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6" r:id="rId2"/>
    <p:sldId id="257" r:id="rId3"/>
    <p:sldId id="258" r:id="rId4"/>
    <p:sldId id="260" r:id="rId5"/>
    <p:sldId id="273" r:id="rId6"/>
    <p:sldId id="261" r:id="rId7"/>
    <p:sldId id="262" r:id="rId8"/>
    <p:sldId id="271" r:id="rId9"/>
    <p:sldId id="263" r:id="rId10"/>
    <p:sldId id="264" r:id="rId11"/>
    <p:sldId id="265" r:id="rId12"/>
    <p:sldId id="267" r:id="rId13"/>
    <p:sldId id="266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A426969-B340-4DC0-881E-C823A9D74DAA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3C3BE77E-AFAA-4583-B728-468EBFC4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9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59A782-8310-40C0-B7A9-6134942DE4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E9F4C0-9232-4CE3-9F1A-A49FEEA35647}" type="datetimeFigureOut">
              <a:rPr lang="en-US" smtClean="0"/>
              <a:t>7/17/2017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0TPrfL_8-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-wao0O0_q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Mass Spectrometry Vs. </a:t>
            </a:r>
            <a:br>
              <a:rPr lang="en-US" dirty="0" smtClean="0"/>
            </a:br>
            <a:r>
              <a:rPr lang="en-US" dirty="0" smtClean="0"/>
              <a:t>Immunoassay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Randall</a:t>
            </a:r>
          </a:p>
          <a:p>
            <a:r>
              <a:rPr lang="en-US" dirty="0" smtClean="0"/>
              <a:t>Clinical 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Liquid Chromatography/ </a:t>
            </a:r>
            <a:br>
              <a:rPr lang="en-US" sz="4800" dirty="0"/>
            </a:br>
            <a:r>
              <a:rPr lang="en-US" sz="4800" dirty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3810000" cy="46482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Technique: Measures mass to charge ratio of a molecule and its ionized fragments.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Assays developed in house.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Used for research as well as clinical assays.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33862"/>
            <a:ext cx="761047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4191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9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/>
              <a:t>Liquid Chromatography/ </a:t>
            </a:r>
            <a:br>
              <a:rPr lang="en-US" sz="4400" dirty="0"/>
            </a:br>
            <a:r>
              <a:rPr lang="en-US" sz="4400" dirty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153400" cy="53340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b="1" dirty="0" smtClean="0"/>
              <a:t>Advantages: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Extremely high sensitivity and precision for identification and detection of analytes.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Required sample volume extremely small(&lt;5µl) (newborns).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Day to day costs </a:t>
            </a:r>
            <a:r>
              <a:rPr lang="en-US" sz="2600" dirty="0"/>
              <a:t>low. </a:t>
            </a:r>
            <a:r>
              <a:rPr lang="en-US" sz="2600" dirty="0" smtClean="0"/>
              <a:t>Chromatography </a:t>
            </a:r>
            <a:r>
              <a:rPr lang="en-US" sz="2600" dirty="0"/>
              <a:t>column and solvents</a:t>
            </a:r>
            <a:r>
              <a:rPr lang="en-US" sz="26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Almost completely automated. High precision instruments ensure high Intra </a:t>
            </a:r>
            <a:r>
              <a:rPr lang="en-US" sz="2600" dirty="0"/>
              <a:t>and inter assay </a:t>
            </a:r>
            <a:r>
              <a:rPr lang="en-US" sz="2600" dirty="0" smtClean="0"/>
              <a:t>reproducibility</a:t>
            </a:r>
          </a:p>
          <a:p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Wider range of compounds and analytes can be analyzed(proteins).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 smtClean="0"/>
              <a:t>Flexibility to create new assays.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4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4400" dirty="0"/>
              <a:t>Liquid Chromatography/ </a:t>
            </a:r>
            <a:br>
              <a:rPr lang="en-US" sz="4400" dirty="0"/>
            </a:br>
            <a:r>
              <a:rPr lang="en-US" sz="4400" dirty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620000" cy="5334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Advantages continued: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Fast and produces a large number of quantitative and qualitative results.</a:t>
            </a:r>
            <a:r>
              <a:rPr lang="en-US" dirty="0"/>
              <a:t> </a:t>
            </a:r>
            <a:r>
              <a:rPr lang="en-US" dirty="0" smtClean="0"/>
              <a:t>Many </a:t>
            </a:r>
            <a:r>
              <a:rPr lang="en-US" dirty="0"/>
              <a:t>analytes can be </a:t>
            </a:r>
            <a:r>
              <a:rPr lang="en-US" dirty="0" smtClean="0"/>
              <a:t>analyzed </a:t>
            </a:r>
            <a:r>
              <a:rPr lang="en-US" dirty="0"/>
              <a:t>at </a:t>
            </a:r>
            <a:r>
              <a:rPr lang="en-US" dirty="0" smtClean="0"/>
              <a:t>a </a:t>
            </a:r>
            <a:r>
              <a:rPr lang="en-US" dirty="0"/>
              <a:t>time for a single LC-MS analysis of a sample.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 </a:t>
            </a:r>
            <a:r>
              <a:rPr lang="en-US" dirty="0"/>
              <a:t>limited </a:t>
            </a:r>
            <a:r>
              <a:rPr lang="en-US" dirty="0" smtClean="0"/>
              <a:t>to </a:t>
            </a:r>
            <a:r>
              <a:rPr lang="en-US" dirty="0"/>
              <a:t>biomolecules and can identify and quantify a wide </a:t>
            </a:r>
            <a:r>
              <a:rPr lang="en-US" dirty="0" smtClean="0"/>
              <a:t>range </a:t>
            </a:r>
            <a:r>
              <a:rPr lang="en-US" dirty="0"/>
              <a:t>of organic and inorganic </a:t>
            </a:r>
            <a:r>
              <a:rPr lang="en-US" dirty="0" smtClean="0"/>
              <a:t>compounds.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Selectivity in LC is good or easy to optimize compared with immunoassay.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029200"/>
            <a:ext cx="2743200" cy="149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5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4800" dirty="0"/>
              <a:t>Liquid Chromatography/ </a:t>
            </a:r>
            <a:br>
              <a:rPr lang="en-US" sz="4800" dirty="0"/>
            </a:br>
            <a:r>
              <a:rPr lang="en-US" sz="4800" dirty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077200" cy="556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Disadvantages: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New assay development validation process time consuming and complex.(Paperwork!)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Lack of standardization when using “home grown” assays.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Requires skilled staff and  heavy training commitment.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05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sz="4800" dirty="0"/>
              <a:t>Liquid Chromatography/ </a:t>
            </a:r>
            <a:br>
              <a:rPr lang="en-US" sz="4800" dirty="0"/>
            </a:br>
            <a:r>
              <a:rPr lang="en-US" sz="4800" dirty="0"/>
              <a:t>Mass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077200" cy="5562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Disadvantages continued: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High cost of initial investment and maintenance of instrumentation.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Can be difficult to incorporate into core laboratory automation and bidirectional LIS for reporting.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Sample </a:t>
            </a:r>
            <a:r>
              <a:rPr lang="en-US" dirty="0" smtClean="0"/>
              <a:t>Complexity-plasma has multiple proteins.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4953000" cy="190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4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&amp;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Create a pro and con list for each technique</a:t>
            </a:r>
            <a:endParaRPr lang="en-US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4999"/>
            <a:ext cx="6477000" cy="453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&amp; Contrast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05531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Can LC-MS completely replace Immunoassay in the clinical laboratory</a:t>
            </a:r>
            <a:r>
              <a:rPr lang="en-US" sz="3600" dirty="0" smtClean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Can the two techniques be combined????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235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935162"/>
          </a:xfrm>
        </p:spPr>
        <p:txBody>
          <a:bodyPr/>
          <a:lstStyle/>
          <a:p>
            <a:r>
              <a:rPr lang="en-US" u="sng" dirty="0" smtClean="0"/>
              <a:t>Guiding Question: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Can LC-MS completely </a:t>
            </a:r>
            <a:r>
              <a:rPr lang="en-US" sz="3600" dirty="0"/>
              <a:t>replace </a:t>
            </a:r>
            <a:r>
              <a:rPr lang="en-US" sz="3600" dirty="0" smtClean="0"/>
              <a:t>Immunoassay in the clinical laboratory?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7924800" cy="441960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sz="3600" dirty="0" smtClean="0"/>
              <a:t>Objectives: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To describe and define the lab techniques of Liquid Chromatography/Mass Spectroscopy &amp; Immunoassay.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To compare and contrast the uses of LC-MS and Immunoassay.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 smtClean="0"/>
              <a:t>To construct a pro/con table for each technique.</a:t>
            </a:r>
          </a:p>
          <a:p>
            <a:pPr marL="11430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8300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696200" cy="49530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Purpose: To Identify and quantitate specific antigens in a sample</a:t>
            </a:r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Chemical </a:t>
            </a:r>
            <a:r>
              <a:rPr lang="en-US" dirty="0"/>
              <a:t>tests used to detect or quantify a specific substance, the analyte, in a blood or body fluid sample, using an immunological reaction. 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b="1" dirty="0" smtClean="0"/>
              <a:t>Uses: Cancer </a:t>
            </a:r>
            <a:r>
              <a:rPr lang="en-US" b="1" dirty="0"/>
              <a:t>markers, diagnosing infectious diseases, cardiac analysis, therapeutic drug monitoring, and allergy </a:t>
            </a:r>
            <a:r>
              <a:rPr lang="en-US" b="1" dirty="0" smtClean="0"/>
              <a:t>testing.</a:t>
            </a:r>
          </a:p>
          <a:p>
            <a:endParaRPr lang="en-US" b="1" dirty="0">
              <a:hlinkClick r:id="rId2"/>
            </a:endParaRPr>
          </a:p>
          <a:p>
            <a:pPr marL="114300" indent="0" algn="ctr">
              <a:buNone/>
            </a:pPr>
            <a:r>
              <a:rPr lang="en-US" dirty="0" smtClean="0">
                <a:hlinkClick r:id="rId2"/>
              </a:rPr>
              <a:t>Immunoassay Explained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1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Immunoassays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Technique: Highly </a:t>
            </a:r>
            <a:r>
              <a:rPr lang="en-US" b="1" dirty="0"/>
              <a:t>sensitive and </a:t>
            </a:r>
            <a:r>
              <a:rPr lang="en-US" b="1" dirty="0" smtClean="0"/>
              <a:t>specific due to the </a:t>
            </a:r>
            <a:r>
              <a:rPr lang="en-US" b="1" dirty="0"/>
              <a:t>use of antibodies and purified antigens as reagents</a:t>
            </a:r>
            <a:r>
              <a:rPr lang="en-US" b="1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Automated and standardized.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amount  of analyte concentration is obtained as compared to a reference standard curve.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87" y="3429000"/>
            <a:ext cx="781992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9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0" y="207769"/>
            <a:ext cx="7010400" cy="644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4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Immunoassays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Advantages: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Well characterized and trusted.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Relatively inexpensive equipment, flexible and scalable(manual to automated).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Training requirements low for basic daily operations.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Good sensitivity and selectivity. (Multiple antigens)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2052" name="Picture 4" descr="Image result for immunoass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326164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2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Immunoassays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7543800" cy="5791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Disadvantages: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Not all antibody/antigen pairs are readily available or exist or may have low sensitivity(Range limited). Ex:Testosterone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Multi-step process with lot variations limiting inter and intra lab reliability.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Higher cost for reagents and consumables.</a:t>
            </a:r>
          </a:p>
          <a:p>
            <a:pPr marL="1143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547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15962"/>
          </a:xfrm>
        </p:spPr>
        <p:txBody>
          <a:bodyPr/>
          <a:lstStyle/>
          <a:p>
            <a:r>
              <a:rPr lang="en-US" dirty="0" smtClean="0"/>
              <a:t>Immunoassays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791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 smtClean="0"/>
              <a:t>Disadvantages continued: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Sample volumes can be quite high.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Time consuming due to multiple step process(1-3 hours).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Susceptible to interference.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934371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5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382000" cy="1143000"/>
          </a:xfrm>
        </p:spPr>
        <p:txBody>
          <a:bodyPr/>
          <a:lstStyle/>
          <a:p>
            <a:r>
              <a:rPr lang="en-US" sz="4400" dirty="0" smtClean="0"/>
              <a:t>Liquid Chromatography/ </a:t>
            </a:r>
            <a:br>
              <a:rPr lang="en-US" sz="4400" dirty="0" smtClean="0"/>
            </a:br>
            <a:r>
              <a:rPr lang="en-US" sz="4400" dirty="0" smtClean="0"/>
              <a:t>Mass Spectroscopy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96200" cy="49530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/>
              <a:t>Purpose: To Identify and </a:t>
            </a:r>
            <a:r>
              <a:rPr lang="en-US" b="1" dirty="0" smtClean="0"/>
              <a:t>quantitate </a:t>
            </a:r>
            <a:r>
              <a:rPr lang="en-US" b="1" dirty="0"/>
              <a:t>specific </a:t>
            </a:r>
            <a:r>
              <a:rPr lang="en-US" b="1" dirty="0" smtClean="0"/>
              <a:t>molecules </a:t>
            </a:r>
            <a:r>
              <a:rPr lang="en-US" b="1" dirty="0"/>
              <a:t>in a </a:t>
            </a:r>
            <a:r>
              <a:rPr lang="en-US" b="1" dirty="0" smtClean="0"/>
              <a:t>sample.</a:t>
            </a:r>
            <a:endParaRPr lang="en-US" b="1" dirty="0"/>
          </a:p>
          <a:p>
            <a:endParaRPr lang="en-US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High Performance Liquid chromatography: Separates </a:t>
            </a:r>
            <a:r>
              <a:rPr lang="en-US" dirty="0"/>
              <a:t>out </a:t>
            </a:r>
            <a:r>
              <a:rPr lang="en-US" dirty="0" smtClean="0"/>
              <a:t>analytes </a:t>
            </a:r>
            <a:r>
              <a:rPr lang="en-US" dirty="0"/>
              <a:t>in complex </a:t>
            </a:r>
            <a:r>
              <a:rPr lang="en-US" dirty="0" smtClean="0"/>
              <a:t>mixtures based on size and affinity for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Mass spectrometry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analytes and chemical species in the sample </a:t>
            </a:r>
            <a:r>
              <a:rPr lang="en-US" dirty="0" smtClean="0"/>
              <a:t>are ionized </a:t>
            </a:r>
            <a:r>
              <a:rPr lang="en-US" dirty="0"/>
              <a:t>and the ions separated based on their </a:t>
            </a:r>
            <a:r>
              <a:rPr lang="en-US" dirty="0" smtClean="0"/>
              <a:t>mass-to-charge </a:t>
            </a:r>
            <a:r>
              <a:rPr lang="en-US" dirty="0"/>
              <a:t>ratio and subsequently detected. 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Uses: Newborn screening for metabolic diseases, therapeutic drug monitoring, drug of abuse and pain management testing,</a:t>
            </a:r>
          </a:p>
          <a:p>
            <a:pPr marL="114300" indent="0">
              <a:buNone/>
            </a:pPr>
            <a:r>
              <a:rPr lang="en-US" b="1" dirty="0" smtClean="0"/>
              <a:t>Endocrinology and steroid testing.</a:t>
            </a:r>
          </a:p>
          <a:p>
            <a:pPr marL="114300" indent="0">
              <a:buNone/>
            </a:pPr>
            <a:endParaRPr lang="en-US" b="1" dirty="0" smtClean="0"/>
          </a:p>
          <a:p>
            <a:pPr marL="114300" indent="0" algn="ctr">
              <a:buNone/>
            </a:pPr>
            <a:r>
              <a:rPr lang="en-US" sz="2000" dirty="0" smtClean="0">
                <a:hlinkClick r:id="rId2"/>
              </a:rPr>
              <a:t>Mass Spectrometry Explained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83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218</TotalTime>
  <Words>605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Mass Spectrometry Vs.  Immunoassay </vt:lpstr>
      <vt:lpstr>Guiding Question:  Can LC-MS completely replace Immunoassay in the clinical laboratory?</vt:lpstr>
      <vt:lpstr>Immunoassays</vt:lpstr>
      <vt:lpstr>Immunoassays</vt:lpstr>
      <vt:lpstr>PowerPoint Presentation</vt:lpstr>
      <vt:lpstr>Immunoassays</vt:lpstr>
      <vt:lpstr>Immunoassays</vt:lpstr>
      <vt:lpstr>Immunoassays</vt:lpstr>
      <vt:lpstr>Liquid Chromatography/  Mass Spectroscopy</vt:lpstr>
      <vt:lpstr>Liquid Chromatography/  Mass Spectroscopy</vt:lpstr>
      <vt:lpstr>Liquid Chromatography/  Mass Spectroscopy</vt:lpstr>
      <vt:lpstr>Liquid Chromatography/  Mass Spectroscopy</vt:lpstr>
      <vt:lpstr>Liquid Chromatography/  Mass Spectroscopy</vt:lpstr>
      <vt:lpstr>Liquid Chromatography/  Mass Spectroscopy</vt:lpstr>
      <vt:lpstr>Compare &amp; Contrast</vt:lpstr>
      <vt:lpstr>Compare &amp; Contrast</vt:lpstr>
      <vt:lpstr>Final thoughts…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 Spectrometry Vs.  Immunoassay</dc:title>
  <dc:creator>Terri</dc:creator>
  <cp:lastModifiedBy>Terri</cp:lastModifiedBy>
  <cp:revision>25</cp:revision>
  <cp:lastPrinted>2017-07-16T20:15:50Z</cp:lastPrinted>
  <dcterms:created xsi:type="dcterms:W3CDTF">2017-07-15T17:28:51Z</dcterms:created>
  <dcterms:modified xsi:type="dcterms:W3CDTF">2017-07-17T20:21:24Z</dcterms:modified>
</cp:coreProperties>
</file>