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68" r:id="rId2"/>
    <p:sldId id="336" r:id="rId3"/>
    <p:sldId id="417" r:id="rId4"/>
    <p:sldId id="418" r:id="rId5"/>
    <p:sldId id="474" r:id="rId6"/>
    <p:sldId id="337" r:id="rId7"/>
    <p:sldId id="472" r:id="rId8"/>
    <p:sldId id="329" r:id="rId9"/>
    <p:sldId id="436" r:id="rId10"/>
    <p:sldId id="439" r:id="rId11"/>
    <p:sldId id="470" r:id="rId12"/>
    <p:sldId id="339" r:id="rId13"/>
    <p:sldId id="340" r:id="rId14"/>
    <p:sldId id="471" r:id="rId15"/>
    <p:sldId id="466" r:id="rId16"/>
    <p:sldId id="294" r:id="rId17"/>
    <p:sldId id="295" r:id="rId18"/>
    <p:sldId id="296" r:id="rId19"/>
    <p:sldId id="469" r:id="rId20"/>
    <p:sldId id="305" r:id="rId21"/>
    <p:sldId id="301" r:id="rId22"/>
    <p:sldId id="302"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3912-BDBF-4490-887E-43CF0EFBBC05}" type="datetimeFigureOut">
              <a:rPr lang="en-US" smtClean="0"/>
              <a:t>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7DA05-47FF-4507-BDB6-9707AA182546}" type="slidenum">
              <a:rPr lang="en-US" smtClean="0"/>
              <a:t>‹#›</a:t>
            </a:fld>
            <a:endParaRPr lang="en-US"/>
          </a:p>
        </p:txBody>
      </p:sp>
    </p:spTree>
    <p:extLst>
      <p:ext uri="{BB962C8B-B14F-4D97-AF65-F5344CB8AC3E}">
        <p14:creationId xmlns:p14="http://schemas.microsoft.com/office/powerpoint/2010/main" val="100314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53B4747-CBC1-4361-A764-847CB18E67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4BBE2C9-DC48-4E44-A404-6807CB00FE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8372" name="Slide Number Placeholder 3">
            <a:extLst>
              <a:ext uri="{FF2B5EF4-FFF2-40B4-BE49-F238E27FC236}">
                <a16:creationId xmlns:a16="http://schemas.microsoft.com/office/drawing/2014/main" id="{18278816-E9AB-48D1-85F5-3DE77036B2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FCED2A22-3F4B-49FC-AD4C-F4E51620470E}" type="slidenum">
              <a:rPr lang="en-US" altLang="en-US" sz="1200" smtClean="0"/>
              <a:pPr/>
              <a:t>5</a:t>
            </a:fld>
            <a:endParaRPr lang="en-US" altLang="en-US" sz="1200"/>
          </a:p>
        </p:txBody>
      </p:sp>
    </p:spTree>
    <p:extLst>
      <p:ext uri="{BB962C8B-B14F-4D97-AF65-F5344CB8AC3E}">
        <p14:creationId xmlns:p14="http://schemas.microsoft.com/office/powerpoint/2010/main" val="186167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50A4-204B-415F-B312-125D37C0C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7B28A3-ABAE-436A-8294-D44E594FDA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DCEB8-EB57-4810-A453-11F2FDBB9BA9}"/>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5" name="Footer Placeholder 4">
            <a:extLst>
              <a:ext uri="{FF2B5EF4-FFF2-40B4-BE49-F238E27FC236}">
                <a16:creationId xmlns:a16="http://schemas.microsoft.com/office/drawing/2014/main" id="{EE85A518-B49F-47E2-A194-F5E9968D4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D114F-E13A-45E5-A909-B607024320AE}"/>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213723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8D0B-0F75-48D2-B8A4-8469E72337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76A8E-A5EA-4258-BF4C-623FA336B1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4FA0C-2718-49FC-8BD7-2815F94DF324}"/>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5" name="Footer Placeholder 4">
            <a:extLst>
              <a:ext uri="{FF2B5EF4-FFF2-40B4-BE49-F238E27FC236}">
                <a16:creationId xmlns:a16="http://schemas.microsoft.com/office/drawing/2014/main" id="{23A0740C-90BE-4574-A720-4843B44CF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5C275-6C6C-49FD-82FC-7132AEEFC8D6}"/>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312745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F52BBB-2A82-4A1E-AC7D-DC71875FF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C98C12-CC5C-444F-B2F4-88BCD9B926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82B39-3D2C-4475-97E9-EA2DF335DDE6}"/>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5" name="Footer Placeholder 4">
            <a:extLst>
              <a:ext uri="{FF2B5EF4-FFF2-40B4-BE49-F238E27FC236}">
                <a16:creationId xmlns:a16="http://schemas.microsoft.com/office/drawing/2014/main" id="{CA0E0DA5-E7C3-4BE7-A975-275AFC05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06F89-10FD-4F8F-8016-9788B517E1D8}"/>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253040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818A-BB07-4122-83E8-5494FFB15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E788E-49BE-45BE-A797-BCE5EC9DBB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C8C8C-EAD4-4B6D-BB25-B1B2DE994C3A}"/>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5" name="Footer Placeholder 4">
            <a:extLst>
              <a:ext uri="{FF2B5EF4-FFF2-40B4-BE49-F238E27FC236}">
                <a16:creationId xmlns:a16="http://schemas.microsoft.com/office/drawing/2014/main" id="{B7C0A3D8-C4B8-4BC4-BCC0-E62DD2F54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FE2D0-1556-45F3-8041-DCB5DF716683}"/>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295994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5AFF-24CD-4C42-8885-F2C100D263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36D528-D5D4-4556-8B98-D4989BFBB3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3BCAA9-1E33-4125-9825-2EB2DC1AEF21}"/>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5" name="Footer Placeholder 4">
            <a:extLst>
              <a:ext uri="{FF2B5EF4-FFF2-40B4-BE49-F238E27FC236}">
                <a16:creationId xmlns:a16="http://schemas.microsoft.com/office/drawing/2014/main" id="{B65A3813-E639-4531-A698-0599E791E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B1AF1-4EEA-418A-86C3-38EE89A83EE9}"/>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102471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F716-F928-4FC7-AEFC-828C67DE9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BB7FB-EBF8-447A-9E4F-5B8F4EA40F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531DE-870B-4528-B065-B430B19CD2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58D6E-D4AD-41DD-AF03-139FAEF14100}"/>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6" name="Footer Placeholder 5">
            <a:extLst>
              <a:ext uri="{FF2B5EF4-FFF2-40B4-BE49-F238E27FC236}">
                <a16:creationId xmlns:a16="http://schemas.microsoft.com/office/drawing/2014/main" id="{6A94328C-C322-4910-95EE-26664442C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2E9E8-374D-40BB-A5B3-FD02896F9F14}"/>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40753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BCFF-71FF-473A-BCD2-02FF7A786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DA3AB-0114-4DE6-9569-445F36DB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54326C-873A-49E2-B190-0B7081DC9F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8AB10-C49E-4DE5-8EE3-055E72BF2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A30C03-49DD-4D83-85E9-A33D853332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0B585-36D8-4565-A06B-DAA1014EE8D4}"/>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8" name="Footer Placeholder 7">
            <a:extLst>
              <a:ext uri="{FF2B5EF4-FFF2-40B4-BE49-F238E27FC236}">
                <a16:creationId xmlns:a16="http://schemas.microsoft.com/office/drawing/2014/main" id="{0E892CF7-4573-4149-A9BA-817D354AD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46FF5D-C5FF-4BDF-9CCE-D50099B9E197}"/>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175562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EC66-0C17-400F-88BD-AE5200B5F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99C37C-F3B6-4901-A173-84A76F4EA5AA}"/>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4" name="Footer Placeholder 3">
            <a:extLst>
              <a:ext uri="{FF2B5EF4-FFF2-40B4-BE49-F238E27FC236}">
                <a16:creationId xmlns:a16="http://schemas.microsoft.com/office/drawing/2014/main" id="{0054685F-7505-4E05-8C7D-7B3A0CE292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CBADB7-5A93-442D-B19A-CDA736FAE7A4}"/>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11136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6FD64-3D48-432F-8324-210182419E93}"/>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3" name="Footer Placeholder 2">
            <a:extLst>
              <a:ext uri="{FF2B5EF4-FFF2-40B4-BE49-F238E27FC236}">
                <a16:creationId xmlns:a16="http://schemas.microsoft.com/office/drawing/2014/main" id="{25F71EB4-494A-42CE-B8E0-B56F934E61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0A6DD-53EA-4148-8B3E-2FD4A757FB5B}"/>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270457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6FF-34CA-4383-962C-F3D552FD9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A97A45-A257-4260-8584-49605210E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54F3E-E412-40B2-84FD-40237C888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09E994-E27E-4964-ACDC-2FB531317F67}"/>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6" name="Footer Placeholder 5">
            <a:extLst>
              <a:ext uri="{FF2B5EF4-FFF2-40B4-BE49-F238E27FC236}">
                <a16:creationId xmlns:a16="http://schemas.microsoft.com/office/drawing/2014/main" id="{A46C1F4D-CBE7-46FE-A1BC-A7BF0F67A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9CFBC-6D1D-4A6B-AB24-9359B594D199}"/>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320500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3AB2-D5CD-4A0C-80B0-FCCDFC763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EF08A-518B-45BD-8FF6-41D51087F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3B249B-A28D-46D4-9FB9-54E573968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93C0D7-B2AB-4047-BDAE-9D8B51E90386}"/>
              </a:ext>
            </a:extLst>
          </p:cNvPr>
          <p:cNvSpPr>
            <a:spLocks noGrp="1"/>
          </p:cNvSpPr>
          <p:nvPr>
            <p:ph type="dt" sz="half" idx="10"/>
          </p:nvPr>
        </p:nvSpPr>
        <p:spPr/>
        <p:txBody>
          <a:bodyPr/>
          <a:lstStyle/>
          <a:p>
            <a:fld id="{51A5197D-7DFD-4C3F-B891-21D78BC095F6}" type="datetimeFigureOut">
              <a:rPr lang="en-US" smtClean="0"/>
              <a:t>1/20/2019</a:t>
            </a:fld>
            <a:endParaRPr lang="en-US"/>
          </a:p>
        </p:txBody>
      </p:sp>
      <p:sp>
        <p:nvSpPr>
          <p:cNvPr id="6" name="Footer Placeholder 5">
            <a:extLst>
              <a:ext uri="{FF2B5EF4-FFF2-40B4-BE49-F238E27FC236}">
                <a16:creationId xmlns:a16="http://schemas.microsoft.com/office/drawing/2014/main" id="{D51AFD8F-2EAC-4750-8F03-D06E7976D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7B675-F9F0-4687-9382-9A88719AA24E}"/>
              </a:ext>
            </a:extLst>
          </p:cNvPr>
          <p:cNvSpPr>
            <a:spLocks noGrp="1"/>
          </p:cNvSpPr>
          <p:nvPr>
            <p:ph type="sldNum" sz="quarter" idx="12"/>
          </p:nvPr>
        </p:nvSpPr>
        <p:spPr/>
        <p:txBody>
          <a:bodyPr/>
          <a:lstStyle/>
          <a:p>
            <a:fld id="{71A977E0-7885-49A0-B11C-47DC453514BB}" type="slidenum">
              <a:rPr lang="en-US" smtClean="0"/>
              <a:t>‹#›</a:t>
            </a:fld>
            <a:endParaRPr lang="en-US"/>
          </a:p>
        </p:txBody>
      </p:sp>
    </p:spTree>
    <p:extLst>
      <p:ext uri="{BB962C8B-B14F-4D97-AF65-F5344CB8AC3E}">
        <p14:creationId xmlns:p14="http://schemas.microsoft.com/office/powerpoint/2010/main" val="402646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44479-101D-43E9-93F8-C2DA4E82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168FEC-147D-486A-98CD-488465811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778FD-4FAA-437F-A9CE-F7ED12FCF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5197D-7DFD-4C3F-B891-21D78BC095F6}" type="datetimeFigureOut">
              <a:rPr lang="en-US" smtClean="0"/>
              <a:t>1/20/2019</a:t>
            </a:fld>
            <a:endParaRPr lang="en-US"/>
          </a:p>
        </p:txBody>
      </p:sp>
      <p:sp>
        <p:nvSpPr>
          <p:cNvPr id="5" name="Footer Placeholder 4">
            <a:extLst>
              <a:ext uri="{FF2B5EF4-FFF2-40B4-BE49-F238E27FC236}">
                <a16:creationId xmlns:a16="http://schemas.microsoft.com/office/drawing/2014/main" id="{35780B01-1152-481F-8F92-D9A5EDAA4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48368D-050F-4633-B459-664CF34D1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977E0-7885-49A0-B11C-47DC453514BB}" type="slidenum">
              <a:rPr lang="en-US" smtClean="0"/>
              <a:t>‹#›</a:t>
            </a:fld>
            <a:endParaRPr lang="en-US"/>
          </a:p>
        </p:txBody>
      </p:sp>
    </p:spTree>
    <p:extLst>
      <p:ext uri="{BB962C8B-B14F-4D97-AF65-F5344CB8AC3E}">
        <p14:creationId xmlns:p14="http://schemas.microsoft.com/office/powerpoint/2010/main" val="198548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77EB049-DEC2-4DCD-96F2-78E53B5C4F15}"/>
              </a:ext>
            </a:extLst>
          </p:cNvPr>
          <p:cNvSpPr>
            <a:spLocks noGrp="1"/>
          </p:cNvSpPr>
          <p:nvPr>
            <p:ph type="title"/>
          </p:nvPr>
        </p:nvSpPr>
        <p:spPr>
          <a:xfrm>
            <a:off x="1981200" y="533400"/>
            <a:ext cx="8229600" cy="1219200"/>
          </a:xfrm>
        </p:spPr>
        <p:txBody>
          <a:bodyPr>
            <a:normAutofit fontScale="90000"/>
          </a:bodyPr>
          <a:lstStyle/>
          <a:p>
            <a:r>
              <a:rPr lang="en-US" altLang="en-US" b="1" u="sng"/>
              <a:t>Lesson 4: Peripheral Nervous System </a:t>
            </a:r>
            <a:br>
              <a:rPr lang="en-US" altLang="en-US"/>
            </a:br>
            <a:endParaRPr lang="en-US" altLang="en-US"/>
          </a:p>
        </p:txBody>
      </p:sp>
      <p:sp>
        <p:nvSpPr>
          <p:cNvPr id="3" name="Content Placeholder 2">
            <a:extLst>
              <a:ext uri="{FF2B5EF4-FFF2-40B4-BE49-F238E27FC236}">
                <a16:creationId xmlns:a16="http://schemas.microsoft.com/office/drawing/2014/main" id="{5AFACF8A-47E6-403B-96FF-DA65B694C08C}"/>
              </a:ext>
            </a:extLst>
          </p:cNvPr>
          <p:cNvSpPr>
            <a:spLocks noGrp="1"/>
          </p:cNvSpPr>
          <p:nvPr>
            <p:ph idx="1"/>
          </p:nvPr>
        </p:nvSpPr>
        <p:spPr/>
        <p:txBody>
          <a:bodyPr/>
          <a:lstStyle/>
          <a:p>
            <a:pPr marL="0" indent="0">
              <a:buNone/>
              <a:defRPr/>
            </a:pPr>
            <a:r>
              <a:rPr lang="en-US" b="1" i="1" dirty="0"/>
              <a:t>Objective:</a:t>
            </a:r>
            <a:endParaRPr lang="en-US" dirty="0"/>
          </a:p>
          <a:p>
            <a:pPr>
              <a:defRPr/>
            </a:pPr>
            <a:r>
              <a:rPr lang="en-US" dirty="0"/>
              <a:t>Describe the organization and functions of the sympathetic nervous systems</a:t>
            </a:r>
          </a:p>
          <a:p>
            <a:pPr>
              <a:defRPr/>
            </a:pPr>
            <a:r>
              <a:rPr lang="en-US" dirty="0"/>
              <a:t>Describe the organization and functions of the parasympathetic nervous systems</a:t>
            </a:r>
          </a:p>
          <a:p>
            <a:pPr>
              <a:defRPr/>
            </a:pPr>
            <a:r>
              <a:rPr lang="en-US" dirty="0"/>
              <a:t>Describe the organization and function of the sensory-somatic nervous system</a:t>
            </a:r>
          </a:p>
          <a:p>
            <a:pPr>
              <a:defRPr/>
            </a:pPr>
            <a:endParaRPr lang="en-US" dirty="0"/>
          </a:p>
        </p:txBody>
      </p:sp>
    </p:spTree>
    <p:extLst>
      <p:ext uri="{BB962C8B-B14F-4D97-AF65-F5344CB8AC3E}">
        <p14:creationId xmlns:p14="http://schemas.microsoft.com/office/powerpoint/2010/main" val="298185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766A3F3-9016-4D9C-B99C-5E2E58B04B31}"/>
              </a:ext>
            </a:extLst>
          </p:cNvPr>
          <p:cNvSpPr>
            <a:spLocks noGrp="1"/>
          </p:cNvSpPr>
          <p:nvPr>
            <p:ph type="title"/>
          </p:nvPr>
        </p:nvSpPr>
        <p:spPr>
          <a:xfrm>
            <a:off x="1828800" y="368300"/>
            <a:ext cx="8229600" cy="1143000"/>
          </a:xfrm>
        </p:spPr>
        <p:txBody>
          <a:bodyPr/>
          <a:lstStyle/>
          <a:p>
            <a:r>
              <a:rPr lang="en-US" altLang="en-US" b="1"/>
              <a:t>Autonomic Nervous System</a:t>
            </a:r>
            <a:endParaRPr lang="en-US" altLang="en-US"/>
          </a:p>
        </p:txBody>
      </p:sp>
      <p:sp>
        <p:nvSpPr>
          <p:cNvPr id="3" name="Content Placeholder 2">
            <a:extLst>
              <a:ext uri="{FF2B5EF4-FFF2-40B4-BE49-F238E27FC236}">
                <a16:creationId xmlns:a16="http://schemas.microsoft.com/office/drawing/2014/main" id="{785ECF10-A92F-471B-A421-2D0C1E449B2B}"/>
              </a:ext>
            </a:extLst>
          </p:cNvPr>
          <p:cNvSpPr>
            <a:spLocks noGrp="1"/>
          </p:cNvSpPr>
          <p:nvPr>
            <p:ph idx="1"/>
          </p:nvPr>
        </p:nvSpPr>
        <p:spPr>
          <a:xfrm>
            <a:off x="1981200" y="1511301"/>
            <a:ext cx="8229600" cy="4525963"/>
          </a:xfrm>
        </p:spPr>
        <p:txBody>
          <a:bodyPr>
            <a:normAutofit fontScale="92500" lnSpcReduction="10000"/>
          </a:bodyPr>
          <a:lstStyle/>
          <a:p>
            <a:pPr marL="0" indent="0">
              <a:lnSpc>
                <a:spcPct val="80000"/>
              </a:lnSpc>
              <a:buClr>
                <a:schemeClr val="accent2"/>
              </a:buClr>
              <a:buNone/>
              <a:defRPr/>
            </a:pPr>
            <a:endParaRPr lang="en-US" altLang="en-US" sz="4000" dirty="0"/>
          </a:p>
          <a:p>
            <a:pPr marL="0" indent="0">
              <a:lnSpc>
                <a:spcPct val="80000"/>
              </a:lnSpc>
              <a:buClr>
                <a:schemeClr val="accent2"/>
              </a:buClr>
              <a:buNone/>
              <a:defRPr/>
            </a:pPr>
            <a:r>
              <a:rPr lang="en-US" altLang="en-US" sz="4000" dirty="0"/>
              <a:t> Two autonomic divisions regulate:</a:t>
            </a:r>
          </a:p>
          <a:p>
            <a:pPr marL="0" indent="0">
              <a:lnSpc>
                <a:spcPct val="80000"/>
              </a:lnSpc>
              <a:buClr>
                <a:schemeClr val="accent2"/>
              </a:buClr>
              <a:buNone/>
              <a:defRPr/>
            </a:pPr>
            <a:endParaRPr lang="en-US" altLang="en-US" sz="4000" dirty="0"/>
          </a:p>
          <a:p>
            <a:pPr lvl="1" eaLnBrk="1" hangingPunct="1">
              <a:lnSpc>
                <a:spcPct val="80000"/>
              </a:lnSpc>
              <a:buClr>
                <a:schemeClr val="accent2"/>
              </a:buClr>
              <a:buFont typeface="Arial" panose="020B0604020202020204" pitchFamily="34" charset="0"/>
              <a:buChar char="•"/>
              <a:defRPr/>
            </a:pPr>
            <a:r>
              <a:rPr lang="en-US" altLang="en-US" sz="3600" dirty="0"/>
              <a:t> </a:t>
            </a:r>
            <a:r>
              <a:rPr lang="en-US" altLang="en-US" sz="3600" u="sng" dirty="0">
                <a:solidFill>
                  <a:schemeClr val="accent2"/>
                </a:solidFill>
              </a:rPr>
              <a:t>S</a:t>
            </a:r>
            <a:r>
              <a:rPr lang="en-US" altLang="en-US" sz="3600" dirty="0">
                <a:solidFill>
                  <a:schemeClr val="accent2"/>
                </a:solidFill>
              </a:rPr>
              <a:t>ympathetic division </a:t>
            </a:r>
            <a:r>
              <a:rPr lang="en-US" altLang="en-US" sz="3600" dirty="0"/>
              <a:t>(</a:t>
            </a:r>
            <a:r>
              <a:rPr lang="en-US" altLang="en-US" sz="3600" u="sng" dirty="0"/>
              <a:t>s</a:t>
            </a:r>
            <a:r>
              <a:rPr lang="en-US" altLang="en-US" sz="3600" dirty="0"/>
              <a:t>peeds up)</a:t>
            </a:r>
          </a:p>
          <a:p>
            <a:pPr marL="914400" lvl="2" indent="0">
              <a:lnSpc>
                <a:spcPct val="80000"/>
              </a:lnSpc>
              <a:buClr>
                <a:schemeClr val="accent2"/>
              </a:buClr>
              <a:buNone/>
              <a:defRPr/>
            </a:pPr>
            <a:r>
              <a:rPr lang="en-US" altLang="en-US" sz="3200" dirty="0"/>
              <a:t> Prepares body for </a:t>
            </a:r>
            <a:r>
              <a:rPr lang="ja-JP" altLang="en-US" sz="3200" dirty="0"/>
              <a:t>‘</a:t>
            </a:r>
            <a:r>
              <a:rPr lang="en-US" altLang="ja-JP" sz="3200" dirty="0"/>
              <a:t>fight or flight</a:t>
            </a:r>
            <a:r>
              <a:rPr lang="ja-JP" altLang="en-US" sz="3200" dirty="0"/>
              <a:t>’</a:t>
            </a:r>
            <a:r>
              <a:rPr lang="en-US" altLang="ja-JP" sz="3200" dirty="0"/>
              <a:t> situations</a:t>
            </a:r>
          </a:p>
          <a:p>
            <a:pPr marL="914400" lvl="2" indent="0">
              <a:lnSpc>
                <a:spcPct val="80000"/>
              </a:lnSpc>
              <a:buClr>
                <a:schemeClr val="accent2"/>
              </a:buClr>
              <a:buNone/>
              <a:defRPr/>
            </a:pPr>
            <a:endParaRPr lang="en-US" altLang="ja-JP" sz="3200" dirty="0"/>
          </a:p>
          <a:p>
            <a:pPr lvl="1" eaLnBrk="1" hangingPunct="1">
              <a:lnSpc>
                <a:spcPct val="80000"/>
              </a:lnSpc>
              <a:buClr>
                <a:schemeClr val="accent2"/>
              </a:buClr>
              <a:buFont typeface="Arial" panose="020B0604020202020204" pitchFamily="34" charset="0"/>
              <a:buChar char="•"/>
              <a:defRPr/>
            </a:pPr>
            <a:r>
              <a:rPr lang="en-US" altLang="en-US" sz="3600" dirty="0"/>
              <a:t> </a:t>
            </a:r>
            <a:r>
              <a:rPr lang="en-US" altLang="en-US" sz="3600" u="sng" dirty="0">
                <a:solidFill>
                  <a:schemeClr val="accent2"/>
                </a:solidFill>
              </a:rPr>
              <a:t>P</a:t>
            </a:r>
            <a:r>
              <a:rPr lang="en-US" altLang="en-US" sz="3600" dirty="0">
                <a:solidFill>
                  <a:schemeClr val="accent2"/>
                </a:solidFill>
              </a:rPr>
              <a:t>arasympathetic division </a:t>
            </a:r>
            <a:r>
              <a:rPr lang="en-US" altLang="en-US" sz="3600" dirty="0"/>
              <a:t>(</a:t>
            </a:r>
            <a:r>
              <a:rPr lang="en-US" altLang="en-US" sz="3600" u="sng" dirty="0"/>
              <a:t>p</a:t>
            </a:r>
            <a:r>
              <a:rPr lang="en-US" altLang="en-US" sz="3600" dirty="0"/>
              <a:t>auses or slows down)</a:t>
            </a:r>
          </a:p>
          <a:p>
            <a:pPr marL="914400" lvl="2" indent="0">
              <a:lnSpc>
                <a:spcPct val="80000"/>
              </a:lnSpc>
              <a:buClr>
                <a:schemeClr val="accent2"/>
              </a:buClr>
              <a:buNone/>
              <a:defRPr/>
            </a:pPr>
            <a:r>
              <a:rPr lang="en-US" altLang="en-US" sz="3200" dirty="0"/>
              <a:t> Prepares body for </a:t>
            </a:r>
            <a:r>
              <a:rPr lang="ja-JP" altLang="en-US" sz="3200" dirty="0"/>
              <a:t>‘</a:t>
            </a:r>
            <a:r>
              <a:rPr lang="en-US" altLang="ja-JP" sz="3200" dirty="0"/>
              <a:t>resting and digesting</a:t>
            </a:r>
            <a:r>
              <a:rPr lang="ja-JP" altLang="en-US" sz="3200" dirty="0"/>
              <a:t>’</a:t>
            </a:r>
            <a:r>
              <a:rPr lang="en-US" altLang="ja-JP" sz="3200" dirty="0"/>
              <a:t> activities</a:t>
            </a:r>
          </a:p>
          <a:p>
            <a:pPr marL="0" indent="0">
              <a:buClr>
                <a:schemeClr val="accent2"/>
              </a:buClr>
              <a:buNone/>
              <a:defRPr/>
            </a:pPr>
            <a:endParaRPr lang="en-US" dirty="0">
              <a:ea typeface="ＭＳ Ｐゴシック" charset="0"/>
              <a:cs typeface="+mn-cs"/>
            </a:endParaRPr>
          </a:p>
          <a:p>
            <a:pPr marL="0" indent="0">
              <a:buClr>
                <a:schemeClr val="accent2"/>
              </a:buClr>
              <a:buNone/>
              <a:defRPr/>
            </a:pPr>
            <a:endParaRPr lang="en-US" dirty="0">
              <a:ea typeface="ＭＳ Ｐゴシック" charset="0"/>
              <a:cs typeface="+mn-cs"/>
            </a:endParaRPr>
          </a:p>
          <a:p>
            <a:pPr marL="0" indent="0">
              <a:buClr>
                <a:schemeClr val="accent2"/>
              </a:buClr>
              <a:buNone/>
              <a:defRPr/>
            </a:pPr>
            <a:endParaRPr lang="en-US" dirty="0">
              <a:ea typeface="ＭＳ Ｐゴシック" charset="0"/>
              <a:cs typeface="+mn-cs"/>
            </a:endParaRPr>
          </a:p>
          <a:p>
            <a:pPr marL="0" indent="0">
              <a:buClr>
                <a:schemeClr val="accent2"/>
              </a:buClr>
              <a:buNone/>
              <a:defRPr/>
            </a:pPr>
            <a:endParaRPr lang="en-US" dirty="0">
              <a:ea typeface="ＭＳ Ｐゴシック" charset="0"/>
              <a:cs typeface="+mn-cs"/>
            </a:endParaRPr>
          </a:p>
          <a:p>
            <a:pPr marL="0" indent="0">
              <a:buNone/>
              <a:defRPr/>
            </a:pPr>
            <a:endParaRPr lang="en-US" dirty="0">
              <a:ea typeface="ＭＳ Ｐゴシック" charset="0"/>
              <a:cs typeface="+mn-cs"/>
            </a:endParaRPr>
          </a:p>
          <a:p>
            <a:pPr marL="0" indent="0">
              <a:buNone/>
              <a:defRPr/>
            </a:pPr>
            <a:endParaRPr lang="en-US" dirty="0">
              <a:ea typeface="ＭＳ Ｐゴシック" charset="0"/>
              <a:cs typeface="+mn-cs"/>
            </a:endParaRPr>
          </a:p>
        </p:txBody>
      </p:sp>
      <p:sp>
        <p:nvSpPr>
          <p:cNvPr id="63492" name="Slide Number Placeholder 4">
            <a:extLst>
              <a:ext uri="{FF2B5EF4-FFF2-40B4-BE49-F238E27FC236}">
                <a16:creationId xmlns:a16="http://schemas.microsoft.com/office/drawing/2014/main" id="{50262F2B-65B8-48F7-AFDD-A679F4E1E4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C4690EB-10B5-480A-83F8-8849F565C6AB}" type="slidenum">
              <a:rPr lang="en-US" altLang="en-US" sz="1400">
                <a:latin typeface="Times New Roman" panose="02020603050405020304" pitchFamily="18" charset="0"/>
              </a:rPr>
              <a:pPr>
                <a:spcBef>
                  <a:spcPct val="0"/>
                </a:spcBef>
                <a:buFontTx/>
                <a:buNone/>
              </a:pPr>
              <a:t>10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9024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The autonomic nervous system is divided into sympathetic and parasympathetic systems. In the sympathetic system, the soma of the preganglionic neurons is usually located in the spine while in the parasympathetic system the soma is usually in the brainstem or sacral, at the bottom of the spine. In both systems, the preganglionic neuron releases the neurotransmitter acetylcholine into the synapse. Postganglionic neurons of the sympathetic system have somas in a sympathetic ganglion, located next to the spinal cord. Postganglionic neurons of the parasympathetic system have somas in ganglions near the target organ. Postganglionic neurons of the sympathetic system release norepinephrine into the synapse, while postganglionic neurons of the parasympathetic system release acetylcholine or nitric oxide.">
            <a:extLst>
              <a:ext uri="{FF2B5EF4-FFF2-40B4-BE49-F238E27FC236}">
                <a16:creationId xmlns:a16="http://schemas.microsoft.com/office/drawing/2014/main" id="{47648AC4-417C-438B-A19C-68BC8FED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813"/>
            <a:ext cx="7467600" cy="65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2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883CF7D7-0771-4EED-85B5-397E5B932DC3}"/>
              </a:ext>
            </a:extLst>
          </p:cNvPr>
          <p:cNvSpPr>
            <a:spLocks noGrp="1"/>
          </p:cNvSpPr>
          <p:nvPr>
            <p:ph type="title"/>
          </p:nvPr>
        </p:nvSpPr>
        <p:spPr/>
        <p:txBody>
          <a:bodyPr/>
          <a:lstStyle/>
          <a:p>
            <a:pPr eaLnBrk="1" hangingPunct="1"/>
            <a:r>
              <a:rPr lang="en-US" altLang="en-US"/>
              <a:t>Sympathetic Division</a:t>
            </a:r>
          </a:p>
        </p:txBody>
      </p:sp>
      <p:sp>
        <p:nvSpPr>
          <p:cNvPr id="65539" name="Rectangle 2">
            <a:extLst>
              <a:ext uri="{FF2B5EF4-FFF2-40B4-BE49-F238E27FC236}">
                <a16:creationId xmlns:a16="http://schemas.microsoft.com/office/drawing/2014/main" id="{D24D8EAA-1CA0-496A-ACF1-9A28B8697DEC}"/>
              </a:ext>
            </a:extLst>
          </p:cNvPr>
          <p:cNvSpPr>
            <a:spLocks noGrp="1"/>
          </p:cNvSpPr>
          <p:nvPr>
            <p:ph type="body" idx="1"/>
          </p:nvPr>
        </p:nvSpPr>
        <p:spPr/>
        <p:txBody>
          <a:bodyPr/>
          <a:lstStyle/>
          <a:p>
            <a:pPr marL="628650"/>
            <a:r>
              <a:rPr lang="en-US" altLang="en-US"/>
              <a:t>Portion of the autonomic nervous system that produces the “fight or flight” response:</a:t>
            </a:r>
          </a:p>
          <a:p>
            <a:pPr marL="938213" lvl="1"/>
            <a:r>
              <a:rPr lang="en-US" altLang="en-US"/>
              <a:t>Dilation of pupils</a:t>
            </a:r>
          </a:p>
          <a:p>
            <a:pPr marL="938213" lvl="1"/>
            <a:r>
              <a:rPr lang="en-US" altLang="en-US"/>
              <a:t>Increased heart and breathing rates</a:t>
            </a:r>
          </a:p>
          <a:p>
            <a:pPr marL="938213" lvl="1"/>
            <a:r>
              <a:rPr lang="en-US" altLang="en-US"/>
              <a:t>Constriction of blood vessels</a:t>
            </a:r>
          </a:p>
          <a:p>
            <a:pPr marL="938213" lvl="1"/>
            <a:r>
              <a:rPr lang="en-US" altLang="en-US"/>
              <a:t>Inhibits digestion</a:t>
            </a:r>
          </a:p>
        </p:txBody>
      </p:sp>
    </p:spTree>
    <p:extLst>
      <p:ext uri="{BB962C8B-B14F-4D97-AF65-F5344CB8AC3E}">
        <p14:creationId xmlns:p14="http://schemas.microsoft.com/office/powerpoint/2010/main" val="15785270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E23E0DEE-4FF1-4D5A-9F10-12173C41A841}"/>
              </a:ext>
            </a:extLst>
          </p:cNvPr>
          <p:cNvSpPr>
            <a:spLocks noGrp="1"/>
          </p:cNvSpPr>
          <p:nvPr>
            <p:ph type="title"/>
          </p:nvPr>
        </p:nvSpPr>
        <p:spPr/>
        <p:txBody>
          <a:bodyPr/>
          <a:lstStyle/>
          <a:p>
            <a:pPr eaLnBrk="1" hangingPunct="1"/>
            <a:r>
              <a:rPr lang="en-US" altLang="en-US"/>
              <a:t>Parasympathetic Division</a:t>
            </a:r>
          </a:p>
        </p:txBody>
      </p:sp>
      <p:sp>
        <p:nvSpPr>
          <p:cNvPr id="66563" name="Rectangle 2">
            <a:extLst>
              <a:ext uri="{FF2B5EF4-FFF2-40B4-BE49-F238E27FC236}">
                <a16:creationId xmlns:a16="http://schemas.microsoft.com/office/drawing/2014/main" id="{3A75B60C-9C4A-40E5-9610-3FE6CF7935A9}"/>
              </a:ext>
            </a:extLst>
          </p:cNvPr>
          <p:cNvSpPr>
            <a:spLocks noGrp="1"/>
          </p:cNvSpPr>
          <p:nvPr>
            <p:ph type="body" idx="1"/>
          </p:nvPr>
        </p:nvSpPr>
        <p:spPr/>
        <p:txBody>
          <a:bodyPr/>
          <a:lstStyle/>
          <a:p>
            <a:pPr marL="628650"/>
            <a:r>
              <a:rPr lang="en-US" altLang="en-US"/>
              <a:t>Portion of the autonomic nervous system that produces the “rest and ruminate” response:</a:t>
            </a:r>
          </a:p>
          <a:p>
            <a:pPr marL="938213" lvl="1"/>
            <a:r>
              <a:rPr lang="en-US" altLang="en-US"/>
              <a:t>Constricts pupils</a:t>
            </a:r>
          </a:p>
          <a:p>
            <a:pPr marL="938213" lvl="1"/>
            <a:r>
              <a:rPr lang="en-US" altLang="en-US"/>
              <a:t>Dilates blood vessels</a:t>
            </a:r>
          </a:p>
          <a:p>
            <a:pPr marL="938213" lvl="1"/>
            <a:r>
              <a:rPr lang="en-US" altLang="en-US"/>
              <a:t>Reduces heart and breathing rates.</a:t>
            </a:r>
          </a:p>
          <a:p>
            <a:pPr marL="938213" lvl="1"/>
            <a:r>
              <a:rPr lang="en-US" altLang="en-US"/>
              <a:t>Stimulates digestion.</a:t>
            </a:r>
          </a:p>
        </p:txBody>
      </p:sp>
    </p:spTree>
    <p:extLst>
      <p:ext uri="{BB962C8B-B14F-4D97-AF65-F5344CB8AC3E}">
        <p14:creationId xmlns:p14="http://schemas.microsoft.com/office/powerpoint/2010/main" val="20579869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21D5686B-9DFD-49D5-BFAE-345C68D4307D}"/>
              </a:ext>
            </a:extLst>
          </p:cNvPr>
          <p:cNvSpPr>
            <a:spLocks noGrp="1"/>
          </p:cNvSpPr>
          <p:nvPr>
            <p:ph type="title"/>
          </p:nvPr>
        </p:nvSpPr>
        <p:spPr/>
        <p:txBody>
          <a:bodyPr/>
          <a:lstStyle/>
          <a:p>
            <a:endParaRPr lang="en-US" altLang="en-US"/>
          </a:p>
        </p:txBody>
      </p:sp>
      <p:sp>
        <p:nvSpPr>
          <p:cNvPr id="67587" name="Content Placeholder 2">
            <a:extLst>
              <a:ext uri="{FF2B5EF4-FFF2-40B4-BE49-F238E27FC236}">
                <a16:creationId xmlns:a16="http://schemas.microsoft.com/office/drawing/2014/main" id="{9755E6F1-B145-471F-8227-E6083208BC28}"/>
              </a:ext>
            </a:extLst>
          </p:cNvPr>
          <p:cNvSpPr>
            <a:spLocks noGrp="1"/>
          </p:cNvSpPr>
          <p:nvPr>
            <p:ph idx="1"/>
          </p:nvPr>
        </p:nvSpPr>
        <p:spPr/>
        <p:txBody>
          <a:bodyPr/>
          <a:lstStyle/>
          <a:p>
            <a:endParaRPr lang="en-US" altLang="en-US"/>
          </a:p>
        </p:txBody>
      </p:sp>
      <p:pic>
        <p:nvPicPr>
          <p:cNvPr id="67588" name="Picture 3">
            <a:extLst>
              <a:ext uri="{FF2B5EF4-FFF2-40B4-BE49-F238E27FC236}">
                <a16:creationId xmlns:a16="http://schemas.microsoft.com/office/drawing/2014/main" id="{2116750E-191E-4371-93D4-F4B3057EF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9726"/>
            <a:ext cx="8072438"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9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447ABE27-E463-415D-8AEB-99615BF16B81}"/>
              </a:ext>
            </a:extLst>
          </p:cNvPr>
          <p:cNvSpPr>
            <a:spLocks noGrp="1"/>
          </p:cNvSpPr>
          <p:nvPr>
            <p:ph type="title"/>
          </p:nvPr>
        </p:nvSpPr>
        <p:spPr/>
        <p:txBody>
          <a:bodyPr/>
          <a:lstStyle/>
          <a:p>
            <a:r>
              <a:rPr lang="en-US" altLang="en-US" b="1" u="sng"/>
              <a:t>Lesson 5: Reflex Arcs</a:t>
            </a:r>
            <a:br>
              <a:rPr lang="en-US" altLang="en-US"/>
            </a:br>
            <a:endParaRPr lang="en-US" altLang="en-US"/>
          </a:p>
        </p:txBody>
      </p:sp>
      <p:sp>
        <p:nvSpPr>
          <p:cNvPr id="3" name="Content Placeholder 2">
            <a:extLst>
              <a:ext uri="{FF2B5EF4-FFF2-40B4-BE49-F238E27FC236}">
                <a16:creationId xmlns:a16="http://schemas.microsoft.com/office/drawing/2014/main" id="{7D4D1831-DC10-41D3-9BA8-099732BB02D4}"/>
              </a:ext>
            </a:extLst>
          </p:cNvPr>
          <p:cNvSpPr>
            <a:spLocks noGrp="1"/>
          </p:cNvSpPr>
          <p:nvPr>
            <p:ph idx="1"/>
          </p:nvPr>
        </p:nvSpPr>
        <p:spPr/>
        <p:txBody>
          <a:bodyPr/>
          <a:lstStyle/>
          <a:p>
            <a:pPr marL="0" indent="0">
              <a:buNone/>
              <a:defRPr/>
            </a:pPr>
            <a:r>
              <a:rPr lang="en-US" b="1" i="1" dirty="0"/>
              <a:t>Objective:</a:t>
            </a:r>
            <a:endParaRPr lang="en-US" dirty="0"/>
          </a:p>
          <a:p>
            <a:pPr>
              <a:defRPr/>
            </a:pPr>
            <a:endParaRPr lang="en-US" dirty="0"/>
          </a:p>
          <a:p>
            <a:pPr>
              <a:defRPr/>
            </a:pPr>
            <a:r>
              <a:rPr lang="en-US" dirty="0"/>
              <a:t>To describe the function of each part of a reflex arc</a:t>
            </a:r>
          </a:p>
          <a:p>
            <a:pPr>
              <a:defRPr/>
            </a:pPr>
            <a:r>
              <a:rPr lang="en-US" dirty="0"/>
              <a:t>To explain two reflex examples</a:t>
            </a:r>
          </a:p>
          <a:p>
            <a:pPr>
              <a:defRPr/>
            </a:pPr>
            <a:endParaRPr lang="en-US" dirty="0"/>
          </a:p>
        </p:txBody>
      </p:sp>
    </p:spTree>
    <p:extLst>
      <p:ext uri="{BB962C8B-B14F-4D97-AF65-F5344CB8AC3E}">
        <p14:creationId xmlns:p14="http://schemas.microsoft.com/office/powerpoint/2010/main" val="343464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2017AEF-3EBC-43C7-85BC-DCDD3CE36EDC}"/>
              </a:ext>
            </a:extLst>
          </p:cNvPr>
          <p:cNvSpPr>
            <a:spLocks noGrp="1"/>
          </p:cNvSpPr>
          <p:nvPr>
            <p:ph type="title"/>
          </p:nvPr>
        </p:nvSpPr>
        <p:spPr>
          <a:xfrm>
            <a:off x="1981200" y="379413"/>
            <a:ext cx="8229600" cy="1066800"/>
          </a:xfrm>
        </p:spPr>
        <p:txBody>
          <a:bodyPr/>
          <a:lstStyle/>
          <a:p>
            <a:r>
              <a:rPr lang="en-US" altLang="en-US"/>
              <a:t>Reflexes</a:t>
            </a:r>
          </a:p>
        </p:txBody>
      </p:sp>
      <p:sp>
        <p:nvSpPr>
          <p:cNvPr id="3" name="Content Placeholder 2">
            <a:extLst>
              <a:ext uri="{FF2B5EF4-FFF2-40B4-BE49-F238E27FC236}">
                <a16:creationId xmlns:a16="http://schemas.microsoft.com/office/drawing/2014/main" id="{2F1ECC8E-3EA1-40A2-B427-E8C767A3E673}"/>
              </a:ext>
            </a:extLst>
          </p:cNvPr>
          <p:cNvSpPr>
            <a:spLocks noGrp="1"/>
          </p:cNvSpPr>
          <p:nvPr>
            <p:ph idx="1"/>
          </p:nvPr>
        </p:nvSpPr>
        <p:spPr>
          <a:xfrm>
            <a:off x="1752600" y="1446214"/>
            <a:ext cx="8686800" cy="5030787"/>
          </a:xfrm>
        </p:spPr>
        <p:txBody>
          <a:bodyPr/>
          <a:lstStyle/>
          <a:p>
            <a:pPr marL="0" indent="0">
              <a:buNone/>
              <a:defRPr/>
            </a:pPr>
            <a:r>
              <a:rPr lang="en-US" dirty="0">
                <a:ea typeface="+mn-ea"/>
              </a:rPr>
              <a:t>Rapid, predictable, involuntary responses to stimuli</a:t>
            </a:r>
          </a:p>
          <a:p>
            <a:pPr>
              <a:defRPr/>
            </a:pPr>
            <a:endParaRPr lang="en-US" dirty="0">
              <a:ea typeface="+mn-ea"/>
            </a:endParaRPr>
          </a:p>
          <a:p>
            <a:pPr marL="566737" indent="-457200">
              <a:defRPr/>
            </a:pPr>
            <a:r>
              <a:rPr lang="en-US" dirty="0">
                <a:ea typeface="+mn-ea"/>
              </a:rPr>
              <a:t>Somatic Reflexes: stimulate skeletal muscles</a:t>
            </a:r>
          </a:p>
          <a:p>
            <a:pPr marL="915987" lvl="1" indent="-514350">
              <a:defRPr/>
            </a:pPr>
            <a:r>
              <a:rPr lang="en-US" dirty="0">
                <a:ea typeface="+mn-ea"/>
              </a:rPr>
              <a:t>jerking away hand from hot object</a:t>
            </a:r>
          </a:p>
          <a:p>
            <a:pPr marL="566737" indent="-457200">
              <a:defRPr/>
            </a:pPr>
            <a:r>
              <a:rPr lang="en-US" dirty="0">
                <a:ea typeface="+mn-ea"/>
              </a:rPr>
              <a:t>Autonomic Reflexes: regulate smooth muscles, heart, glands</a:t>
            </a:r>
          </a:p>
          <a:p>
            <a:pPr marL="915987" lvl="1" indent="-514350">
              <a:defRPr/>
            </a:pPr>
            <a:r>
              <a:rPr lang="en-US" dirty="0">
                <a:ea typeface="+mn-ea"/>
              </a:rPr>
              <a:t>salivation, digestion, blood pressure, sweating</a:t>
            </a:r>
          </a:p>
        </p:txBody>
      </p:sp>
    </p:spTree>
    <p:extLst>
      <p:ext uri="{BB962C8B-B14F-4D97-AF65-F5344CB8AC3E}">
        <p14:creationId xmlns:p14="http://schemas.microsoft.com/office/powerpoint/2010/main" val="92705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B490923-2170-4446-8673-001DE1183162}"/>
              </a:ext>
            </a:extLst>
          </p:cNvPr>
          <p:cNvSpPr>
            <a:spLocks noGrp="1"/>
          </p:cNvSpPr>
          <p:nvPr>
            <p:ph type="title"/>
          </p:nvPr>
        </p:nvSpPr>
        <p:spPr/>
        <p:txBody>
          <a:bodyPr/>
          <a:lstStyle/>
          <a:p>
            <a:r>
              <a:rPr lang="en-US" altLang="en-US"/>
              <a:t>Reflex Arc (neural pathway)</a:t>
            </a:r>
          </a:p>
        </p:txBody>
      </p:sp>
      <p:sp>
        <p:nvSpPr>
          <p:cNvPr id="70659" name="Content Placeholder 2">
            <a:extLst>
              <a:ext uri="{FF2B5EF4-FFF2-40B4-BE49-F238E27FC236}">
                <a16:creationId xmlns:a16="http://schemas.microsoft.com/office/drawing/2014/main" id="{5B64EE16-F083-47C4-B1B2-62B72F765879}"/>
              </a:ext>
            </a:extLst>
          </p:cNvPr>
          <p:cNvSpPr>
            <a:spLocks noGrp="1"/>
          </p:cNvSpPr>
          <p:nvPr>
            <p:ph idx="1"/>
          </p:nvPr>
        </p:nvSpPr>
        <p:spPr/>
        <p:txBody>
          <a:bodyPr/>
          <a:lstStyle/>
          <a:p>
            <a:pPr marL="622300" indent="-514350">
              <a:buNone/>
            </a:pPr>
            <a:r>
              <a:rPr lang="en-US" altLang="en-US"/>
              <a:t>Five elements:</a:t>
            </a:r>
          </a:p>
          <a:p>
            <a:pPr marL="622300" indent="-514350">
              <a:buFont typeface="Trebuchet MS" panose="020B0603020202020204" pitchFamily="34" charset="0"/>
              <a:buAutoNum type="arabicPeriod"/>
            </a:pPr>
            <a:r>
              <a:rPr lang="en-US" altLang="en-US"/>
              <a:t>Receptor – reacts to stimulus</a:t>
            </a:r>
          </a:p>
          <a:p>
            <a:pPr marL="622300" indent="-514350">
              <a:buFont typeface="Trebuchet MS" panose="020B0603020202020204" pitchFamily="34" charset="0"/>
              <a:buAutoNum type="arabicPeriod"/>
            </a:pPr>
            <a:r>
              <a:rPr lang="en-US" altLang="en-US"/>
              <a:t>Sensory neuron</a:t>
            </a:r>
          </a:p>
          <a:p>
            <a:pPr marL="622300" indent="-514350">
              <a:buFont typeface="Trebuchet MS" panose="020B0603020202020204" pitchFamily="34" charset="0"/>
              <a:buAutoNum type="arabicPeriod"/>
            </a:pPr>
            <a:r>
              <a:rPr lang="en-US" altLang="en-US"/>
              <a:t>CNS integration center</a:t>
            </a:r>
          </a:p>
          <a:p>
            <a:pPr marL="622300" indent="-514350">
              <a:buFont typeface="Trebuchet MS" panose="020B0603020202020204" pitchFamily="34" charset="0"/>
              <a:buAutoNum type="arabicPeriod"/>
            </a:pPr>
            <a:r>
              <a:rPr lang="en-US" altLang="en-US"/>
              <a:t>Motor neuron</a:t>
            </a:r>
          </a:p>
          <a:p>
            <a:pPr marL="622300" indent="-514350">
              <a:buFont typeface="Trebuchet MS" panose="020B0603020202020204" pitchFamily="34" charset="0"/>
              <a:buAutoNum type="arabicPeriod"/>
            </a:pPr>
            <a:r>
              <a:rPr lang="en-US" altLang="en-US"/>
              <a:t>Effector organ – muscle or gland</a:t>
            </a:r>
          </a:p>
        </p:txBody>
      </p:sp>
    </p:spTree>
    <p:extLst>
      <p:ext uri="{BB962C8B-B14F-4D97-AF65-F5344CB8AC3E}">
        <p14:creationId xmlns:p14="http://schemas.microsoft.com/office/powerpoint/2010/main" val="202996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3" descr="figure_11_23_labeled.jpg">
            <a:extLst>
              <a:ext uri="{FF2B5EF4-FFF2-40B4-BE49-F238E27FC236}">
                <a16:creationId xmlns:a16="http://schemas.microsoft.com/office/drawing/2014/main" id="{DEBEC9C0-B0DD-4453-AFA1-5E61A6A8A58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0200" y="762000"/>
            <a:ext cx="8997950" cy="5583238"/>
          </a:xfrm>
        </p:spPr>
      </p:pic>
    </p:spTree>
    <p:extLst>
      <p:ext uri="{BB962C8B-B14F-4D97-AF65-F5344CB8AC3E}">
        <p14:creationId xmlns:p14="http://schemas.microsoft.com/office/powerpoint/2010/main" val="292246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a:extLst>
              <a:ext uri="{FF2B5EF4-FFF2-40B4-BE49-F238E27FC236}">
                <a16:creationId xmlns:a16="http://schemas.microsoft.com/office/drawing/2014/main" id="{0170D610-ADFF-4E97-9902-FF07804F2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762000"/>
            <a:ext cx="8324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EB65B8B8-4BDB-498A-9893-18D78A24C8DD}"/>
              </a:ext>
            </a:extLst>
          </p:cNvPr>
          <p:cNvSpPr>
            <a:spLocks noGrp="1"/>
          </p:cNvSpPr>
          <p:nvPr>
            <p:ph type="title"/>
          </p:nvPr>
        </p:nvSpPr>
        <p:spPr/>
        <p:txBody>
          <a:bodyPr/>
          <a:lstStyle/>
          <a:p>
            <a:pPr eaLnBrk="1" hangingPunct="1"/>
            <a:r>
              <a:rPr lang="en-US" altLang="en-US" b="1"/>
              <a:t>Peripheral Nervous System</a:t>
            </a:r>
          </a:p>
        </p:txBody>
      </p:sp>
      <p:sp>
        <p:nvSpPr>
          <p:cNvPr id="54275" name="Rectangle 2">
            <a:extLst>
              <a:ext uri="{FF2B5EF4-FFF2-40B4-BE49-F238E27FC236}">
                <a16:creationId xmlns:a16="http://schemas.microsoft.com/office/drawing/2014/main" id="{90AE6FCE-F9CB-4D74-8127-595E09D2FA22}"/>
              </a:ext>
            </a:extLst>
          </p:cNvPr>
          <p:cNvSpPr>
            <a:spLocks noGrp="1"/>
          </p:cNvSpPr>
          <p:nvPr>
            <p:ph type="body" idx="1"/>
          </p:nvPr>
        </p:nvSpPr>
        <p:spPr>
          <a:xfrm>
            <a:off x="1676400" y="1143000"/>
            <a:ext cx="8534400" cy="4548188"/>
          </a:xfrm>
        </p:spPr>
        <p:txBody>
          <a:bodyPr/>
          <a:lstStyle/>
          <a:p>
            <a:pPr lvl="1">
              <a:buFont typeface="Arial" panose="020B0604020202020204" pitchFamily="34" charset="0"/>
              <a:buChar char="•"/>
            </a:pPr>
            <a:r>
              <a:rPr lang="en-US" altLang="en-US">
                <a:latin typeface="Arial" panose="020B0604020202020204" pitchFamily="34" charset="0"/>
                <a:cs typeface="Arial" panose="020B0604020202020204" pitchFamily="34" charset="0"/>
              </a:rPr>
              <a:t>The peripheral nervous system consists of all the nerves and associated cells that are not part of the brain or spinal cord. </a:t>
            </a:r>
          </a:p>
          <a:p>
            <a:pPr lvl="1">
              <a:buFont typeface="Arial" panose="020B0604020202020204" pitchFamily="34" charset="0"/>
              <a:buChar char="•"/>
            </a:pPr>
            <a:endParaRPr lang="en-US" altLang="en-US">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a:latin typeface="Arial" panose="020B0604020202020204" pitchFamily="34" charset="0"/>
                <a:cs typeface="Arial" panose="020B0604020202020204" pitchFamily="34" charset="0"/>
              </a:rPr>
              <a:t>	Cranial nerves go through openings in the skull and stimulate regions of the head and neck. </a:t>
            </a:r>
          </a:p>
          <a:p>
            <a:pPr lvl="1">
              <a:buFont typeface="Arial" panose="020B0604020202020204" pitchFamily="34" charset="0"/>
              <a:buChar char="•"/>
            </a:pPr>
            <a:endParaRPr lang="en-US" altLang="en-US">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a:latin typeface="Arial" panose="020B0604020202020204" pitchFamily="34" charset="0"/>
                <a:cs typeface="Arial" panose="020B0604020202020204" pitchFamily="34" charset="0"/>
              </a:rPr>
              <a:t>	Spinal nerves stimulate the rest of the body. </a:t>
            </a:r>
          </a:p>
          <a:p>
            <a:pPr lvl="1">
              <a:buFont typeface="Arial" panose="020B0604020202020204" pitchFamily="34" charset="0"/>
              <a:buChar char="•"/>
            </a:pPr>
            <a:endParaRPr lang="en-US" altLang="en-US">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a:latin typeface="Arial" panose="020B0604020202020204" pitchFamily="34" charset="0"/>
                <a:cs typeface="Arial" panose="020B0604020202020204" pitchFamily="34" charset="0"/>
              </a:rPr>
              <a:t>	The cell bodies of cranial and spinal nerves are arranged in clusters called ganglia.</a:t>
            </a:r>
          </a:p>
        </p:txBody>
      </p:sp>
    </p:spTree>
    <p:extLst>
      <p:ext uri="{BB962C8B-B14F-4D97-AF65-F5344CB8AC3E}">
        <p14:creationId xmlns:p14="http://schemas.microsoft.com/office/powerpoint/2010/main" val="21552610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a:extLst>
              <a:ext uri="{FF2B5EF4-FFF2-40B4-BE49-F238E27FC236}">
                <a16:creationId xmlns:a16="http://schemas.microsoft.com/office/drawing/2014/main" id="{A16777BC-6A77-4034-BD07-BEE3E676AC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76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68E9F5-0636-4B15-9717-3C795325E8F1}"/>
              </a:ext>
            </a:extLst>
          </p:cNvPr>
          <p:cNvSpPr>
            <a:spLocks noGrp="1"/>
          </p:cNvSpPr>
          <p:nvPr>
            <p:ph type="body" idx="1"/>
          </p:nvPr>
        </p:nvSpPr>
        <p:spPr>
          <a:xfrm>
            <a:off x="1905001" y="457201"/>
            <a:ext cx="4041775" cy="873125"/>
          </a:xfrm>
        </p:spPr>
        <p:txBody>
          <a:bodyPr/>
          <a:lstStyle/>
          <a:p>
            <a:pPr algn="ctr">
              <a:defRPr/>
            </a:pPr>
            <a:r>
              <a:rPr lang="en-US" sz="2800" dirty="0"/>
              <a:t>Patellar (Knee-jerk) Reflex</a:t>
            </a:r>
          </a:p>
        </p:txBody>
      </p:sp>
      <p:sp>
        <p:nvSpPr>
          <p:cNvPr id="5" name="Text Placeholder 4">
            <a:extLst>
              <a:ext uri="{FF2B5EF4-FFF2-40B4-BE49-F238E27FC236}">
                <a16:creationId xmlns:a16="http://schemas.microsoft.com/office/drawing/2014/main" id="{041184A8-5A9F-48F1-8AE1-01DD80D5D23F}"/>
              </a:ext>
            </a:extLst>
          </p:cNvPr>
          <p:cNvSpPr>
            <a:spLocks noGrp="1"/>
          </p:cNvSpPr>
          <p:nvPr>
            <p:ph type="body" sz="half" idx="3"/>
          </p:nvPr>
        </p:nvSpPr>
        <p:spPr>
          <a:xfrm>
            <a:off x="6400801" y="457201"/>
            <a:ext cx="4041775" cy="873125"/>
          </a:xfrm>
        </p:spPr>
        <p:txBody>
          <a:bodyPr/>
          <a:lstStyle/>
          <a:p>
            <a:pPr algn="ctr">
              <a:defRPr/>
            </a:pPr>
            <a:r>
              <a:rPr lang="en-US" sz="2800" dirty="0"/>
              <a:t>Pupillary Reflex</a:t>
            </a:r>
          </a:p>
        </p:txBody>
      </p:sp>
      <p:sp>
        <p:nvSpPr>
          <p:cNvPr id="74756" name="Content Placeholder 12">
            <a:extLst>
              <a:ext uri="{FF2B5EF4-FFF2-40B4-BE49-F238E27FC236}">
                <a16:creationId xmlns:a16="http://schemas.microsoft.com/office/drawing/2014/main" id="{AE0B879C-BB6F-4DD3-BB8C-998D7EFC4213}"/>
              </a:ext>
            </a:extLst>
          </p:cNvPr>
          <p:cNvSpPr>
            <a:spLocks noGrp="1"/>
          </p:cNvSpPr>
          <p:nvPr>
            <p:ph sz="quarter" idx="2"/>
          </p:nvPr>
        </p:nvSpPr>
        <p:spPr>
          <a:xfrm>
            <a:off x="1905001" y="1600201"/>
            <a:ext cx="4041775" cy="4994275"/>
          </a:xfrm>
        </p:spPr>
        <p:txBody>
          <a:bodyPr/>
          <a:lstStyle/>
          <a:p>
            <a:r>
              <a:rPr lang="en-US" altLang="en-US"/>
              <a:t>Stretch reflex</a:t>
            </a:r>
          </a:p>
          <a:p>
            <a:r>
              <a:rPr lang="en-US" altLang="en-US"/>
              <a:t>Tapping patellar ligament causes quadriceps to contract </a:t>
            </a:r>
            <a:r>
              <a:rPr lang="en-US" altLang="en-US">
                <a:sym typeface="Wingdings" panose="05000000000000000000" pitchFamily="2" charset="2"/>
              </a:rPr>
              <a:t> knee extends</a:t>
            </a:r>
          </a:p>
          <a:p>
            <a:r>
              <a:rPr lang="en-US" altLang="en-US"/>
              <a:t>Help maintain muscle tone, posture, &amp; balance</a:t>
            </a:r>
          </a:p>
          <a:p>
            <a:pPr>
              <a:buFont typeface="Georgia" panose="02040502050405020303" pitchFamily="18" charset="0"/>
              <a:buNone/>
            </a:pPr>
            <a:endParaRPr lang="en-US" altLang="en-US"/>
          </a:p>
        </p:txBody>
      </p:sp>
      <p:sp>
        <p:nvSpPr>
          <p:cNvPr id="74757" name="Content Placeholder 13">
            <a:extLst>
              <a:ext uri="{FF2B5EF4-FFF2-40B4-BE49-F238E27FC236}">
                <a16:creationId xmlns:a16="http://schemas.microsoft.com/office/drawing/2014/main" id="{471337E3-5D0A-4367-941E-03C22A2ED3C3}"/>
              </a:ext>
            </a:extLst>
          </p:cNvPr>
          <p:cNvSpPr>
            <a:spLocks noGrp="1"/>
          </p:cNvSpPr>
          <p:nvPr>
            <p:ph sz="quarter" idx="4"/>
          </p:nvPr>
        </p:nvSpPr>
        <p:spPr>
          <a:xfrm>
            <a:off x="6242051" y="1600200"/>
            <a:ext cx="4041775" cy="4724400"/>
          </a:xfrm>
        </p:spPr>
        <p:txBody>
          <a:bodyPr/>
          <a:lstStyle/>
          <a:p>
            <a:r>
              <a:rPr lang="en-US" altLang="en-US"/>
              <a:t>Optic nerve </a:t>
            </a:r>
            <a:r>
              <a:rPr lang="en-US" altLang="en-US">
                <a:sym typeface="Wingdings" panose="05000000000000000000" pitchFamily="2" charset="2"/>
              </a:rPr>
              <a:t> brain stem  muscles constrict pupil</a:t>
            </a:r>
          </a:p>
          <a:p>
            <a:r>
              <a:rPr lang="en-US" altLang="en-US">
                <a:sym typeface="Wingdings" panose="05000000000000000000" pitchFamily="2" charset="2"/>
              </a:rPr>
              <a:t>Useful for checking brain stem function and drug use</a:t>
            </a:r>
          </a:p>
          <a:p>
            <a:endParaRPr lang="en-US" altLang="en-US"/>
          </a:p>
        </p:txBody>
      </p:sp>
      <p:pic>
        <p:nvPicPr>
          <p:cNvPr id="74758" name="Picture 6" descr="shi25707_11_08">
            <a:extLst>
              <a:ext uri="{FF2B5EF4-FFF2-40B4-BE49-F238E27FC236}">
                <a16:creationId xmlns:a16="http://schemas.microsoft.com/office/drawing/2014/main" id="{C230CB16-9996-4433-92B7-5AA4DDEC6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4259263"/>
            <a:ext cx="316865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upload.wikimedia.org/wikipedia/commons/thumb/a/a3/Eye_dilate.gif/220px-Eye_dilate.gif">
            <a:extLst>
              <a:ext uri="{FF2B5EF4-FFF2-40B4-BE49-F238E27FC236}">
                <a16:creationId xmlns:a16="http://schemas.microsoft.com/office/drawing/2014/main" id="{3FB57EA9-5521-4E20-BC5B-896297085DF2}"/>
              </a:ext>
            </a:extLst>
          </p:cNvPr>
          <p:cNvPicPr>
            <a:picLocks noChangeAspect="1" noChangeArrowheads="1"/>
          </p:cNvPicPr>
          <p:nvPr/>
        </p:nvPicPr>
        <p:blipFill>
          <a:blip r:embed="rId3"/>
          <a:srcRect/>
          <a:stretch>
            <a:fillRect/>
          </a:stretch>
        </p:blipFill>
        <p:spPr bwMode="auto">
          <a:xfrm>
            <a:off x="6396039" y="3810000"/>
            <a:ext cx="3857625" cy="22098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41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7">
            <a:extLst>
              <a:ext uri="{FF2B5EF4-FFF2-40B4-BE49-F238E27FC236}">
                <a16:creationId xmlns:a16="http://schemas.microsoft.com/office/drawing/2014/main" id="{375832EE-D606-4326-BF5D-5112A7902FE9}"/>
              </a:ext>
            </a:extLst>
          </p:cNvPr>
          <p:cNvSpPr>
            <a:spLocks noGrp="1"/>
          </p:cNvSpPr>
          <p:nvPr>
            <p:ph idx="1"/>
          </p:nvPr>
        </p:nvSpPr>
        <p:spPr>
          <a:xfrm>
            <a:off x="1752600" y="762000"/>
            <a:ext cx="6096000" cy="5410200"/>
          </a:xfrm>
        </p:spPr>
        <p:txBody>
          <a:bodyPr/>
          <a:lstStyle/>
          <a:p>
            <a:pPr>
              <a:buFont typeface="Georgia" panose="02040502050405020303" pitchFamily="18" charset="0"/>
              <a:buNone/>
            </a:pPr>
            <a:r>
              <a:rPr lang="en-US" altLang="en-US" b="1"/>
              <a:t>Flexor (withdrawal) reflex:</a:t>
            </a:r>
          </a:p>
          <a:p>
            <a:pPr>
              <a:buFont typeface="Georgia" panose="02040502050405020303" pitchFamily="18" charset="0"/>
              <a:buNone/>
            </a:pPr>
            <a:r>
              <a:rPr lang="en-US" altLang="en-US"/>
              <a:t>	painful stimulus </a:t>
            </a:r>
            <a:r>
              <a:rPr lang="en-US" altLang="en-US">
                <a:sym typeface="Wingdings" panose="05000000000000000000" pitchFamily="2" charset="2"/>
              </a:rPr>
              <a:t> withdrawal of threatened body part</a:t>
            </a:r>
          </a:p>
          <a:p>
            <a:pPr lvl="1"/>
            <a:r>
              <a:rPr lang="en-US" altLang="en-US">
                <a:sym typeface="Wingdings" panose="05000000000000000000" pitchFamily="2" charset="2"/>
              </a:rPr>
              <a:t>Pin prick</a:t>
            </a:r>
          </a:p>
          <a:p>
            <a:pPr lvl="1"/>
            <a:endParaRPr lang="en-US" altLang="en-US">
              <a:sym typeface="Wingdings" panose="05000000000000000000" pitchFamily="2" charset="2"/>
            </a:endParaRPr>
          </a:p>
          <a:p>
            <a:pPr>
              <a:buFont typeface="Georgia" panose="02040502050405020303" pitchFamily="18" charset="0"/>
              <a:buNone/>
            </a:pPr>
            <a:r>
              <a:rPr lang="en-US" altLang="en-US" b="1">
                <a:sym typeface="Wingdings" panose="05000000000000000000" pitchFamily="2" charset="2"/>
              </a:rPr>
              <a:t>Plantar reflex:</a:t>
            </a:r>
          </a:p>
          <a:p>
            <a:pPr>
              <a:buFont typeface="Georgia" panose="02040502050405020303" pitchFamily="18" charset="0"/>
              <a:buNone/>
            </a:pPr>
            <a:r>
              <a:rPr lang="en-US" altLang="en-US">
                <a:sym typeface="Wingdings" panose="05000000000000000000" pitchFamily="2" charset="2"/>
              </a:rPr>
              <a:t>	draw object down sole of foot  curling of toes</a:t>
            </a:r>
          </a:p>
          <a:p>
            <a:pPr lvl="1"/>
            <a:r>
              <a:rPr lang="en-US" altLang="en-US" b="1" u="sng">
                <a:sym typeface="Wingdings" panose="05000000000000000000" pitchFamily="2" charset="2"/>
              </a:rPr>
              <a:t>Babinski’s sign</a:t>
            </a:r>
            <a:r>
              <a:rPr lang="en-US" altLang="en-US">
                <a:sym typeface="Wingdings" panose="05000000000000000000" pitchFamily="2" charset="2"/>
              </a:rPr>
              <a:t>: check to see if motor cortex or corticospinal tract is damaged</a:t>
            </a:r>
            <a:endParaRPr lang="en-US" altLang="en-US"/>
          </a:p>
        </p:txBody>
      </p:sp>
      <p:pic>
        <p:nvPicPr>
          <p:cNvPr id="70660" name="Picture 4" descr="http://www.interactive-biology.com/wp-content/uploads/2012/07/Foot-Pain-Stepping-on-Tacks.jpg">
            <a:extLst>
              <a:ext uri="{FF2B5EF4-FFF2-40B4-BE49-F238E27FC236}">
                <a16:creationId xmlns:a16="http://schemas.microsoft.com/office/drawing/2014/main" id="{E4C472D1-6A6B-4C38-B94F-DA81C9429AB6}"/>
              </a:ext>
            </a:extLst>
          </p:cNvPr>
          <p:cNvPicPr>
            <a:picLocks noChangeAspect="1" noChangeArrowheads="1"/>
          </p:cNvPicPr>
          <p:nvPr/>
        </p:nvPicPr>
        <p:blipFill>
          <a:blip r:embed="rId2"/>
          <a:srcRect/>
          <a:stretch>
            <a:fillRect/>
          </a:stretch>
        </p:blipFill>
        <p:spPr bwMode="auto">
          <a:xfrm>
            <a:off x="7772400" y="228600"/>
            <a:ext cx="2590800" cy="17272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70662" name="Picture 6" descr="http://a248.e.akamai.net/7/248/432/20101213124140/www.msdlatinamerica.com/ebooks/ProfessionalGuidetoSignsandSymptoms/files/4e03f15204f2293f7d03f0d9f38db9f9.gif">
            <a:extLst>
              <a:ext uri="{FF2B5EF4-FFF2-40B4-BE49-F238E27FC236}">
                <a16:creationId xmlns:a16="http://schemas.microsoft.com/office/drawing/2014/main" id="{72A25ED9-703F-4385-B8DE-2F6EC0396855}"/>
              </a:ext>
            </a:extLst>
          </p:cNvPr>
          <p:cNvPicPr>
            <a:picLocks noChangeAspect="1" noChangeArrowheads="1"/>
          </p:cNvPicPr>
          <p:nvPr/>
        </p:nvPicPr>
        <p:blipFill>
          <a:blip r:embed="rId3"/>
          <a:srcRect/>
          <a:stretch>
            <a:fillRect/>
          </a:stretch>
        </p:blipFill>
        <p:spPr bwMode="auto">
          <a:xfrm>
            <a:off x="8305801" y="2286000"/>
            <a:ext cx="1838325" cy="221615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9426C1-CC3D-483B-ABD4-67AA60697694}"/>
              </a:ext>
            </a:extLst>
          </p:cNvPr>
          <p:cNvPicPr>
            <a:picLocks noChangeAspect="1"/>
          </p:cNvPicPr>
          <p:nvPr/>
        </p:nvPicPr>
        <p:blipFill>
          <a:blip r:embed="rId4"/>
          <a:srcRect l="53539" t="11633" r="3734" b="5249"/>
          <a:stretch>
            <a:fillRect/>
          </a:stretch>
        </p:blipFill>
        <p:spPr bwMode="auto">
          <a:xfrm>
            <a:off x="8305800" y="4721226"/>
            <a:ext cx="1828800" cy="190817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3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20A52BBF-D657-4510-B748-109412CFC883}"/>
              </a:ext>
            </a:extLst>
          </p:cNvPr>
          <p:cNvSpPr>
            <a:spLocks noGrp="1"/>
          </p:cNvSpPr>
          <p:nvPr>
            <p:ph type="title"/>
          </p:nvPr>
        </p:nvSpPr>
        <p:spPr>
          <a:xfrm>
            <a:off x="1905000" y="223838"/>
            <a:ext cx="8229600" cy="1066800"/>
          </a:xfrm>
        </p:spPr>
        <p:txBody>
          <a:bodyPr/>
          <a:lstStyle/>
          <a:p>
            <a:r>
              <a:rPr lang="en-US" altLang="en-US"/>
              <a:t>Voluntary Reactions</a:t>
            </a:r>
          </a:p>
        </p:txBody>
      </p:sp>
      <p:sp>
        <p:nvSpPr>
          <p:cNvPr id="76803" name="Content Placeholder 2">
            <a:extLst>
              <a:ext uri="{FF2B5EF4-FFF2-40B4-BE49-F238E27FC236}">
                <a16:creationId xmlns:a16="http://schemas.microsoft.com/office/drawing/2014/main" id="{62637001-0E85-49EA-B691-5C9365EA8549}"/>
              </a:ext>
            </a:extLst>
          </p:cNvPr>
          <p:cNvSpPr>
            <a:spLocks noGrp="1"/>
          </p:cNvSpPr>
          <p:nvPr>
            <p:ph idx="1"/>
          </p:nvPr>
        </p:nvSpPr>
        <p:spPr>
          <a:xfrm>
            <a:off x="1905000" y="1423988"/>
            <a:ext cx="8229600" cy="1179512"/>
          </a:xfrm>
        </p:spPr>
        <p:txBody>
          <a:bodyPr/>
          <a:lstStyle/>
          <a:p>
            <a:r>
              <a:rPr lang="en-US" altLang="en-US"/>
              <a:t>More neurons and synapses are involved </a:t>
            </a:r>
            <a:r>
              <a:rPr lang="en-US" altLang="en-US">
                <a:sym typeface="Wingdings" panose="05000000000000000000" pitchFamily="2" charset="2"/>
              </a:rPr>
              <a:t> longer response times</a:t>
            </a:r>
            <a:endParaRPr lang="en-US" altLang="en-US"/>
          </a:p>
        </p:txBody>
      </p:sp>
      <p:pic>
        <p:nvPicPr>
          <p:cNvPr id="4" name="Picture 3">
            <a:extLst>
              <a:ext uri="{FF2B5EF4-FFF2-40B4-BE49-F238E27FC236}">
                <a16:creationId xmlns:a16="http://schemas.microsoft.com/office/drawing/2014/main" id="{603FB8DC-A13B-47A5-A40F-F70EF692C2C2}"/>
              </a:ext>
            </a:extLst>
          </p:cNvPr>
          <p:cNvPicPr>
            <a:picLocks noChangeAspect="1"/>
          </p:cNvPicPr>
          <p:nvPr/>
        </p:nvPicPr>
        <p:blipFill>
          <a:blip r:embed="rId2"/>
          <a:srcRect/>
          <a:stretch>
            <a:fillRect/>
          </a:stretch>
        </p:blipFill>
        <p:spPr bwMode="auto">
          <a:xfrm>
            <a:off x="1871664" y="2844800"/>
            <a:ext cx="4486275" cy="28194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FAF008-7501-4CC8-861E-0C0A0B3DD821}"/>
              </a:ext>
            </a:extLst>
          </p:cNvPr>
          <p:cNvPicPr>
            <a:picLocks noChangeAspect="1"/>
          </p:cNvPicPr>
          <p:nvPr/>
        </p:nvPicPr>
        <p:blipFill>
          <a:blip r:embed="rId3"/>
          <a:srcRect/>
          <a:stretch>
            <a:fillRect/>
          </a:stretch>
        </p:blipFill>
        <p:spPr bwMode="auto">
          <a:xfrm>
            <a:off x="6858000" y="2844801"/>
            <a:ext cx="3276600" cy="317976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76806" name="TextBox 5">
            <a:extLst>
              <a:ext uri="{FF2B5EF4-FFF2-40B4-BE49-F238E27FC236}">
                <a16:creationId xmlns:a16="http://schemas.microsoft.com/office/drawing/2014/main" id="{97830AC7-A496-48DD-9A15-526BDDA05C9D}"/>
              </a:ext>
            </a:extLst>
          </p:cNvPr>
          <p:cNvSpPr txBox="1">
            <a:spLocks noChangeArrowheads="1"/>
          </p:cNvSpPr>
          <p:nvPr/>
        </p:nvSpPr>
        <p:spPr bwMode="auto">
          <a:xfrm>
            <a:off x="1905000" y="5905501"/>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Reflex = Involuntary Reaction</a:t>
            </a:r>
          </a:p>
        </p:txBody>
      </p:sp>
      <p:sp>
        <p:nvSpPr>
          <p:cNvPr id="76807" name="TextBox 6">
            <a:extLst>
              <a:ext uri="{FF2B5EF4-FFF2-40B4-BE49-F238E27FC236}">
                <a16:creationId xmlns:a16="http://schemas.microsoft.com/office/drawing/2014/main" id="{1DC8F23D-E862-4315-BADF-5C921DA17E3F}"/>
              </a:ext>
            </a:extLst>
          </p:cNvPr>
          <p:cNvSpPr txBox="1">
            <a:spLocks noChangeArrowheads="1"/>
          </p:cNvSpPr>
          <p:nvPr/>
        </p:nvSpPr>
        <p:spPr bwMode="auto">
          <a:xfrm>
            <a:off x="6858000" y="6172201"/>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Voluntary Reaction</a:t>
            </a:r>
          </a:p>
        </p:txBody>
      </p:sp>
    </p:spTree>
    <p:extLst>
      <p:ext uri="{BB962C8B-B14F-4D97-AF65-F5344CB8AC3E}">
        <p14:creationId xmlns:p14="http://schemas.microsoft.com/office/powerpoint/2010/main" val="143789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5">
            <a:extLst>
              <a:ext uri="{FF2B5EF4-FFF2-40B4-BE49-F238E27FC236}">
                <a16:creationId xmlns:a16="http://schemas.microsoft.com/office/drawing/2014/main" id="{834DFDBE-2469-4A6F-8E2A-0E7848E72E99}"/>
              </a:ext>
            </a:extLst>
          </p:cNvPr>
          <p:cNvSpPr>
            <a:spLocks noChangeShapeType="1"/>
          </p:cNvSpPr>
          <p:nvPr/>
        </p:nvSpPr>
        <p:spPr bwMode="auto">
          <a:xfrm>
            <a:off x="5021264" y="2170114"/>
            <a:ext cx="1587" cy="46513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5299" name="Picture 1">
            <a:extLst>
              <a:ext uri="{FF2B5EF4-FFF2-40B4-BE49-F238E27FC236}">
                <a16:creationId xmlns:a16="http://schemas.microsoft.com/office/drawing/2014/main" id="{146650FE-D530-48D9-9C70-8A42DD5DA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800101"/>
            <a:ext cx="8424862"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54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319846F-E788-411F-94A6-B5D06B3A1808}"/>
              </a:ext>
            </a:extLst>
          </p:cNvPr>
          <p:cNvSpPr>
            <a:spLocks noGrp="1"/>
          </p:cNvSpPr>
          <p:nvPr>
            <p:ph type="title"/>
          </p:nvPr>
        </p:nvSpPr>
        <p:spPr/>
        <p:txBody>
          <a:bodyPr/>
          <a:lstStyle/>
          <a:p>
            <a:r>
              <a:rPr lang="en-US" altLang="en-US" b="1"/>
              <a:t>Nerve and Nerve Fiber Classification</a:t>
            </a:r>
            <a:endParaRPr lang="en-US" altLang="en-US"/>
          </a:p>
        </p:txBody>
      </p:sp>
      <p:sp>
        <p:nvSpPr>
          <p:cNvPr id="3" name="Content Placeholder 2">
            <a:extLst>
              <a:ext uri="{FF2B5EF4-FFF2-40B4-BE49-F238E27FC236}">
                <a16:creationId xmlns:a16="http://schemas.microsoft.com/office/drawing/2014/main" id="{5DA84F54-CB1F-4BC6-A9CE-EE6532E2287E}"/>
              </a:ext>
            </a:extLst>
          </p:cNvPr>
          <p:cNvSpPr>
            <a:spLocks noGrp="1"/>
          </p:cNvSpPr>
          <p:nvPr>
            <p:ph idx="1"/>
          </p:nvPr>
        </p:nvSpPr>
        <p:spPr/>
        <p:txBody>
          <a:bodyPr>
            <a:normAutofit lnSpcReduction="10000"/>
          </a:bodyPr>
          <a:lstStyle/>
          <a:p>
            <a:pPr marL="0" indent="0">
              <a:buNone/>
              <a:defRPr/>
            </a:pPr>
            <a:r>
              <a:rPr lang="en-US" dirty="0">
                <a:ea typeface="ＭＳ Ｐゴシック" charset="0"/>
                <a:cs typeface="+mn-cs"/>
              </a:rPr>
              <a:t> </a:t>
            </a:r>
            <a:r>
              <a:rPr lang="en-US" dirty="0">
                <a:solidFill>
                  <a:schemeClr val="accent2"/>
                </a:solidFill>
                <a:ea typeface="ＭＳ Ｐゴシック" charset="0"/>
                <a:cs typeface="+mn-cs"/>
              </a:rPr>
              <a:t>Sensory nerves</a:t>
            </a:r>
            <a:endParaRPr lang="en-US" dirty="0">
              <a:ea typeface="ＭＳ Ｐゴシック" charset="0"/>
              <a:cs typeface="+mn-cs"/>
            </a:endParaRPr>
          </a:p>
          <a:p>
            <a:pPr marL="457200" lvl="1" indent="0">
              <a:buClr>
                <a:schemeClr val="accent2"/>
              </a:buClr>
              <a:buNone/>
              <a:defRPr/>
            </a:pPr>
            <a:r>
              <a:rPr lang="en-US" dirty="0">
                <a:ea typeface="ＭＳ Ｐゴシック" charset="0"/>
              </a:rPr>
              <a:t> Conduct impulses into brain or spinal cord</a:t>
            </a:r>
          </a:p>
          <a:p>
            <a:pPr marL="0" indent="0">
              <a:buNone/>
              <a:defRPr/>
            </a:pPr>
            <a:endParaRPr lang="en-US" dirty="0">
              <a:ea typeface="ＭＳ Ｐゴシック" charset="0"/>
              <a:cs typeface="+mn-cs"/>
            </a:endParaRPr>
          </a:p>
          <a:p>
            <a:pPr marL="0" indent="0">
              <a:buNone/>
              <a:defRPr/>
            </a:pPr>
            <a:r>
              <a:rPr lang="en-US" dirty="0">
                <a:ea typeface="ＭＳ Ｐゴシック" charset="0"/>
                <a:cs typeface="+mn-cs"/>
              </a:rPr>
              <a:t> </a:t>
            </a:r>
            <a:r>
              <a:rPr lang="en-US" dirty="0">
                <a:solidFill>
                  <a:schemeClr val="accent2"/>
                </a:solidFill>
                <a:ea typeface="ＭＳ Ｐゴシック" charset="0"/>
                <a:cs typeface="+mn-cs"/>
              </a:rPr>
              <a:t>Motor nerves</a:t>
            </a:r>
            <a:endParaRPr lang="en-US" dirty="0">
              <a:ea typeface="ＭＳ Ｐゴシック" charset="0"/>
              <a:cs typeface="+mn-cs"/>
            </a:endParaRPr>
          </a:p>
          <a:p>
            <a:pPr marL="457200" lvl="1" indent="0">
              <a:buClr>
                <a:schemeClr val="accent2"/>
              </a:buClr>
              <a:buNone/>
              <a:defRPr/>
            </a:pPr>
            <a:r>
              <a:rPr lang="en-US" dirty="0">
                <a:ea typeface="ＭＳ Ｐゴシック" charset="0"/>
              </a:rPr>
              <a:t> Conduct impulses to muscles or glands</a:t>
            </a:r>
          </a:p>
          <a:p>
            <a:pPr marL="0" indent="0">
              <a:buNone/>
              <a:defRPr/>
            </a:pPr>
            <a:endParaRPr lang="en-US" dirty="0">
              <a:ea typeface="ＭＳ Ｐゴシック" charset="0"/>
              <a:cs typeface="+mn-cs"/>
            </a:endParaRPr>
          </a:p>
          <a:p>
            <a:pPr marL="0" indent="0">
              <a:buNone/>
              <a:defRPr/>
            </a:pPr>
            <a:r>
              <a:rPr lang="en-US" dirty="0">
                <a:ea typeface="ＭＳ Ｐゴシック" charset="0"/>
                <a:cs typeface="+mn-cs"/>
              </a:rPr>
              <a:t> </a:t>
            </a:r>
            <a:r>
              <a:rPr lang="en-US" dirty="0">
                <a:solidFill>
                  <a:schemeClr val="accent2"/>
                </a:solidFill>
                <a:ea typeface="ＭＳ Ｐゴシック" charset="0"/>
                <a:cs typeface="+mn-cs"/>
              </a:rPr>
              <a:t>Mixed (both sensory and motor) nerves</a:t>
            </a:r>
            <a:endParaRPr lang="en-US" dirty="0">
              <a:ea typeface="ＭＳ Ｐゴシック" charset="0"/>
              <a:cs typeface="+mn-cs"/>
            </a:endParaRPr>
          </a:p>
          <a:p>
            <a:pPr marL="457200" lvl="1" indent="0">
              <a:buClr>
                <a:schemeClr val="accent2"/>
              </a:buClr>
              <a:buNone/>
              <a:defRPr/>
            </a:pPr>
            <a:r>
              <a:rPr lang="en-US" dirty="0">
                <a:ea typeface="ＭＳ Ｐゴシック" charset="0"/>
              </a:rPr>
              <a:t> Contain both sensory nerve fibers and motor nerve fibers</a:t>
            </a:r>
          </a:p>
          <a:p>
            <a:pPr marL="457200" lvl="1" indent="0">
              <a:buClr>
                <a:schemeClr val="accent2"/>
              </a:buClr>
              <a:buNone/>
              <a:defRPr/>
            </a:pPr>
            <a:r>
              <a:rPr lang="en-US" dirty="0">
                <a:ea typeface="ＭＳ Ｐゴシック" charset="0"/>
              </a:rPr>
              <a:t> Most nerves are mixed nerves</a:t>
            </a:r>
          </a:p>
          <a:p>
            <a:pPr marL="457200" lvl="1" indent="0">
              <a:buClr>
                <a:schemeClr val="accent2"/>
              </a:buClr>
              <a:buNone/>
              <a:defRPr/>
            </a:pPr>
            <a:r>
              <a:rPr lang="en-US" dirty="0">
                <a:ea typeface="ＭＳ Ｐゴシック" charset="0"/>
              </a:rPr>
              <a:t> ALL spinal nerves are mixed nerves (except the first pair)</a:t>
            </a:r>
          </a:p>
          <a:p>
            <a:pPr marL="0" indent="0">
              <a:buNone/>
              <a:defRPr/>
            </a:pPr>
            <a:endParaRPr lang="en-US" dirty="0">
              <a:ea typeface="ＭＳ Ｐゴシック" charset="0"/>
              <a:cs typeface="+mn-cs"/>
            </a:endParaRPr>
          </a:p>
        </p:txBody>
      </p:sp>
      <p:sp>
        <p:nvSpPr>
          <p:cNvPr id="56324" name="Slide Number Placeholder 4">
            <a:extLst>
              <a:ext uri="{FF2B5EF4-FFF2-40B4-BE49-F238E27FC236}">
                <a16:creationId xmlns:a16="http://schemas.microsoft.com/office/drawing/2014/main" id="{D20B87D2-20DF-46FC-9FCF-09EF6E5A07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A6DA5F2-7173-49BD-821C-88833CF7301C}" type="slidenum">
              <a:rPr lang="en-US" altLang="en-US" sz="1400">
                <a:latin typeface="Times New Roman" panose="02020603050405020304" pitchFamily="18" charset="0"/>
              </a:rPr>
              <a:pPr>
                <a:spcBef>
                  <a:spcPct val="0"/>
                </a:spcBef>
                <a:buFontTx/>
                <a:buNone/>
              </a:pPr>
              <a:t>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2137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E9B3B82-7F56-4570-AD56-5FEE4A09F9B5}"/>
              </a:ext>
            </a:extLst>
          </p:cNvPr>
          <p:cNvSpPr>
            <a:spLocks noGrp="1"/>
          </p:cNvSpPr>
          <p:nvPr>
            <p:ph type="title"/>
          </p:nvPr>
        </p:nvSpPr>
        <p:spPr/>
        <p:txBody>
          <a:bodyPr/>
          <a:lstStyle/>
          <a:p>
            <a:endParaRPr lang="en-US" altLang="en-US"/>
          </a:p>
        </p:txBody>
      </p:sp>
      <p:sp>
        <p:nvSpPr>
          <p:cNvPr id="57347" name="Content Placeholder 2">
            <a:extLst>
              <a:ext uri="{FF2B5EF4-FFF2-40B4-BE49-F238E27FC236}">
                <a16:creationId xmlns:a16="http://schemas.microsoft.com/office/drawing/2014/main" id="{0CCA2F47-BB6A-4172-ACB3-2D5DA3AC1E4B}"/>
              </a:ext>
            </a:extLst>
          </p:cNvPr>
          <p:cNvSpPr>
            <a:spLocks noGrp="1"/>
          </p:cNvSpPr>
          <p:nvPr>
            <p:ph idx="1"/>
          </p:nvPr>
        </p:nvSpPr>
        <p:spPr/>
        <p:txBody>
          <a:bodyPr/>
          <a:lstStyle/>
          <a:p>
            <a:endParaRPr lang="en-US" altLang="en-US"/>
          </a:p>
        </p:txBody>
      </p:sp>
      <p:pic>
        <p:nvPicPr>
          <p:cNvPr id="57348" name="Picture 3">
            <a:extLst>
              <a:ext uri="{FF2B5EF4-FFF2-40B4-BE49-F238E27FC236}">
                <a16:creationId xmlns:a16="http://schemas.microsoft.com/office/drawing/2014/main" id="{A91969A1-D860-4ED8-A9C8-EA0D3A72C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609600"/>
            <a:ext cx="81597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24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F277C591-5BDA-435B-AEC7-5EE74812109D}"/>
              </a:ext>
            </a:extLst>
          </p:cNvPr>
          <p:cNvSpPr>
            <a:spLocks noGrp="1"/>
          </p:cNvSpPr>
          <p:nvPr>
            <p:ph type="title"/>
          </p:nvPr>
        </p:nvSpPr>
        <p:spPr/>
        <p:txBody>
          <a:bodyPr/>
          <a:lstStyle/>
          <a:p>
            <a:pPr eaLnBrk="1" hangingPunct="1"/>
            <a:r>
              <a:rPr lang="en-US" altLang="en-US" b="1"/>
              <a:t>Somatic Nervous System</a:t>
            </a:r>
          </a:p>
        </p:txBody>
      </p:sp>
      <p:sp>
        <p:nvSpPr>
          <p:cNvPr id="59395" name="Rectangle 2">
            <a:extLst>
              <a:ext uri="{FF2B5EF4-FFF2-40B4-BE49-F238E27FC236}">
                <a16:creationId xmlns:a16="http://schemas.microsoft.com/office/drawing/2014/main" id="{BF2B14C1-E8C1-4758-8F4D-76FF89C8ECDE}"/>
              </a:ext>
            </a:extLst>
          </p:cNvPr>
          <p:cNvSpPr>
            <a:spLocks noGrp="1"/>
          </p:cNvSpPr>
          <p:nvPr>
            <p:ph type="body" idx="1"/>
          </p:nvPr>
        </p:nvSpPr>
        <p:spPr/>
        <p:txBody>
          <a:bodyPr/>
          <a:lstStyle/>
          <a:p>
            <a:pPr lvl="1">
              <a:buFont typeface="Arial" panose="020B0604020202020204" pitchFamily="34" charset="0"/>
              <a:buChar char="•"/>
            </a:pPr>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somatic nervous system </a:t>
            </a:r>
            <a:r>
              <a:rPr lang="en-US" altLang="en-US">
                <a:solidFill>
                  <a:srgbClr val="000000"/>
                </a:solidFill>
                <a:latin typeface="Arial" panose="020B0604020202020204" pitchFamily="34" charset="0"/>
                <a:cs typeface="Arial" panose="020B0604020202020204" pitchFamily="34" charset="0"/>
              </a:rPr>
              <a:t>regulates body activities that are under </a:t>
            </a:r>
            <a:r>
              <a:rPr lang="en-US" altLang="en-US">
                <a:solidFill>
                  <a:srgbClr val="FF0000"/>
                </a:solidFill>
                <a:latin typeface="Arial" panose="020B0604020202020204" pitchFamily="34" charset="0"/>
                <a:cs typeface="Arial" panose="020B0604020202020204" pitchFamily="34" charset="0"/>
              </a:rPr>
              <a:t>conscious control</a:t>
            </a:r>
            <a:r>
              <a:rPr lang="en-US" altLang="en-US">
                <a:solidFill>
                  <a:srgbClr val="000000"/>
                </a:solidFill>
                <a:latin typeface="Arial" panose="020B0604020202020204" pitchFamily="34" charset="0"/>
                <a:cs typeface="Arial" panose="020B0604020202020204" pitchFamily="34" charset="0"/>
              </a:rPr>
              <a:t>, such as the movement of skeletal muscles. </a:t>
            </a:r>
          </a:p>
          <a:p>
            <a:pPr lvl="1">
              <a:buFont typeface="Arial" panose="020B0604020202020204" pitchFamily="34" charset="0"/>
              <a:buChar char="•"/>
            </a:pPr>
            <a:endParaRPr lang="en-US" altLang="en-US">
              <a:solidFill>
                <a:srgbClr val="00000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	Most of the time you have control over skeletal muscle movement, but when your body is in danger the central nervous system may take over.</a:t>
            </a:r>
          </a:p>
        </p:txBody>
      </p:sp>
    </p:spTree>
    <p:extLst>
      <p:ext uri="{BB962C8B-B14F-4D97-AF65-F5344CB8AC3E}">
        <p14:creationId xmlns:p14="http://schemas.microsoft.com/office/powerpoint/2010/main" val="24070553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4E2F93F-1A6D-4355-9399-0DDF93C9C058}"/>
              </a:ext>
            </a:extLst>
          </p:cNvPr>
          <p:cNvSpPr>
            <a:spLocks noGrp="1"/>
          </p:cNvSpPr>
          <p:nvPr>
            <p:ph type="title"/>
          </p:nvPr>
        </p:nvSpPr>
        <p:spPr/>
        <p:txBody>
          <a:bodyPr/>
          <a:lstStyle/>
          <a:p>
            <a:r>
              <a:rPr lang="en-US" altLang="en-US"/>
              <a:t>12 Cranial Nerves</a:t>
            </a:r>
          </a:p>
        </p:txBody>
      </p:sp>
      <p:sp>
        <p:nvSpPr>
          <p:cNvPr id="60419" name="Content Placeholder 2">
            <a:extLst>
              <a:ext uri="{FF2B5EF4-FFF2-40B4-BE49-F238E27FC236}">
                <a16:creationId xmlns:a16="http://schemas.microsoft.com/office/drawing/2014/main" id="{6998A037-108A-4D6B-8E05-27681776CAA0}"/>
              </a:ext>
            </a:extLst>
          </p:cNvPr>
          <p:cNvSpPr>
            <a:spLocks noGrp="1"/>
          </p:cNvSpPr>
          <p:nvPr>
            <p:ph idx="1"/>
          </p:nvPr>
        </p:nvSpPr>
        <p:spPr>
          <a:xfrm>
            <a:off x="1981200" y="1600200"/>
            <a:ext cx="8229600" cy="3429000"/>
          </a:xfrm>
        </p:spPr>
        <p:txBody>
          <a:bodyPr/>
          <a:lstStyle/>
          <a:p>
            <a:r>
              <a:rPr lang="en-US" altLang="en-US"/>
              <a:t>The 12 pairs of cranial nerves are responsible for the </a:t>
            </a:r>
            <a:r>
              <a:rPr lang="en-US" altLang="en-US">
                <a:solidFill>
                  <a:srgbClr val="FF0000"/>
                </a:solidFill>
              </a:rPr>
              <a:t>special senses </a:t>
            </a:r>
            <a:r>
              <a:rPr lang="en-US" altLang="en-US"/>
              <a:t>of smell, sight, and hearing/balance, and control movement of the eye, jaw, face, tongue, and muscles of the neck, back, and shoulders. </a:t>
            </a:r>
          </a:p>
          <a:p>
            <a:endParaRPr lang="en-US" altLang="en-US"/>
          </a:p>
          <a:p>
            <a:r>
              <a:rPr lang="en-US" altLang="en-US"/>
              <a:t>They also provide sensation from the face, neck, and upper chest and autonomic innervation to thoracic and abdominopelvic organs. </a:t>
            </a:r>
            <a:endParaRPr lang="en-US" altLang="en-US">
              <a:solidFill>
                <a:srgbClr val="FF3300"/>
              </a:solidFill>
            </a:endParaRPr>
          </a:p>
          <a:p>
            <a:endParaRPr lang="en-US" altLang="en-US"/>
          </a:p>
        </p:txBody>
      </p:sp>
    </p:spTree>
    <p:extLst>
      <p:ext uri="{BB962C8B-B14F-4D97-AF65-F5344CB8AC3E}">
        <p14:creationId xmlns:p14="http://schemas.microsoft.com/office/powerpoint/2010/main" val="398019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B8D05A7F-E5DD-4D74-A203-016672EDF2B8}"/>
              </a:ext>
            </a:extLst>
          </p:cNvPr>
          <p:cNvSpPr>
            <a:spLocks noGrp="1"/>
          </p:cNvSpPr>
          <p:nvPr>
            <p:ph type="title"/>
          </p:nvPr>
        </p:nvSpPr>
        <p:spPr/>
        <p:txBody>
          <a:bodyPr/>
          <a:lstStyle/>
          <a:p>
            <a:pPr eaLnBrk="1" hangingPunct="1"/>
            <a:r>
              <a:rPr lang="en-US" altLang="en-US"/>
              <a:t>Reflex Arc</a:t>
            </a:r>
          </a:p>
        </p:txBody>
      </p:sp>
      <p:pic>
        <p:nvPicPr>
          <p:cNvPr id="61443" name="Picture 2">
            <a:extLst>
              <a:ext uri="{FF2B5EF4-FFF2-40B4-BE49-F238E27FC236}">
                <a16:creationId xmlns:a16="http://schemas.microsoft.com/office/drawing/2014/main" id="{D7AA1414-FD5C-4192-BC61-E06395264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1216026"/>
            <a:ext cx="8693150" cy="538956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0152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346A12A-6E3F-462D-AA8D-F3957A7F03F7}"/>
              </a:ext>
            </a:extLst>
          </p:cNvPr>
          <p:cNvSpPr>
            <a:spLocks noGrp="1"/>
          </p:cNvSpPr>
          <p:nvPr>
            <p:ph type="title"/>
          </p:nvPr>
        </p:nvSpPr>
        <p:spPr/>
        <p:txBody>
          <a:bodyPr/>
          <a:lstStyle/>
          <a:p>
            <a:r>
              <a:rPr lang="en-US" altLang="en-US" b="1"/>
              <a:t>Autonomic Nervous System</a:t>
            </a:r>
            <a:endParaRPr lang="en-US" altLang="en-US"/>
          </a:p>
        </p:txBody>
      </p:sp>
      <p:sp>
        <p:nvSpPr>
          <p:cNvPr id="157699" name="Content Placeholder 2">
            <a:extLst>
              <a:ext uri="{FF2B5EF4-FFF2-40B4-BE49-F238E27FC236}">
                <a16:creationId xmlns:a16="http://schemas.microsoft.com/office/drawing/2014/main" id="{D1739635-CE8F-4695-B630-ACFC0C5A2BF7}"/>
              </a:ext>
            </a:extLst>
          </p:cNvPr>
          <p:cNvSpPr>
            <a:spLocks noGrp="1"/>
          </p:cNvSpPr>
          <p:nvPr>
            <p:ph idx="1"/>
          </p:nvPr>
        </p:nvSpPr>
        <p:spPr>
          <a:xfrm>
            <a:off x="1981200" y="1417639"/>
            <a:ext cx="8077200" cy="5165725"/>
          </a:xfrm>
        </p:spPr>
        <p:txBody>
          <a:bodyPr/>
          <a:lstStyle/>
          <a:p>
            <a:pPr marL="457200" lvl="1" indent="0">
              <a:buNone/>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autonomic nervous system </a:t>
            </a:r>
            <a:r>
              <a:rPr lang="en-US" altLang="en-US" dirty="0">
                <a:solidFill>
                  <a:srgbClr val="000000"/>
                </a:solidFill>
                <a:latin typeface="Arial" panose="020B0604020202020204" pitchFamily="34" charset="0"/>
                <a:cs typeface="Arial" panose="020B0604020202020204" pitchFamily="34" charset="0"/>
              </a:rPr>
              <a:t>regulates activities that are </a:t>
            </a:r>
            <a:r>
              <a:rPr lang="en-US" altLang="en-US" dirty="0">
                <a:solidFill>
                  <a:srgbClr val="FF0000"/>
                </a:solidFill>
                <a:latin typeface="Arial" panose="020B0604020202020204" pitchFamily="34" charset="0"/>
                <a:cs typeface="Arial" panose="020B0604020202020204" pitchFamily="34" charset="0"/>
              </a:rPr>
              <a:t>involuntary</a:t>
            </a:r>
            <a:r>
              <a:rPr lang="en-US" altLang="en-US" dirty="0">
                <a:solidFill>
                  <a:srgbClr val="000000"/>
                </a:solidFill>
                <a:latin typeface="Arial" panose="020B0604020202020204" pitchFamily="34" charset="0"/>
                <a:cs typeface="Arial" panose="020B0604020202020204" pitchFamily="34" charset="0"/>
              </a:rPr>
              <a:t>, or not under conscious control. </a:t>
            </a:r>
          </a:p>
          <a:p>
            <a:pPr marL="457200" lvl="1" indent="0">
              <a:buNone/>
              <a:defRPr/>
            </a:pPr>
            <a:endParaRPr lang="en-US" altLang="en-US" dirty="0">
              <a:solidFill>
                <a:srgbClr val="000000"/>
              </a:solidFill>
              <a:latin typeface="Arial" panose="020B0604020202020204" pitchFamily="34" charset="0"/>
              <a:cs typeface="Arial" panose="020B0604020202020204" pitchFamily="34" charset="0"/>
            </a:endParaRPr>
          </a:p>
          <a:p>
            <a:pPr eaLnBrk="1" hangingPunct="1">
              <a:buClr>
                <a:schemeClr val="accent2"/>
              </a:buClr>
              <a:defRPr/>
            </a:pPr>
            <a:r>
              <a:rPr lang="en-US" sz="2400" dirty="0">
                <a:ea typeface="ＭＳ Ｐゴシック" charset="0"/>
              </a:rPr>
              <a:t>Controlled largely by CNS</a:t>
            </a:r>
          </a:p>
          <a:p>
            <a:pPr eaLnBrk="1" hangingPunct="1">
              <a:buClr>
                <a:schemeClr val="accent2"/>
              </a:buClr>
              <a:defRPr/>
            </a:pPr>
            <a:r>
              <a:rPr lang="en-US" sz="2400" dirty="0">
                <a:ea typeface="ＭＳ Ｐゴシック" charset="0"/>
              </a:rPr>
              <a:t> Medulla oblongata regulates cardiac, vasomotor and respiratory activities</a:t>
            </a:r>
          </a:p>
          <a:p>
            <a:pPr eaLnBrk="1" hangingPunct="1">
              <a:buClr>
                <a:schemeClr val="accent2"/>
              </a:buClr>
              <a:defRPr/>
            </a:pPr>
            <a:r>
              <a:rPr lang="en-US" sz="2400" dirty="0">
                <a:ea typeface="ＭＳ Ｐゴシック" charset="0"/>
              </a:rPr>
              <a:t> Hypothalamus regulates visceral functions, such as body temperature, hunger, thirst, and water and electrolyte balance</a:t>
            </a:r>
          </a:p>
          <a:p>
            <a:pPr eaLnBrk="1" hangingPunct="1">
              <a:buClr>
                <a:schemeClr val="accent2"/>
              </a:buClr>
              <a:defRPr/>
            </a:pPr>
            <a:r>
              <a:rPr lang="en-US" sz="2400" dirty="0">
                <a:ea typeface="ＭＳ Ｐゴシック" charset="0"/>
              </a:rPr>
              <a:t> Limbic system and cerebral cortex control emotional responses</a:t>
            </a:r>
          </a:p>
          <a:p>
            <a:pPr lvl="1">
              <a:defRPr/>
            </a:pPr>
            <a:endParaRPr lang="en-US" altLang="en-US" dirty="0">
              <a:solidFill>
                <a:srgbClr val="000000"/>
              </a:solidFill>
              <a:latin typeface="Arial" panose="020B0604020202020204" pitchFamily="34" charset="0"/>
              <a:cs typeface="Arial" panose="020B0604020202020204" pitchFamily="34" charset="0"/>
            </a:endParaRPr>
          </a:p>
          <a:p>
            <a:pPr marL="0" indent="0">
              <a:lnSpc>
                <a:spcPct val="80000"/>
              </a:lnSpc>
              <a:buNone/>
              <a:defRPr/>
            </a:pPr>
            <a:endParaRPr lang="en-US" altLang="en-US" sz="2700" dirty="0"/>
          </a:p>
        </p:txBody>
      </p:sp>
    </p:spTree>
    <p:extLst>
      <p:ext uri="{BB962C8B-B14F-4D97-AF65-F5344CB8AC3E}">
        <p14:creationId xmlns:p14="http://schemas.microsoft.com/office/powerpoint/2010/main" val="145911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Widescreen</PresentationFormat>
  <Paragraphs>105</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ＭＳ Ｐゴシック</vt:lpstr>
      <vt:lpstr>ＭＳ Ｐゴシック</vt:lpstr>
      <vt:lpstr>游ゴシック</vt:lpstr>
      <vt:lpstr>Arial</vt:lpstr>
      <vt:lpstr>Calibri</vt:lpstr>
      <vt:lpstr>Calibri Light</vt:lpstr>
      <vt:lpstr>Georgia</vt:lpstr>
      <vt:lpstr>Times New Roman</vt:lpstr>
      <vt:lpstr>Trebuchet MS</vt:lpstr>
      <vt:lpstr>Wingdings</vt:lpstr>
      <vt:lpstr>Office Theme</vt:lpstr>
      <vt:lpstr>Lesson 4: Peripheral Nervous System  </vt:lpstr>
      <vt:lpstr>Peripheral Nervous System</vt:lpstr>
      <vt:lpstr>PowerPoint Presentation</vt:lpstr>
      <vt:lpstr>Nerve and Nerve Fiber Classification</vt:lpstr>
      <vt:lpstr>PowerPoint Presentation</vt:lpstr>
      <vt:lpstr>Somatic Nervous System</vt:lpstr>
      <vt:lpstr>12 Cranial Nerves</vt:lpstr>
      <vt:lpstr>Reflex Arc</vt:lpstr>
      <vt:lpstr>Autonomic Nervous System</vt:lpstr>
      <vt:lpstr>Autonomic Nervous System</vt:lpstr>
      <vt:lpstr>PowerPoint Presentation</vt:lpstr>
      <vt:lpstr>Sympathetic Division</vt:lpstr>
      <vt:lpstr>Parasympathetic Division</vt:lpstr>
      <vt:lpstr>PowerPoint Presentation</vt:lpstr>
      <vt:lpstr>Lesson 5: Reflex Arcs </vt:lpstr>
      <vt:lpstr>Reflexes</vt:lpstr>
      <vt:lpstr>Reflex Arc (neural pathway)</vt:lpstr>
      <vt:lpstr>PowerPoint Presentation</vt:lpstr>
      <vt:lpstr>PowerPoint Presentation</vt:lpstr>
      <vt:lpstr>PowerPoint Presentation</vt:lpstr>
      <vt:lpstr>PowerPoint Presentation</vt:lpstr>
      <vt:lpstr>PowerPoint Presentation</vt:lpstr>
      <vt:lpstr>Voluntary Reactions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Reflex Arcs </dc:title>
  <dc:creator>Randall, Terri</dc:creator>
  <cp:lastModifiedBy>Randall, Terri</cp:lastModifiedBy>
  <cp:revision>2</cp:revision>
  <dcterms:created xsi:type="dcterms:W3CDTF">2019-01-20T21:15:11Z</dcterms:created>
  <dcterms:modified xsi:type="dcterms:W3CDTF">2019-01-20T21:17:05Z</dcterms:modified>
</cp:coreProperties>
</file>