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5" r:id="rId2"/>
    <p:sldId id="333" r:id="rId3"/>
    <p:sldId id="330" r:id="rId4"/>
    <p:sldId id="335" r:id="rId5"/>
    <p:sldId id="343" r:id="rId6"/>
    <p:sldId id="344" r:id="rId7"/>
    <p:sldId id="346" r:id="rId8"/>
    <p:sldId id="348" r:id="rId9"/>
    <p:sldId id="347" r:id="rId10"/>
    <p:sldId id="403" r:id="rId11"/>
    <p:sldId id="334" r:id="rId12"/>
    <p:sldId id="374" r:id="rId13"/>
    <p:sldId id="375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42A6-6B13-4CAD-8899-A65F7DA8278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3ACC-3D42-463F-A3BE-72F4C720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1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B56E513-E3D2-4E0C-A762-C97117006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647C004-82BC-4D20-97ED-CE79BAFDD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8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EB84-DF54-4E2D-A739-6743EF3FB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F76A5-F6D7-4965-A114-67DD30A94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DC9-65B9-4BBE-A560-E3C1A705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A741-BBCC-4065-8D78-62701031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07C96-837C-4A30-883B-3A453F6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991E-3B9A-4821-8E2A-903B7B25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4BF03-992F-4AB5-B826-AF3A5301F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AB5E-CF42-4FE5-935F-A4194331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38323-3711-40A0-91E4-567C386F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576C-F768-4814-912F-FCB6B20A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4C043-C817-4E49-BC1B-9B22F3536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365F2-A465-48DD-91B9-5A0058FAA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850D4-8B3C-4AD0-B8DD-20C63482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8C4E-A03E-46F0-B7F4-61C40CA6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9836-C52E-444C-B422-7834A46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8BB6-11DF-446E-B02E-63CF9022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3D42-8035-495A-A28B-BD36B60C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E841-77A1-41DA-BACB-291969CE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2DEB-A2B2-44A1-AB12-5DB63391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17C9-4B04-4DE3-B977-2900ABAF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05F7-ADA6-44B0-81CA-C5CF5667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1F20-0FFC-4DDA-B73A-2DA449654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0A4F-B561-408C-805B-EB28979A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22AC-DCAB-4AC1-9B90-E9AA7911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0BE0-1EB4-4863-829C-2704192C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C619-5AA7-4B03-A6A1-3EF190D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B23E-1552-4134-A6AE-74F44904D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2BA5C-8868-4085-8EED-E539CD8A1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ADA7-AC4C-47AD-81F2-84AF919B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11031-8063-4EC9-AD77-1E7F2EDD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12E33-B97A-49FB-919A-96F14F76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8B3A-D7D3-4E55-8051-0C37BCFD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EF95-71AC-4A25-98F2-5DF355058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ACF69-F950-440E-9F00-284399C26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CE968-1532-46A6-8DBB-CC37620D2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A5137-F748-4F6A-AA6E-178C57FED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E7F6D-B959-41E3-A22D-62379BEC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2F610-EFC1-4EC1-9142-FE114207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117BE-DAAE-4EC6-9493-5B0CFCDE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85CA-3271-453A-8564-C05CD2AC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3BA09-7780-42E4-92C7-4972C601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A0733-5440-469F-93FB-BE42162D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81FCA-93FA-4890-9031-235740BE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DE47E-4221-449D-AEEF-039139B0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503F3-892B-4B15-B530-C56E888E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37123-90F5-4B93-8487-C42A15F1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AD3F-4665-4DB6-874E-8E4C7431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96AE-4A7C-42F7-A32B-823B94BA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BCA58-C921-4C0A-8960-DD9E46419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FFB9F-CF9D-4AC1-B423-14198E48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D69DC-0EAF-47CC-ABD0-476567FB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983C-4299-4991-9086-1B21AFAD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9296-9A7F-435E-B5BD-61AF7429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B6297-73D3-4D2C-8441-5367768DD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EE2A8-ABBF-4048-ABC8-A8F912BF0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4D172-ACBB-4DFD-A0FF-8ADF84DA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17B7-0FE1-46A2-B30D-7D873E4C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09CEF-0A58-44A9-9033-09842AE4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5B62C-D30C-4AAE-A1BF-B32DCE0F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87F9C-9045-4FDF-858B-32CD1499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B9EA-1921-454A-B289-E99C5DAA8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6150-2681-46B8-8B6A-55E0B7FDA0F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28C3-1932-44CF-AB11-728D6AD2E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D2D3-EBBA-4C83-A2AA-29F637E41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13E6-6798-4487-BA45-9C0F39E2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6EF24EA-EF57-45B6-9824-BD9C1150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/>
              <a:t>Lesson 3: Central Nervous System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F6D0-047F-4326-B6C4-9C8B528D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i="1" dirty="0"/>
              <a:t>Objective:</a:t>
            </a:r>
            <a:endParaRPr lang="en-US" dirty="0"/>
          </a:p>
          <a:p>
            <a:pPr>
              <a:defRPr/>
            </a:pPr>
            <a:r>
              <a:rPr lang="en-US" dirty="0"/>
              <a:t> Identify the components of the central nervous system </a:t>
            </a:r>
          </a:p>
          <a:p>
            <a:pPr>
              <a:defRPr/>
            </a:pPr>
            <a:r>
              <a:rPr lang="en-US" dirty="0"/>
              <a:t>Identify locations and basic function of the different parts of the brain </a:t>
            </a:r>
          </a:p>
          <a:p>
            <a:pPr>
              <a:defRPr/>
            </a:pPr>
            <a:r>
              <a:rPr lang="en-US" dirty="0"/>
              <a:t>Identify locations and basic function of the different parts of the spinal cord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3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189ACCB-EBBB-48AA-AD95-299692CB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 b="1"/>
              <a:t>Basal Nuclei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E08D-3D9C-4770-A4A2-C5DC1B23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338" y="1447800"/>
            <a:ext cx="4640262" cy="4648200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Masses of gray matter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Deep within cerebral hemispheres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Produce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dopamine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Control certain muscular activities</a:t>
            </a:r>
          </a:p>
          <a:p>
            <a:pPr marL="457200" lvl="1" indent="0">
              <a:buClr>
                <a:schemeClr val="accent2"/>
              </a:buClr>
              <a:buNone/>
              <a:defRPr/>
            </a:pPr>
            <a:r>
              <a:rPr lang="en-US" dirty="0">
                <a:ea typeface="ＭＳ Ｐゴシック" charset="0"/>
              </a:rPr>
              <a:t> Primarily by inhibiting motor functions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B74427FA-D9A4-442C-A387-96443986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BC804-B15E-494E-A089-52940422008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7109" name="TextBox 24">
            <a:extLst>
              <a:ext uri="{FF2B5EF4-FFF2-40B4-BE49-F238E27FC236}">
                <a16:creationId xmlns:a16="http://schemas.microsoft.com/office/drawing/2014/main" id="{3A1BA000-F3FE-4B7E-A30F-53529EDF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32000"/>
            <a:ext cx="4483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  <a:cs typeface="Arial" panose="020B0604020202020204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AC50ABC8-7CCF-4C07-AB73-33B627472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4" y="2046288"/>
            <a:ext cx="1587" cy="3556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11" name="Picture 7" descr="shi25707_11_19">
            <a:extLst>
              <a:ext uri="{FF2B5EF4-FFF2-40B4-BE49-F238E27FC236}">
                <a16:creationId xmlns:a16="http://schemas.microsoft.com/office/drawing/2014/main" id="{A4BFB358-4313-41B2-AA97-1A0D7473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6" y="2211388"/>
            <a:ext cx="32480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EB07C49E-526F-45A3-8E11-0C636CC2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4389439"/>
            <a:ext cx="4520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Thalamus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8055B425-140F-4B89-B223-C1E136C77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4652964"/>
            <a:ext cx="65883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Hypothalamus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5F69BF03-87B0-4D0C-8FBA-E5800363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9976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Brainstem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5" name="Rectangle 11">
            <a:extLst>
              <a:ext uri="{FF2B5EF4-FFF2-40B4-BE49-F238E27FC236}">
                <a16:creationId xmlns:a16="http://schemas.microsoft.com/office/drawing/2014/main" id="{D47AE465-B558-4E3C-8B6B-77937182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9" y="3265489"/>
            <a:ext cx="413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Putamen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0B8DFF66-7AB4-42B0-8BC0-8AA975C6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989" y="4337051"/>
            <a:ext cx="5257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Cerebellum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D00D3C01-EA74-458A-8AC3-433EF792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989" y="4930776"/>
            <a:ext cx="51616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Spinal cord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47118" name="Line 14">
            <a:extLst>
              <a:ext uri="{FF2B5EF4-FFF2-40B4-BE49-F238E27FC236}">
                <a16:creationId xmlns:a16="http://schemas.microsoft.com/office/drawing/2014/main" id="{1D9E77D0-FA21-4C25-98E6-24BDA15BD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51" y="3144838"/>
            <a:ext cx="12668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5">
            <a:extLst>
              <a:ext uri="{FF2B5EF4-FFF2-40B4-BE49-F238E27FC236}">
                <a16:creationId xmlns:a16="http://schemas.microsoft.com/office/drawing/2014/main" id="{84EF681E-19E1-40DE-9EC0-0A92210EF7CE}"/>
              </a:ext>
            </a:extLst>
          </p:cNvPr>
          <p:cNvSpPr>
            <a:spLocks/>
          </p:cNvSpPr>
          <p:nvPr/>
        </p:nvSpPr>
        <p:spPr bwMode="auto">
          <a:xfrm>
            <a:off x="6376989" y="3333751"/>
            <a:ext cx="1074737" cy="93663"/>
          </a:xfrm>
          <a:custGeom>
            <a:avLst/>
            <a:gdLst>
              <a:gd name="T0" fmla="*/ 2147483646 w 1138"/>
              <a:gd name="T1" fmla="*/ 2147483646 h 99"/>
              <a:gd name="T2" fmla="*/ 2147483646 w 1138"/>
              <a:gd name="T3" fmla="*/ 0 h 99"/>
              <a:gd name="T4" fmla="*/ 0 w 1138"/>
              <a:gd name="T5" fmla="*/ 0 h 99"/>
              <a:gd name="T6" fmla="*/ 0 60000 65536"/>
              <a:gd name="T7" fmla="*/ 0 60000 65536"/>
              <a:gd name="T8" fmla="*/ 0 60000 65536"/>
              <a:gd name="T9" fmla="*/ 0 w 1138"/>
              <a:gd name="T10" fmla="*/ 0 h 99"/>
              <a:gd name="T11" fmla="*/ 1138 w 1138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8" h="99">
                <a:moveTo>
                  <a:pt x="1138" y="99"/>
                </a:moveTo>
                <a:lnTo>
                  <a:pt x="9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1C9102BD-0659-490E-AAEB-1C3896BED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3656014"/>
            <a:ext cx="1322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Freeform 17">
            <a:extLst>
              <a:ext uri="{FF2B5EF4-FFF2-40B4-BE49-F238E27FC236}">
                <a16:creationId xmlns:a16="http://schemas.microsoft.com/office/drawing/2014/main" id="{20759FFE-075B-4453-A1A9-053DD77F1CF6}"/>
              </a:ext>
            </a:extLst>
          </p:cNvPr>
          <p:cNvSpPr>
            <a:spLocks/>
          </p:cNvSpPr>
          <p:nvPr/>
        </p:nvSpPr>
        <p:spPr bwMode="auto">
          <a:xfrm>
            <a:off x="7051675" y="3562351"/>
            <a:ext cx="801688" cy="885825"/>
          </a:xfrm>
          <a:custGeom>
            <a:avLst/>
            <a:gdLst>
              <a:gd name="T0" fmla="*/ 0 w 850"/>
              <a:gd name="T1" fmla="*/ 2147483646 h 937"/>
              <a:gd name="T2" fmla="*/ 2147483646 w 850"/>
              <a:gd name="T3" fmla="*/ 2147483646 h 937"/>
              <a:gd name="T4" fmla="*/ 2147483646 w 850"/>
              <a:gd name="T5" fmla="*/ 0 h 937"/>
              <a:gd name="T6" fmla="*/ 0 60000 65536"/>
              <a:gd name="T7" fmla="*/ 0 60000 65536"/>
              <a:gd name="T8" fmla="*/ 0 60000 65536"/>
              <a:gd name="T9" fmla="*/ 0 w 850"/>
              <a:gd name="T10" fmla="*/ 0 h 937"/>
              <a:gd name="T11" fmla="*/ 850 w 850"/>
              <a:gd name="T12" fmla="*/ 937 h 9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0" h="937">
                <a:moveTo>
                  <a:pt x="0" y="937"/>
                </a:moveTo>
                <a:lnTo>
                  <a:pt x="336" y="937"/>
                </a:lnTo>
                <a:lnTo>
                  <a:pt x="85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Freeform 18">
            <a:extLst>
              <a:ext uri="{FF2B5EF4-FFF2-40B4-BE49-F238E27FC236}">
                <a16:creationId xmlns:a16="http://schemas.microsoft.com/office/drawing/2014/main" id="{9B2A1F4E-4B26-46A5-A10B-1F44624E56F3}"/>
              </a:ext>
            </a:extLst>
          </p:cNvPr>
          <p:cNvSpPr>
            <a:spLocks/>
          </p:cNvSpPr>
          <p:nvPr/>
        </p:nvSpPr>
        <p:spPr bwMode="auto">
          <a:xfrm>
            <a:off x="7245350" y="3892550"/>
            <a:ext cx="661988" cy="820738"/>
          </a:xfrm>
          <a:custGeom>
            <a:avLst/>
            <a:gdLst>
              <a:gd name="T0" fmla="*/ 0 w 701"/>
              <a:gd name="T1" fmla="*/ 2147483646 h 868"/>
              <a:gd name="T2" fmla="*/ 2147483646 w 701"/>
              <a:gd name="T3" fmla="*/ 2147483646 h 868"/>
              <a:gd name="T4" fmla="*/ 2147483646 w 701"/>
              <a:gd name="T5" fmla="*/ 0 h 868"/>
              <a:gd name="T6" fmla="*/ 0 60000 65536"/>
              <a:gd name="T7" fmla="*/ 0 60000 65536"/>
              <a:gd name="T8" fmla="*/ 0 60000 65536"/>
              <a:gd name="T9" fmla="*/ 0 w 701"/>
              <a:gd name="T10" fmla="*/ 0 h 868"/>
              <a:gd name="T11" fmla="*/ 701 w 701"/>
              <a:gd name="T12" fmla="*/ 868 h 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868">
                <a:moveTo>
                  <a:pt x="0" y="868"/>
                </a:moveTo>
                <a:lnTo>
                  <a:pt x="130" y="868"/>
                </a:lnTo>
                <a:lnTo>
                  <a:pt x="70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Freeform 19">
            <a:extLst>
              <a:ext uri="{FF2B5EF4-FFF2-40B4-BE49-F238E27FC236}">
                <a16:creationId xmlns:a16="http://schemas.microsoft.com/office/drawing/2014/main" id="{AB3AA880-9595-4EEA-AC71-8265C9EA2CFA}"/>
              </a:ext>
            </a:extLst>
          </p:cNvPr>
          <p:cNvSpPr>
            <a:spLocks/>
          </p:cNvSpPr>
          <p:nvPr/>
        </p:nvSpPr>
        <p:spPr bwMode="auto">
          <a:xfrm>
            <a:off x="7089776" y="4375150"/>
            <a:ext cx="982663" cy="565150"/>
          </a:xfrm>
          <a:custGeom>
            <a:avLst/>
            <a:gdLst>
              <a:gd name="T0" fmla="*/ 0 w 1040"/>
              <a:gd name="T1" fmla="*/ 2147483646 h 598"/>
              <a:gd name="T2" fmla="*/ 2147483646 w 1040"/>
              <a:gd name="T3" fmla="*/ 2147483646 h 598"/>
              <a:gd name="T4" fmla="*/ 2147483646 w 1040"/>
              <a:gd name="T5" fmla="*/ 0 h 598"/>
              <a:gd name="T6" fmla="*/ 0 60000 65536"/>
              <a:gd name="T7" fmla="*/ 0 60000 65536"/>
              <a:gd name="T8" fmla="*/ 0 60000 65536"/>
              <a:gd name="T9" fmla="*/ 0 w 1040"/>
              <a:gd name="T10" fmla="*/ 0 h 598"/>
              <a:gd name="T11" fmla="*/ 1040 w 1040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0" h="598">
                <a:moveTo>
                  <a:pt x="0" y="598"/>
                </a:moveTo>
                <a:lnTo>
                  <a:pt x="295" y="598"/>
                </a:lnTo>
                <a:lnTo>
                  <a:pt x="104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0">
            <a:extLst>
              <a:ext uri="{FF2B5EF4-FFF2-40B4-BE49-F238E27FC236}">
                <a16:creationId xmlns:a16="http://schemas.microsoft.com/office/drawing/2014/main" id="{E6016769-0897-4A76-B54D-C84AD2805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32901" y="4395789"/>
            <a:ext cx="511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1">
            <a:extLst>
              <a:ext uri="{FF2B5EF4-FFF2-40B4-BE49-F238E27FC236}">
                <a16:creationId xmlns:a16="http://schemas.microsoft.com/office/drawing/2014/main" id="{A3705058-2852-4337-858A-51D69E91DD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3451" y="4995864"/>
            <a:ext cx="1190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2">
            <a:extLst>
              <a:ext uri="{FF2B5EF4-FFF2-40B4-BE49-F238E27FC236}">
                <a16:creationId xmlns:a16="http://schemas.microsoft.com/office/drawing/2014/main" id="{A1216458-C32B-4EE8-9DF5-406E894BC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4963" y="2514600"/>
            <a:ext cx="17891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3">
            <a:extLst>
              <a:ext uri="{FF2B5EF4-FFF2-40B4-BE49-F238E27FC236}">
                <a16:creationId xmlns:a16="http://schemas.microsoft.com/office/drawing/2014/main" id="{DE4224F2-72AC-4331-9E29-4833392DE1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23339" y="3001964"/>
            <a:ext cx="8207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Freeform 24">
            <a:extLst>
              <a:ext uri="{FF2B5EF4-FFF2-40B4-BE49-F238E27FC236}">
                <a16:creationId xmlns:a16="http://schemas.microsoft.com/office/drawing/2014/main" id="{FBFBE49A-7430-4D1C-B821-37616C8EF564}"/>
              </a:ext>
            </a:extLst>
          </p:cNvPr>
          <p:cNvSpPr>
            <a:spLocks/>
          </p:cNvSpPr>
          <p:nvPr/>
        </p:nvSpPr>
        <p:spPr bwMode="auto">
          <a:xfrm>
            <a:off x="5775325" y="2952751"/>
            <a:ext cx="71438" cy="784225"/>
          </a:xfrm>
          <a:custGeom>
            <a:avLst/>
            <a:gdLst>
              <a:gd name="T0" fmla="*/ 2147483646 w 76"/>
              <a:gd name="T1" fmla="*/ 2147483646 h 830"/>
              <a:gd name="T2" fmla="*/ 0 w 76"/>
              <a:gd name="T3" fmla="*/ 2147483646 h 830"/>
              <a:gd name="T4" fmla="*/ 0 w 76"/>
              <a:gd name="T5" fmla="*/ 0 h 830"/>
              <a:gd name="T6" fmla="*/ 2147483646 w 76"/>
              <a:gd name="T7" fmla="*/ 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30"/>
              <a:gd name="T14" fmla="*/ 76 w 76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30">
                <a:moveTo>
                  <a:pt x="76" y="830"/>
                </a:moveTo>
                <a:lnTo>
                  <a:pt x="0" y="830"/>
                </a:lnTo>
                <a:lnTo>
                  <a:pt x="0" y="0"/>
                </a:lnTo>
                <a:lnTo>
                  <a:pt x="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5">
            <a:extLst>
              <a:ext uri="{FF2B5EF4-FFF2-40B4-BE49-F238E27FC236}">
                <a16:creationId xmlns:a16="http://schemas.microsoft.com/office/drawing/2014/main" id="{79C5263A-1309-47CF-BAD6-9821E403DB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5625" y="3344863"/>
            <a:ext cx="1397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1BAAE797-A573-4B9A-96F0-4D33921A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2455864"/>
            <a:ext cx="6501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Longitudinal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fissure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id="{DF508D6A-2B4C-4C03-8A16-42852E45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2940051"/>
            <a:ext cx="7335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Right cerebral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hemisphere</a:t>
            </a:r>
          </a:p>
        </p:txBody>
      </p:sp>
      <p:sp>
        <p:nvSpPr>
          <p:cNvPr id="47132" name="Text Box 28">
            <a:extLst>
              <a:ext uri="{FF2B5EF4-FFF2-40B4-BE49-F238E27FC236}">
                <a16:creationId xmlns:a16="http://schemas.microsoft.com/office/drawing/2014/main" id="{D34D9E1F-2B8A-4A9A-A5DD-0605C1A9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2957514"/>
            <a:ext cx="493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Caudate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nucleus</a:t>
            </a:r>
          </a:p>
        </p:txBody>
      </p:sp>
      <p:sp>
        <p:nvSpPr>
          <p:cNvPr id="47133" name="Text Box 29">
            <a:extLst>
              <a:ext uri="{FF2B5EF4-FFF2-40B4-BE49-F238E27FC236}">
                <a16:creationId xmlns:a16="http://schemas.microsoft.com/office/drawing/2014/main" id="{9390CEFB-0086-48E0-9470-69B0D7AD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3475039"/>
            <a:ext cx="4417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Globus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pallidus</a:t>
            </a:r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id="{ED52F585-D5F7-4721-9DC1-4343B6625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3275014"/>
            <a:ext cx="361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Basal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nuclei</a:t>
            </a:r>
          </a:p>
        </p:txBody>
      </p:sp>
    </p:spTree>
    <p:extLst>
      <p:ext uri="{BB962C8B-B14F-4D97-AF65-F5344CB8AC3E}">
        <p14:creationId xmlns:p14="http://schemas.microsoft.com/office/powerpoint/2010/main" val="351717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057F4037-8BF5-44A2-A848-1616C711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1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Spine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78159A9-F2A6-446C-BCAB-9A76C6E1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1" y="892176"/>
            <a:ext cx="3954463" cy="5794375"/>
          </a:xfrm>
        </p:spPr>
        <p:txBody>
          <a:bodyPr/>
          <a:lstStyle/>
          <a:p>
            <a:pPr marL="596900"/>
            <a:r>
              <a:rPr lang="en-US" altLang="en-US"/>
              <a:t>The spinal cord is protected by the </a:t>
            </a:r>
            <a:r>
              <a:rPr lang="en-US" altLang="en-US">
                <a:solidFill>
                  <a:srgbClr val="C00000"/>
                </a:solidFill>
              </a:rPr>
              <a:t>vertebrae.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Gray matter </a:t>
            </a:r>
            <a:r>
              <a:rPr lang="en-US" altLang="en-US"/>
              <a:t>contains cell bodies; </a:t>
            </a:r>
            <a:r>
              <a:rPr lang="en-US" altLang="en-US">
                <a:solidFill>
                  <a:srgbClr val="C00000"/>
                </a:solidFill>
              </a:rPr>
              <a:t>white matter c</a:t>
            </a:r>
            <a:r>
              <a:rPr lang="en-US" altLang="en-US"/>
              <a:t>ontains myelinated fibers.</a:t>
            </a:r>
          </a:p>
          <a:p>
            <a:pPr marL="596900"/>
            <a:r>
              <a:rPr lang="en-US" altLang="en-US"/>
              <a:t>PNS nerves extend outside of the vertebrae.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7A95AC1A-F4CA-4B79-9365-17FC1F302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6" y="1644651"/>
            <a:ext cx="4976813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716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8" descr="ttps://lh4.googleusercontent.com/-741ha1MjX9U/U5nZiPESUiI/AAAAAAABCHs/DEdM4HEkBKs/w426-h592/DSC542.gif">
            <a:extLst>
              <a:ext uri="{FF2B5EF4-FFF2-40B4-BE49-F238E27FC236}">
                <a16:creationId xmlns:a16="http://schemas.microsoft.com/office/drawing/2014/main" id="{E2953C8B-7A9E-4EDE-A761-4982CFF9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325564"/>
            <a:ext cx="28765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3">
            <a:extLst>
              <a:ext uri="{FF2B5EF4-FFF2-40B4-BE49-F238E27FC236}">
                <a16:creationId xmlns:a16="http://schemas.microsoft.com/office/drawing/2014/main" id="{7A8E3A14-D681-40E2-8DA8-388BCE2D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2563"/>
            <a:ext cx="8229600" cy="1143000"/>
          </a:xfrm>
        </p:spPr>
        <p:txBody>
          <a:bodyPr/>
          <a:lstStyle/>
          <a:p>
            <a:r>
              <a:rPr lang="en-US" altLang="en-US"/>
              <a:t>The Meninges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2FECA7-0F33-479B-8B76-BE2F55EA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150" y="1325564"/>
            <a:ext cx="8229600" cy="5349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4000" b="1" dirty="0"/>
              <a:t>Membranes of CNS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4000" b="1" dirty="0"/>
              <a:t>Protect the CNS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b="1" dirty="0"/>
              <a:t>Three (3) layers: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Dura mater</a:t>
            </a:r>
          </a:p>
          <a:p>
            <a:pPr lvl="3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800" b="1" dirty="0"/>
              <a:t> </a:t>
            </a:r>
            <a:r>
              <a:rPr lang="ja-JP" altLang="en-US" sz="2800" b="1" dirty="0"/>
              <a:t>“</a:t>
            </a:r>
            <a:r>
              <a:rPr lang="en-US" altLang="ja-JP" sz="2800" b="1" dirty="0"/>
              <a:t>Tough mother</a:t>
            </a:r>
            <a:r>
              <a:rPr lang="ja-JP" altLang="en-US" sz="2800" b="1" dirty="0"/>
              <a:t>”</a:t>
            </a:r>
            <a:endParaRPr lang="en-US" altLang="ja-JP" sz="2800" b="1" dirty="0"/>
          </a:p>
          <a:p>
            <a:pPr lvl="3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800" b="1" dirty="0"/>
              <a:t> Venous sinuses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Arachnoid mater</a:t>
            </a:r>
            <a:endParaRPr lang="en-US" sz="2800" b="1" u="sng" dirty="0">
              <a:solidFill>
                <a:srgbClr val="C00000"/>
              </a:solidFill>
            </a:endParaRPr>
          </a:p>
          <a:p>
            <a:pPr lvl="3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800" b="1" dirty="0"/>
              <a:t> </a:t>
            </a:r>
            <a:r>
              <a:rPr lang="ja-JP" altLang="en-US" sz="2800" b="1" dirty="0"/>
              <a:t>“</a:t>
            </a:r>
            <a:r>
              <a:rPr lang="en-US" altLang="ja-JP" sz="2800" b="1" dirty="0"/>
              <a:t>Spider mother</a:t>
            </a:r>
            <a:r>
              <a:rPr lang="ja-JP" altLang="en-US" sz="2800" b="1" dirty="0"/>
              <a:t>”</a:t>
            </a:r>
            <a:endParaRPr lang="en-US" altLang="ja-JP" sz="2800" b="1" dirty="0"/>
          </a:p>
          <a:p>
            <a:pPr lvl="3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800" b="1" dirty="0"/>
              <a:t>Space contains cerebrospinal fluid (CSF)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Pia mater</a:t>
            </a:r>
          </a:p>
          <a:p>
            <a:pPr lvl="3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800" b="1" dirty="0"/>
              <a:t> </a:t>
            </a:r>
            <a:r>
              <a:rPr lang="ja-JP" altLang="en-US" sz="2800" b="1" dirty="0"/>
              <a:t>“</a:t>
            </a:r>
            <a:r>
              <a:rPr lang="en-US" altLang="ja-JP" sz="2800" b="1" dirty="0"/>
              <a:t>Little mother</a:t>
            </a:r>
            <a:r>
              <a:rPr lang="ja-JP" altLang="en-US" sz="2800" b="1" dirty="0"/>
              <a:t>”</a:t>
            </a:r>
            <a:r>
              <a:rPr lang="en-US" altLang="ja-JP" sz="2800" b="1" dirty="0"/>
              <a:t> Encapsulates blood vessels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1D4D906A-CE98-4FA8-949C-066F44B9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C95D77-8F18-4B12-A785-CDD5642FD3A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A05F3D48-D7D3-4B23-BE9A-06276E8A8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b="1" dirty="0">
                <a:ea typeface="+mj-ea"/>
                <a:cs typeface="+mj-cs"/>
              </a:rPr>
              <a:t>Meninges of the Spinal Cord</a:t>
            </a:r>
          </a:p>
        </p:txBody>
      </p:sp>
      <p:pic>
        <p:nvPicPr>
          <p:cNvPr id="51204" name="Picture 5" descr="shi25707_11_02">
            <a:extLst>
              <a:ext uri="{FF2B5EF4-FFF2-40B4-BE49-F238E27FC236}">
                <a16:creationId xmlns:a16="http://schemas.microsoft.com/office/drawing/2014/main" id="{86819579-4C47-4D6A-ABA9-2A0BD00D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4" y="2314576"/>
            <a:ext cx="69929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>
            <a:extLst>
              <a:ext uri="{FF2B5EF4-FFF2-40B4-BE49-F238E27FC236}">
                <a16:creationId xmlns:a16="http://schemas.microsoft.com/office/drawing/2014/main" id="{06DB7A20-625D-4648-98C3-E03120045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439" y="5029200"/>
            <a:ext cx="6379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Spinal cord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06" name="Rectangle 7">
            <a:extLst>
              <a:ext uri="{FF2B5EF4-FFF2-40B4-BE49-F238E27FC236}">
                <a16:creationId xmlns:a16="http://schemas.microsoft.com/office/drawing/2014/main" id="{2BAB9BE3-F808-4E90-95F6-45556FEF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9" y="2141538"/>
            <a:ext cx="6379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Spinal cord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07" name="Rectangle 8">
            <a:extLst>
              <a:ext uri="{FF2B5EF4-FFF2-40B4-BE49-F238E27FC236}">
                <a16:creationId xmlns:a16="http://schemas.microsoft.com/office/drawing/2014/main" id="{8D372671-7BBC-4576-AFBB-967890A6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2986088"/>
            <a:ext cx="568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Pia mater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08" name="Rectangle 9">
            <a:extLst>
              <a:ext uri="{FF2B5EF4-FFF2-40B4-BE49-F238E27FC236}">
                <a16:creationId xmlns:a16="http://schemas.microsoft.com/office/drawing/2014/main" id="{7615F482-55A5-4F26-9924-54E6D4E7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3349625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Arachnoid mater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09" name="Rectangle 10">
            <a:extLst>
              <a:ext uri="{FF2B5EF4-FFF2-40B4-BE49-F238E27FC236}">
                <a16:creationId xmlns:a16="http://schemas.microsoft.com/office/drawing/2014/main" id="{D9D72F9A-3E60-4436-A4E7-CFDE23DA8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1" y="3751263"/>
            <a:ext cx="6395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Dura mater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0" name="Rectangle 11">
            <a:extLst>
              <a:ext uri="{FF2B5EF4-FFF2-40B4-BE49-F238E27FC236}">
                <a16:creationId xmlns:a16="http://schemas.microsoft.com/office/drawing/2014/main" id="{1D15E490-9F48-4639-9B7A-38C5E187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9" y="3087688"/>
            <a:ext cx="625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Dorsal root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1" name="Rectangle 12">
            <a:extLst>
              <a:ext uri="{FF2B5EF4-FFF2-40B4-BE49-F238E27FC236}">
                <a16:creationId xmlns:a16="http://schemas.microsoft.com/office/drawing/2014/main" id="{4913EC18-242F-46B0-A315-3E6F01F3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1676" y="3949700"/>
            <a:ext cx="625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Dorsal root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2" name="Rectangle 13">
            <a:extLst>
              <a:ext uri="{FF2B5EF4-FFF2-40B4-BE49-F238E27FC236}">
                <a16:creationId xmlns:a16="http://schemas.microsoft.com/office/drawing/2014/main" id="{62096479-E21F-46D6-B679-54888461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9" y="3368675"/>
            <a:ext cx="7085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Spinal nerve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3" name="Rectangle 14">
            <a:extLst>
              <a:ext uri="{FF2B5EF4-FFF2-40B4-BE49-F238E27FC236}">
                <a16:creationId xmlns:a16="http://schemas.microsoft.com/office/drawing/2014/main" id="{02AEC2DC-D7B8-4524-A9CA-C906DDC6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025" y="3619500"/>
            <a:ext cx="8431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Epidural space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4" name="Rectangle 15">
            <a:extLst>
              <a:ext uri="{FF2B5EF4-FFF2-40B4-BE49-F238E27FC236}">
                <a16:creationId xmlns:a16="http://schemas.microsoft.com/office/drawing/2014/main" id="{990D91FE-21F7-464A-AB65-69E824E3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1" y="6130925"/>
            <a:ext cx="155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(a)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5" name="Rectangle 16">
            <a:extLst>
              <a:ext uri="{FF2B5EF4-FFF2-40B4-BE49-F238E27FC236}">
                <a16:creationId xmlns:a16="http://schemas.microsoft.com/office/drawing/2014/main" id="{77285356-C3C1-4C9D-A709-568B324AB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130925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(b)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16" name="Freeform 17">
            <a:extLst>
              <a:ext uri="{FF2B5EF4-FFF2-40B4-BE49-F238E27FC236}">
                <a16:creationId xmlns:a16="http://schemas.microsoft.com/office/drawing/2014/main" id="{182763B1-5272-4794-9E16-8E47D22AC83A}"/>
              </a:ext>
            </a:extLst>
          </p:cNvPr>
          <p:cNvSpPr>
            <a:spLocks/>
          </p:cNvSpPr>
          <p:nvPr/>
        </p:nvSpPr>
        <p:spPr bwMode="auto">
          <a:xfrm>
            <a:off x="2540000" y="2220913"/>
            <a:ext cx="914400" cy="304800"/>
          </a:xfrm>
          <a:custGeom>
            <a:avLst/>
            <a:gdLst>
              <a:gd name="T0" fmla="*/ 0 w 576"/>
              <a:gd name="T1" fmla="*/ 0 h 192"/>
              <a:gd name="T2" fmla="*/ 2147483646 w 576"/>
              <a:gd name="T3" fmla="*/ 0 h 192"/>
              <a:gd name="T4" fmla="*/ 2147483646 w 576"/>
              <a:gd name="T5" fmla="*/ 2147483646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0"/>
                </a:moveTo>
                <a:lnTo>
                  <a:pt x="125" y="0"/>
                </a:lnTo>
                <a:lnTo>
                  <a:pt x="576" y="1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Freeform 18">
            <a:extLst>
              <a:ext uri="{FF2B5EF4-FFF2-40B4-BE49-F238E27FC236}">
                <a16:creationId xmlns:a16="http://schemas.microsoft.com/office/drawing/2014/main" id="{796686C6-6466-4359-8EBC-E98EFC65388F}"/>
              </a:ext>
            </a:extLst>
          </p:cNvPr>
          <p:cNvSpPr>
            <a:spLocks/>
          </p:cNvSpPr>
          <p:nvPr/>
        </p:nvSpPr>
        <p:spPr bwMode="auto">
          <a:xfrm>
            <a:off x="2578100" y="2820989"/>
            <a:ext cx="565150" cy="166687"/>
          </a:xfrm>
          <a:custGeom>
            <a:avLst/>
            <a:gdLst>
              <a:gd name="T0" fmla="*/ 0 w 356"/>
              <a:gd name="T1" fmla="*/ 0 h 105"/>
              <a:gd name="T2" fmla="*/ 2147483646 w 356"/>
              <a:gd name="T3" fmla="*/ 0 h 105"/>
              <a:gd name="T4" fmla="*/ 2147483646 w 356"/>
              <a:gd name="T5" fmla="*/ 2147483646 h 105"/>
              <a:gd name="T6" fmla="*/ 0 60000 65536"/>
              <a:gd name="T7" fmla="*/ 0 60000 65536"/>
              <a:gd name="T8" fmla="*/ 0 60000 65536"/>
              <a:gd name="T9" fmla="*/ 0 w 356"/>
              <a:gd name="T10" fmla="*/ 0 h 105"/>
              <a:gd name="T11" fmla="*/ 356 w 35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105">
                <a:moveTo>
                  <a:pt x="0" y="0"/>
                </a:moveTo>
                <a:lnTo>
                  <a:pt x="126" y="0"/>
                </a:lnTo>
                <a:lnTo>
                  <a:pt x="356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9">
            <a:extLst>
              <a:ext uri="{FF2B5EF4-FFF2-40B4-BE49-F238E27FC236}">
                <a16:creationId xmlns:a16="http://schemas.microsoft.com/office/drawing/2014/main" id="{D562DBD7-9D91-4689-AA50-C61563DE0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168650"/>
            <a:ext cx="7794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20">
            <a:extLst>
              <a:ext uri="{FF2B5EF4-FFF2-40B4-BE49-F238E27FC236}">
                <a16:creationId xmlns:a16="http://schemas.microsoft.com/office/drawing/2014/main" id="{6A8DA695-0E0D-46B6-AC36-94501951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4614" y="3455989"/>
            <a:ext cx="2873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Freeform 21">
            <a:extLst>
              <a:ext uri="{FF2B5EF4-FFF2-40B4-BE49-F238E27FC236}">
                <a16:creationId xmlns:a16="http://schemas.microsoft.com/office/drawing/2014/main" id="{5AB21F95-B9D8-4260-8BE1-58939C0E5073}"/>
              </a:ext>
            </a:extLst>
          </p:cNvPr>
          <p:cNvSpPr>
            <a:spLocks/>
          </p:cNvSpPr>
          <p:nvPr/>
        </p:nvSpPr>
        <p:spPr bwMode="auto">
          <a:xfrm>
            <a:off x="2543175" y="3349625"/>
            <a:ext cx="585788" cy="452438"/>
          </a:xfrm>
          <a:custGeom>
            <a:avLst/>
            <a:gdLst>
              <a:gd name="T0" fmla="*/ 0 w 369"/>
              <a:gd name="T1" fmla="*/ 2147483646 h 285"/>
              <a:gd name="T2" fmla="*/ 2147483646 w 369"/>
              <a:gd name="T3" fmla="*/ 2147483646 h 285"/>
              <a:gd name="T4" fmla="*/ 2147483646 w 369"/>
              <a:gd name="T5" fmla="*/ 0 h 285"/>
              <a:gd name="T6" fmla="*/ 0 60000 65536"/>
              <a:gd name="T7" fmla="*/ 0 60000 65536"/>
              <a:gd name="T8" fmla="*/ 0 60000 65536"/>
              <a:gd name="T9" fmla="*/ 0 w 369"/>
              <a:gd name="T10" fmla="*/ 0 h 285"/>
              <a:gd name="T11" fmla="*/ 369 w 369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285">
                <a:moveTo>
                  <a:pt x="0" y="285"/>
                </a:moveTo>
                <a:lnTo>
                  <a:pt x="321" y="285"/>
                </a:lnTo>
                <a:lnTo>
                  <a:pt x="36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Freeform 22">
            <a:extLst>
              <a:ext uri="{FF2B5EF4-FFF2-40B4-BE49-F238E27FC236}">
                <a16:creationId xmlns:a16="http://schemas.microsoft.com/office/drawing/2014/main" id="{9ABC7FF2-CEB2-42F7-9E42-F4FA49F8B7AB}"/>
              </a:ext>
            </a:extLst>
          </p:cNvPr>
          <p:cNvSpPr>
            <a:spLocks/>
          </p:cNvSpPr>
          <p:nvPr/>
        </p:nvSpPr>
        <p:spPr bwMode="auto">
          <a:xfrm>
            <a:off x="2413001" y="5062539"/>
            <a:ext cx="1476375" cy="814387"/>
          </a:xfrm>
          <a:custGeom>
            <a:avLst/>
            <a:gdLst>
              <a:gd name="T0" fmla="*/ 0 w 930"/>
              <a:gd name="T1" fmla="*/ 2147483646 h 513"/>
              <a:gd name="T2" fmla="*/ 2147483646 w 930"/>
              <a:gd name="T3" fmla="*/ 2147483646 h 513"/>
              <a:gd name="T4" fmla="*/ 2147483646 w 930"/>
              <a:gd name="T5" fmla="*/ 0 h 513"/>
              <a:gd name="T6" fmla="*/ 0 60000 65536"/>
              <a:gd name="T7" fmla="*/ 0 60000 65536"/>
              <a:gd name="T8" fmla="*/ 0 60000 65536"/>
              <a:gd name="T9" fmla="*/ 0 w 930"/>
              <a:gd name="T10" fmla="*/ 0 h 513"/>
              <a:gd name="T11" fmla="*/ 930 w 930"/>
              <a:gd name="T12" fmla="*/ 513 h 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513">
                <a:moveTo>
                  <a:pt x="0" y="511"/>
                </a:moveTo>
                <a:lnTo>
                  <a:pt x="163" y="513"/>
                </a:lnTo>
                <a:lnTo>
                  <a:pt x="93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3">
            <a:extLst>
              <a:ext uri="{FF2B5EF4-FFF2-40B4-BE49-F238E27FC236}">
                <a16:creationId xmlns:a16="http://schemas.microsoft.com/office/drawing/2014/main" id="{B1120478-D87F-4CE3-B584-7E53ED89E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6876" y="3830639"/>
            <a:ext cx="11080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4">
            <a:extLst>
              <a:ext uri="{FF2B5EF4-FFF2-40B4-BE49-F238E27FC236}">
                <a16:creationId xmlns:a16="http://schemas.microsoft.com/office/drawing/2014/main" id="{9875B9ED-B5B0-48BC-8211-E065F0A86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7663" y="3429000"/>
            <a:ext cx="996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Freeform 25">
            <a:extLst>
              <a:ext uri="{FF2B5EF4-FFF2-40B4-BE49-F238E27FC236}">
                <a16:creationId xmlns:a16="http://schemas.microsoft.com/office/drawing/2014/main" id="{8E7F36F8-05F5-4982-8258-56804B15BCA4}"/>
              </a:ext>
            </a:extLst>
          </p:cNvPr>
          <p:cNvSpPr>
            <a:spLocks/>
          </p:cNvSpPr>
          <p:nvPr/>
        </p:nvSpPr>
        <p:spPr bwMode="auto">
          <a:xfrm>
            <a:off x="4116388" y="2625726"/>
            <a:ext cx="1238250" cy="436563"/>
          </a:xfrm>
          <a:custGeom>
            <a:avLst/>
            <a:gdLst>
              <a:gd name="T0" fmla="*/ 2147483646 w 780"/>
              <a:gd name="T1" fmla="*/ 2147483646 h 275"/>
              <a:gd name="T2" fmla="*/ 2147483646 w 780"/>
              <a:gd name="T3" fmla="*/ 2147483646 h 275"/>
              <a:gd name="T4" fmla="*/ 0 w 780"/>
              <a:gd name="T5" fmla="*/ 0 h 275"/>
              <a:gd name="T6" fmla="*/ 0 60000 65536"/>
              <a:gd name="T7" fmla="*/ 0 60000 65536"/>
              <a:gd name="T8" fmla="*/ 0 60000 65536"/>
              <a:gd name="T9" fmla="*/ 0 w 780"/>
              <a:gd name="T10" fmla="*/ 0 h 275"/>
              <a:gd name="T11" fmla="*/ 780 w 780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275">
                <a:moveTo>
                  <a:pt x="780" y="275"/>
                </a:moveTo>
                <a:lnTo>
                  <a:pt x="576" y="2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Freeform 26">
            <a:extLst>
              <a:ext uri="{FF2B5EF4-FFF2-40B4-BE49-F238E27FC236}">
                <a16:creationId xmlns:a16="http://schemas.microsoft.com/office/drawing/2014/main" id="{BCC5C708-20EF-44C9-A892-643DE223AF1A}"/>
              </a:ext>
            </a:extLst>
          </p:cNvPr>
          <p:cNvSpPr>
            <a:spLocks/>
          </p:cNvSpPr>
          <p:nvPr/>
        </p:nvSpPr>
        <p:spPr bwMode="auto">
          <a:xfrm>
            <a:off x="6172200" y="3429001"/>
            <a:ext cx="1409700" cy="739775"/>
          </a:xfrm>
          <a:custGeom>
            <a:avLst/>
            <a:gdLst>
              <a:gd name="T0" fmla="*/ 0 w 888"/>
              <a:gd name="T1" fmla="*/ 0 h 466"/>
              <a:gd name="T2" fmla="*/ 2147483646 w 888"/>
              <a:gd name="T3" fmla="*/ 0 h 466"/>
              <a:gd name="T4" fmla="*/ 2147483646 w 888"/>
              <a:gd name="T5" fmla="*/ 2147483646 h 466"/>
              <a:gd name="T6" fmla="*/ 0 60000 65536"/>
              <a:gd name="T7" fmla="*/ 0 60000 65536"/>
              <a:gd name="T8" fmla="*/ 0 60000 65536"/>
              <a:gd name="T9" fmla="*/ 0 w 888"/>
              <a:gd name="T10" fmla="*/ 0 h 466"/>
              <a:gd name="T11" fmla="*/ 888 w 888"/>
              <a:gd name="T12" fmla="*/ 466 h 4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466">
                <a:moveTo>
                  <a:pt x="0" y="0"/>
                </a:moveTo>
                <a:lnTo>
                  <a:pt x="158" y="0"/>
                </a:lnTo>
                <a:lnTo>
                  <a:pt x="888" y="4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Freeform 27">
            <a:extLst>
              <a:ext uri="{FF2B5EF4-FFF2-40B4-BE49-F238E27FC236}">
                <a16:creationId xmlns:a16="http://schemas.microsoft.com/office/drawing/2014/main" id="{71521887-050C-4FF5-8210-96DD291EC9E4}"/>
              </a:ext>
            </a:extLst>
          </p:cNvPr>
          <p:cNvSpPr>
            <a:spLocks/>
          </p:cNvSpPr>
          <p:nvPr/>
        </p:nvSpPr>
        <p:spPr bwMode="auto">
          <a:xfrm>
            <a:off x="5975350" y="3062289"/>
            <a:ext cx="1860550" cy="1114425"/>
          </a:xfrm>
          <a:custGeom>
            <a:avLst/>
            <a:gdLst>
              <a:gd name="T0" fmla="*/ 0 w 1172"/>
              <a:gd name="T1" fmla="*/ 0 h 702"/>
              <a:gd name="T2" fmla="*/ 2147483646 w 1172"/>
              <a:gd name="T3" fmla="*/ 0 h 702"/>
              <a:gd name="T4" fmla="*/ 2147483646 w 1172"/>
              <a:gd name="T5" fmla="*/ 2147483646 h 702"/>
              <a:gd name="T6" fmla="*/ 0 60000 65536"/>
              <a:gd name="T7" fmla="*/ 0 60000 65536"/>
              <a:gd name="T8" fmla="*/ 0 60000 65536"/>
              <a:gd name="T9" fmla="*/ 0 w 1172"/>
              <a:gd name="T10" fmla="*/ 0 h 702"/>
              <a:gd name="T11" fmla="*/ 1172 w 1172"/>
              <a:gd name="T12" fmla="*/ 702 h 7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2" h="702">
                <a:moveTo>
                  <a:pt x="0" y="0"/>
                </a:moveTo>
                <a:lnTo>
                  <a:pt x="282" y="0"/>
                </a:lnTo>
                <a:lnTo>
                  <a:pt x="1172" y="7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Freeform 28">
            <a:extLst>
              <a:ext uri="{FF2B5EF4-FFF2-40B4-BE49-F238E27FC236}">
                <a16:creationId xmlns:a16="http://schemas.microsoft.com/office/drawing/2014/main" id="{55AA4C94-C13E-477B-BC2D-764ADA15F69A}"/>
              </a:ext>
            </a:extLst>
          </p:cNvPr>
          <p:cNvSpPr>
            <a:spLocks/>
          </p:cNvSpPr>
          <p:nvPr/>
        </p:nvSpPr>
        <p:spPr bwMode="auto">
          <a:xfrm>
            <a:off x="5997575" y="3830638"/>
            <a:ext cx="1449388" cy="449262"/>
          </a:xfrm>
          <a:custGeom>
            <a:avLst/>
            <a:gdLst>
              <a:gd name="T0" fmla="*/ 0 w 913"/>
              <a:gd name="T1" fmla="*/ 0 h 283"/>
              <a:gd name="T2" fmla="*/ 2147483646 w 913"/>
              <a:gd name="T3" fmla="*/ 0 h 283"/>
              <a:gd name="T4" fmla="*/ 2147483646 w 913"/>
              <a:gd name="T5" fmla="*/ 2147483646 h 283"/>
              <a:gd name="T6" fmla="*/ 0 60000 65536"/>
              <a:gd name="T7" fmla="*/ 0 60000 65536"/>
              <a:gd name="T8" fmla="*/ 0 60000 65536"/>
              <a:gd name="T9" fmla="*/ 0 w 913"/>
              <a:gd name="T10" fmla="*/ 0 h 283"/>
              <a:gd name="T11" fmla="*/ 913 w 913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283">
                <a:moveTo>
                  <a:pt x="0" y="0"/>
                </a:moveTo>
                <a:lnTo>
                  <a:pt x="268" y="0"/>
                </a:lnTo>
                <a:lnTo>
                  <a:pt x="913" y="2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29">
            <a:extLst>
              <a:ext uri="{FF2B5EF4-FFF2-40B4-BE49-F238E27FC236}">
                <a16:creationId xmlns:a16="http://schemas.microsoft.com/office/drawing/2014/main" id="{EF27102A-0DAA-441F-ADDE-A6AA04E6311D}"/>
              </a:ext>
            </a:extLst>
          </p:cNvPr>
          <p:cNvSpPr>
            <a:spLocks/>
          </p:cNvSpPr>
          <p:nvPr/>
        </p:nvSpPr>
        <p:spPr bwMode="auto">
          <a:xfrm>
            <a:off x="8016875" y="4356101"/>
            <a:ext cx="1555750" cy="747713"/>
          </a:xfrm>
          <a:custGeom>
            <a:avLst/>
            <a:gdLst>
              <a:gd name="T0" fmla="*/ 2147483646 w 980"/>
              <a:gd name="T1" fmla="*/ 2147483646 h 471"/>
              <a:gd name="T2" fmla="*/ 2147483646 w 980"/>
              <a:gd name="T3" fmla="*/ 2147483646 h 471"/>
              <a:gd name="T4" fmla="*/ 0 w 980"/>
              <a:gd name="T5" fmla="*/ 0 h 471"/>
              <a:gd name="T6" fmla="*/ 0 60000 65536"/>
              <a:gd name="T7" fmla="*/ 0 60000 65536"/>
              <a:gd name="T8" fmla="*/ 0 60000 65536"/>
              <a:gd name="T9" fmla="*/ 0 w 980"/>
              <a:gd name="T10" fmla="*/ 0 h 471"/>
              <a:gd name="T11" fmla="*/ 980 w 980"/>
              <a:gd name="T12" fmla="*/ 471 h 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0" h="471">
                <a:moveTo>
                  <a:pt x="980" y="471"/>
                </a:moveTo>
                <a:lnTo>
                  <a:pt x="894" y="4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Freeform 30">
            <a:extLst>
              <a:ext uri="{FF2B5EF4-FFF2-40B4-BE49-F238E27FC236}">
                <a16:creationId xmlns:a16="http://schemas.microsoft.com/office/drawing/2014/main" id="{66B8F24C-0817-4151-80FF-C2B339A6593A}"/>
              </a:ext>
            </a:extLst>
          </p:cNvPr>
          <p:cNvSpPr>
            <a:spLocks/>
          </p:cNvSpPr>
          <p:nvPr/>
        </p:nvSpPr>
        <p:spPr bwMode="auto">
          <a:xfrm>
            <a:off x="8974139" y="4597401"/>
            <a:ext cx="598487" cy="117475"/>
          </a:xfrm>
          <a:custGeom>
            <a:avLst/>
            <a:gdLst>
              <a:gd name="T0" fmla="*/ 2147483646 w 377"/>
              <a:gd name="T1" fmla="*/ 2147483646 h 74"/>
              <a:gd name="T2" fmla="*/ 2147483646 w 377"/>
              <a:gd name="T3" fmla="*/ 2147483646 h 74"/>
              <a:gd name="T4" fmla="*/ 0 w 377"/>
              <a:gd name="T5" fmla="*/ 0 h 74"/>
              <a:gd name="T6" fmla="*/ 0 60000 65536"/>
              <a:gd name="T7" fmla="*/ 0 60000 65536"/>
              <a:gd name="T8" fmla="*/ 0 60000 65536"/>
              <a:gd name="T9" fmla="*/ 0 w 377"/>
              <a:gd name="T10" fmla="*/ 0 h 74"/>
              <a:gd name="T11" fmla="*/ 377 w 377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74">
                <a:moveTo>
                  <a:pt x="377" y="74"/>
                </a:moveTo>
                <a:lnTo>
                  <a:pt x="284" y="7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31">
            <a:extLst>
              <a:ext uri="{FF2B5EF4-FFF2-40B4-BE49-F238E27FC236}">
                <a16:creationId xmlns:a16="http://schemas.microsoft.com/office/drawing/2014/main" id="{E5BAD23B-8844-489A-932C-0497B4FD0B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4163" y="4327525"/>
            <a:ext cx="3984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Freeform 32">
            <a:extLst>
              <a:ext uri="{FF2B5EF4-FFF2-40B4-BE49-F238E27FC236}">
                <a16:creationId xmlns:a16="http://schemas.microsoft.com/office/drawing/2014/main" id="{5233BC0A-5C19-4581-8BD2-BD5F1A725662}"/>
              </a:ext>
            </a:extLst>
          </p:cNvPr>
          <p:cNvSpPr>
            <a:spLocks/>
          </p:cNvSpPr>
          <p:nvPr/>
        </p:nvSpPr>
        <p:spPr bwMode="auto">
          <a:xfrm>
            <a:off x="8016875" y="4521201"/>
            <a:ext cx="1555750" cy="803275"/>
          </a:xfrm>
          <a:custGeom>
            <a:avLst/>
            <a:gdLst>
              <a:gd name="T0" fmla="*/ 2147483646 w 980"/>
              <a:gd name="T1" fmla="*/ 2147483646 h 506"/>
              <a:gd name="T2" fmla="*/ 2147483646 w 980"/>
              <a:gd name="T3" fmla="*/ 2147483646 h 506"/>
              <a:gd name="T4" fmla="*/ 0 w 980"/>
              <a:gd name="T5" fmla="*/ 0 h 506"/>
              <a:gd name="T6" fmla="*/ 0 60000 65536"/>
              <a:gd name="T7" fmla="*/ 0 60000 65536"/>
              <a:gd name="T8" fmla="*/ 0 60000 65536"/>
              <a:gd name="T9" fmla="*/ 0 w 980"/>
              <a:gd name="T10" fmla="*/ 0 h 506"/>
              <a:gd name="T11" fmla="*/ 980 w 980"/>
              <a:gd name="T12" fmla="*/ 506 h 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0" h="506">
                <a:moveTo>
                  <a:pt x="980" y="506"/>
                </a:moveTo>
                <a:lnTo>
                  <a:pt x="894" y="50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Freeform 33">
            <a:extLst>
              <a:ext uri="{FF2B5EF4-FFF2-40B4-BE49-F238E27FC236}">
                <a16:creationId xmlns:a16="http://schemas.microsoft.com/office/drawing/2014/main" id="{E50FCBAD-2AFC-415C-A1DD-AD27BA4FC3B9}"/>
              </a:ext>
            </a:extLst>
          </p:cNvPr>
          <p:cNvSpPr>
            <a:spLocks/>
          </p:cNvSpPr>
          <p:nvPr/>
        </p:nvSpPr>
        <p:spPr bwMode="auto">
          <a:xfrm>
            <a:off x="8147051" y="4022725"/>
            <a:ext cx="1419225" cy="304800"/>
          </a:xfrm>
          <a:custGeom>
            <a:avLst/>
            <a:gdLst>
              <a:gd name="T0" fmla="*/ 2147483646 w 894"/>
              <a:gd name="T1" fmla="*/ 0 h 192"/>
              <a:gd name="T2" fmla="*/ 2147483646 w 894"/>
              <a:gd name="T3" fmla="*/ 0 h 192"/>
              <a:gd name="T4" fmla="*/ 0 w 894"/>
              <a:gd name="T5" fmla="*/ 2147483646 h 192"/>
              <a:gd name="T6" fmla="*/ 0 60000 65536"/>
              <a:gd name="T7" fmla="*/ 0 60000 65536"/>
              <a:gd name="T8" fmla="*/ 0 60000 65536"/>
              <a:gd name="T9" fmla="*/ 0 w 894"/>
              <a:gd name="T10" fmla="*/ 0 h 192"/>
              <a:gd name="T11" fmla="*/ 894 w 89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192">
                <a:moveTo>
                  <a:pt x="894" y="0"/>
                </a:moveTo>
                <a:lnTo>
                  <a:pt x="81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Freeform 34">
            <a:extLst>
              <a:ext uri="{FF2B5EF4-FFF2-40B4-BE49-F238E27FC236}">
                <a16:creationId xmlns:a16="http://schemas.microsoft.com/office/drawing/2014/main" id="{B0F5548E-76F4-4D6E-A174-5F330289E511}"/>
              </a:ext>
            </a:extLst>
          </p:cNvPr>
          <p:cNvSpPr>
            <a:spLocks/>
          </p:cNvSpPr>
          <p:nvPr/>
        </p:nvSpPr>
        <p:spPr bwMode="auto">
          <a:xfrm>
            <a:off x="7881939" y="4741864"/>
            <a:ext cx="1690687" cy="847725"/>
          </a:xfrm>
          <a:custGeom>
            <a:avLst/>
            <a:gdLst>
              <a:gd name="T0" fmla="*/ 2147483646 w 1065"/>
              <a:gd name="T1" fmla="*/ 2147483646 h 534"/>
              <a:gd name="T2" fmla="*/ 2147483646 w 1065"/>
              <a:gd name="T3" fmla="*/ 2147483646 h 534"/>
              <a:gd name="T4" fmla="*/ 0 w 1065"/>
              <a:gd name="T5" fmla="*/ 0 h 534"/>
              <a:gd name="T6" fmla="*/ 0 60000 65536"/>
              <a:gd name="T7" fmla="*/ 0 60000 65536"/>
              <a:gd name="T8" fmla="*/ 0 60000 65536"/>
              <a:gd name="T9" fmla="*/ 0 w 1065"/>
              <a:gd name="T10" fmla="*/ 0 h 534"/>
              <a:gd name="T11" fmla="*/ 1065 w 1065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5" h="534">
                <a:moveTo>
                  <a:pt x="1065" y="534"/>
                </a:moveTo>
                <a:lnTo>
                  <a:pt x="979" y="53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Freeform 35">
            <a:extLst>
              <a:ext uri="{FF2B5EF4-FFF2-40B4-BE49-F238E27FC236}">
                <a16:creationId xmlns:a16="http://schemas.microsoft.com/office/drawing/2014/main" id="{D39FD9D4-7D4A-45C6-B0CB-960FA4CB5E16}"/>
              </a:ext>
            </a:extLst>
          </p:cNvPr>
          <p:cNvSpPr>
            <a:spLocks/>
          </p:cNvSpPr>
          <p:nvPr/>
        </p:nvSpPr>
        <p:spPr bwMode="auto">
          <a:xfrm>
            <a:off x="7980363" y="5464176"/>
            <a:ext cx="1592262" cy="519113"/>
          </a:xfrm>
          <a:custGeom>
            <a:avLst/>
            <a:gdLst>
              <a:gd name="T0" fmla="*/ 2147483646 w 1003"/>
              <a:gd name="T1" fmla="*/ 2147483646 h 327"/>
              <a:gd name="T2" fmla="*/ 2147483646 w 1003"/>
              <a:gd name="T3" fmla="*/ 2147483646 h 327"/>
              <a:gd name="T4" fmla="*/ 0 w 1003"/>
              <a:gd name="T5" fmla="*/ 0 h 327"/>
              <a:gd name="T6" fmla="*/ 0 60000 65536"/>
              <a:gd name="T7" fmla="*/ 0 60000 65536"/>
              <a:gd name="T8" fmla="*/ 0 60000 65536"/>
              <a:gd name="T9" fmla="*/ 0 w 1003"/>
              <a:gd name="T10" fmla="*/ 0 h 327"/>
              <a:gd name="T11" fmla="*/ 1003 w 1003"/>
              <a:gd name="T12" fmla="*/ 327 h 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3" h="327">
                <a:moveTo>
                  <a:pt x="1003" y="327"/>
                </a:moveTo>
                <a:lnTo>
                  <a:pt x="917" y="3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Freeform 36">
            <a:extLst>
              <a:ext uri="{FF2B5EF4-FFF2-40B4-BE49-F238E27FC236}">
                <a16:creationId xmlns:a16="http://schemas.microsoft.com/office/drawing/2014/main" id="{405B16A1-F36F-4EC2-998A-D19101DCFA7A}"/>
              </a:ext>
            </a:extLst>
          </p:cNvPr>
          <p:cNvSpPr>
            <a:spLocks/>
          </p:cNvSpPr>
          <p:nvPr/>
        </p:nvSpPr>
        <p:spPr bwMode="auto">
          <a:xfrm>
            <a:off x="8102601" y="3694114"/>
            <a:ext cx="1463675" cy="350837"/>
          </a:xfrm>
          <a:custGeom>
            <a:avLst/>
            <a:gdLst>
              <a:gd name="T0" fmla="*/ 2147483646 w 922"/>
              <a:gd name="T1" fmla="*/ 0 h 221"/>
              <a:gd name="T2" fmla="*/ 2147483646 w 922"/>
              <a:gd name="T3" fmla="*/ 0 h 221"/>
              <a:gd name="T4" fmla="*/ 0 w 922"/>
              <a:gd name="T5" fmla="*/ 2147483646 h 221"/>
              <a:gd name="T6" fmla="*/ 0 60000 65536"/>
              <a:gd name="T7" fmla="*/ 0 60000 65536"/>
              <a:gd name="T8" fmla="*/ 0 60000 65536"/>
              <a:gd name="T9" fmla="*/ 0 w 922"/>
              <a:gd name="T10" fmla="*/ 0 h 221"/>
              <a:gd name="T11" fmla="*/ 922 w 922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2" h="221">
                <a:moveTo>
                  <a:pt x="922" y="0"/>
                </a:moveTo>
                <a:lnTo>
                  <a:pt x="836" y="0"/>
                </a:lnTo>
                <a:lnTo>
                  <a:pt x="0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Freeform 37">
            <a:extLst>
              <a:ext uri="{FF2B5EF4-FFF2-40B4-BE49-F238E27FC236}">
                <a16:creationId xmlns:a16="http://schemas.microsoft.com/office/drawing/2014/main" id="{2A237A8F-A5A7-41A8-B17B-22D72B25FDF5}"/>
              </a:ext>
            </a:extLst>
          </p:cNvPr>
          <p:cNvSpPr>
            <a:spLocks/>
          </p:cNvSpPr>
          <p:nvPr/>
        </p:nvSpPr>
        <p:spPr bwMode="auto">
          <a:xfrm>
            <a:off x="7908925" y="2951164"/>
            <a:ext cx="1657350" cy="1184275"/>
          </a:xfrm>
          <a:custGeom>
            <a:avLst/>
            <a:gdLst>
              <a:gd name="T0" fmla="*/ 2147483646 w 1044"/>
              <a:gd name="T1" fmla="*/ 0 h 746"/>
              <a:gd name="T2" fmla="*/ 2147483646 w 1044"/>
              <a:gd name="T3" fmla="*/ 0 h 746"/>
              <a:gd name="T4" fmla="*/ 0 w 1044"/>
              <a:gd name="T5" fmla="*/ 2147483646 h 746"/>
              <a:gd name="T6" fmla="*/ 0 60000 65536"/>
              <a:gd name="T7" fmla="*/ 0 60000 65536"/>
              <a:gd name="T8" fmla="*/ 0 60000 65536"/>
              <a:gd name="T9" fmla="*/ 0 w 1044"/>
              <a:gd name="T10" fmla="*/ 0 h 746"/>
              <a:gd name="T11" fmla="*/ 1044 w 1044"/>
              <a:gd name="T12" fmla="*/ 746 h 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4" h="746">
                <a:moveTo>
                  <a:pt x="1044" y="0"/>
                </a:moveTo>
                <a:lnTo>
                  <a:pt x="958" y="0"/>
                </a:lnTo>
                <a:lnTo>
                  <a:pt x="0" y="7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Line 38">
            <a:extLst>
              <a:ext uri="{FF2B5EF4-FFF2-40B4-BE49-F238E27FC236}">
                <a16:creationId xmlns:a16="http://schemas.microsoft.com/office/drawing/2014/main" id="{1479C332-5DD3-47D2-8E9C-F808511AA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421189"/>
            <a:ext cx="1092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Freeform 39">
            <a:extLst>
              <a:ext uri="{FF2B5EF4-FFF2-40B4-BE49-F238E27FC236}">
                <a16:creationId xmlns:a16="http://schemas.microsoft.com/office/drawing/2014/main" id="{7657C09C-62ED-44F2-9ECE-F1F559FCE7AD}"/>
              </a:ext>
            </a:extLst>
          </p:cNvPr>
          <p:cNvSpPr>
            <a:spLocks/>
          </p:cNvSpPr>
          <p:nvPr/>
        </p:nvSpPr>
        <p:spPr bwMode="auto">
          <a:xfrm>
            <a:off x="6132513" y="4387850"/>
            <a:ext cx="1096962" cy="465138"/>
          </a:xfrm>
          <a:custGeom>
            <a:avLst/>
            <a:gdLst>
              <a:gd name="T0" fmla="*/ 0 w 691"/>
              <a:gd name="T1" fmla="*/ 2147483646 h 293"/>
              <a:gd name="T2" fmla="*/ 2147483646 w 691"/>
              <a:gd name="T3" fmla="*/ 2147483646 h 293"/>
              <a:gd name="T4" fmla="*/ 2147483646 w 691"/>
              <a:gd name="T5" fmla="*/ 0 h 293"/>
              <a:gd name="T6" fmla="*/ 0 60000 65536"/>
              <a:gd name="T7" fmla="*/ 0 60000 65536"/>
              <a:gd name="T8" fmla="*/ 0 60000 65536"/>
              <a:gd name="T9" fmla="*/ 0 w 691"/>
              <a:gd name="T10" fmla="*/ 0 h 293"/>
              <a:gd name="T11" fmla="*/ 691 w 69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293">
                <a:moveTo>
                  <a:pt x="0" y="293"/>
                </a:moveTo>
                <a:lnTo>
                  <a:pt x="339" y="293"/>
                </a:lnTo>
                <a:lnTo>
                  <a:pt x="6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Text Box 40">
            <a:extLst>
              <a:ext uri="{FF2B5EF4-FFF2-40B4-BE49-F238E27FC236}">
                <a16:creationId xmlns:a16="http://schemas.microsoft.com/office/drawing/2014/main" id="{8DF6E1AD-9447-4378-9E51-374CEE73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2735263"/>
            <a:ext cx="7511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Ventral root</a:t>
            </a:r>
          </a:p>
        </p:txBody>
      </p:sp>
      <p:sp>
        <p:nvSpPr>
          <p:cNvPr id="51240" name="Text Box 41">
            <a:extLst>
              <a:ext uri="{FF2B5EF4-FFF2-40B4-BE49-F238E27FC236}">
                <a16:creationId xmlns:a16="http://schemas.microsoft.com/office/drawing/2014/main" id="{4299F2D0-F73E-4DEC-A0D0-8F92E87A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3716339"/>
            <a:ext cx="717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Dorsal root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ganglion</a:t>
            </a:r>
          </a:p>
        </p:txBody>
      </p:sp>
      <p:sp>
        <p:nvSpPr>
          <p:cNvPr id="51241" name="Text Box 42">
            <a:extLst>
              <a:ext uri="{FF2B5EF4-FFF2-40B4-BE49-F238E27FC236}">
                <a16:creationId xmlns:a16="http://schemas.microsoft.com/office/drawing/2014/main" id="{98BB203C-C361-4421-94EF-4F80FF46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775326"/>
            <a:ext cx="582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Thoracic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vertebra</a:t>
            </a:r>
          </a:p>
        </p:txBody>
      </p:sp>
      <p:sp>
        <p:nvSpPr>
          <p:cNvPr id="51242" name="Text Box 43">
            <a:extLst>
              <a:ext uri="{FF2B5EF4-FFF2-40B4-BE49-F238E27FC236}">
                <a16:creationId xmlns:a16="http://schemas.microsoft.com/office/drawing/2014/main" id="{F74F75C5-E613-4F37-8737-1CACE01D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6" y="4341814"/>
            <a:ext cx="446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Spinal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nerve</a:t>
            </a:r>
          </a:p>
        </p:txBody>
      </p:sp>
      <p:sp>
        <p:nvSpPr>
          <p:cNvPr id="51243" name="Text Box 44">
            <a:extLst>
              <a:ext uri="{FF2B5EF4-FFF2-40B4-BE49-F238E27FC236}">
                <a16:creationId xmlns:a16="http://schemas.microsoft.com/office/drawing/2014/main" id="{856C6D1C-3F1B-49C3-8F14-147BE53D9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767264"/>
            <a:ext cx="717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Dorsal root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ganglion</a:t>
            </a:r>
          </a:p>
        </p:txBody>
      </p:sp>
      <p:sp>
        <p:nvSpPr>
          <p:cNvPr id="51244" name="Text Box 45">
            <a:extLst>
              <a:ext uri="{FF2B5EF4-FFF2-40B4-BE49-F238E27FC236}">
                <a16:creationId xmlns:a16="http://schemas.microsoft.com/office/drawing/2014/main" id="{717CB66D-2DDA-40C0-B690-152401F8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0" y="2871789"/>
            <a:ext cx="8778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Subarachnoid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space</a:t>
            </a:r>
          </a:p>
        </p:txBody>
      </p:sp>
      <p:sp>
        <p:nvSpPr>
          <p:cNvPr id="51245" name="Text Box 46">
            <a:extLst>
              <a:ext uri="{FF2B5EF4-FFF2-40B4-BE49-F238E27FC236}">
                <a16:creationId xmlns:a16="http://schemas.microsoft.com/office/drawing/2014/main" id="{E7F43591-96D9-4797-810B-B9266A70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256089"/>
            <a:ext cx="917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Dorsal 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(dorsal ramus)</a:t>
            </a:r>
          </a:p>
        </p:txBody>
      </p:sp>
      <p:sp>
        <p:nvSpPr>
          <p:cNvPr id="51246" name="Text Box 47">
            <a:extLst>
              <a:ext uri="{FF2B5EF4-FFF2-40B4-BE49-F238E27FC236}">
                <a16:creationId xmlns:a16="http://schemas.microsoft.com/office/drawing/2014/main" id="{584C8117-6E26-4E07-B051-FE9707BBE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5" y="4637089"/>
            <a:ext cx="953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Ventral 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(ventral ramus)</a:t>
            </a:r>
          </a:p>
        </p:txBody>
      </p:sp>
      <p:sp>
        <p:nvSpPr>
          <p:cNvPr id="51247" name="Text Box 48">
            <a:extLst>
              <a:ext uri="{FF2B5EF4-FFF2-40B4-BE49-F238E27FC236}">
                <a16:creationId xmlns:a16="http://schemas.microsoft.com/office/drawing/2014/main" id="{DFCB4289-6C88-480E-99BD-E545A577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246688"/>
            <a:ext cx="7511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Ventral root</a:t>
            </a:r>
          </a:p>
        </p:txBody>
      </p:sp>
      <p:sp>
        <p:nvSpPr>
          <p:cNvPr id="51248" name="Text Box 49">
            <a:extLst>
              <a:ext uri="{FF2B5EF4-FFF2-40B4-BE49-F238E27FC236}">
                <a16:creationId xmlns:a16="http://schemas.microsoft.com/office/drawing/2014/main" id="{C0638713-97CF-44CE-95E9-0DDB42A9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963" y="5494339"/>
            <a:ext cx="5604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Epidural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space</a:t>
            </a:r>
          </a:p>
        </p:txBody>
      </p:sp>
      <p:sp>
        <p:nvSpPr>
          <p:cNvPr id="51249" name="Text Box 50">
            <a:extLst>
              <a:ext uri="{FF2B5EF4-FFF2-40B4-BE49-F238E27FC236}">
                <a16:creationId xmlns:a16="http://schemas.microsoft.com/office/drawing/2014/main" id="{BD2FD96A-7A32-422D-B096-950B7BE8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5" y="5892801"/>
            <a:ext cx="5604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Body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vertebra</a:t>
            </a:r>
          </a:p>
        </p:txBody>
      </p:sp>
    </p:spTree>
    <p:extLst>
      <p:ext uri="{BB962C8B-B14F-4D97-AF65-F5344CB8AC3E}">
        <p14:creationId xmlns:p14="http://schemas.microsoft.com/office/powerpoint/2010/main" val="127989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A41B2BE-1BDF-4A8E-8CD6-3C8F32FA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Cerebrospinal Fluid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F5E54-F53E-4BB5-96B6-78DA089E70AE}"/>
              </a:ext>
            </a:extLst>
          </p:cNvPr>
          <p:cNvSpPr/>
          <p:nvPr/>
        </p:nvSpPr>
        <p:spPr>
          <a:xfrm>
            <a:off x="1905000" y="965201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Circulates continuously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 Serves as shock absorber to protect brain  and spinal cord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Carries nutrients to parts of brain and spinal cord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Helps remove metabolic products &amp; wastes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After circulation, absorbed into the blood vessels of the dura mater.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4000" dirty="0"/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107EFD28-A5D4-4E6D-AD1F-10A236EE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30338"/>
            <a:ext cx="38671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8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F5F50C4-C338-4B6B-8742-B658A351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 Nervous System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E4E4548-9BE7-45B7-AC3F-06423BF84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/>
            <a:r>
              <a:rPr lang="en-US" altLang="en-US"/>
              <a:t>Consists of brain and spine</a:t>
            </a:r>
          </a:p>
          <a:p>
            <a:pPr marL="628650"/>
            <a:r>
              <a:rPr lang="en-US" altLang="en-US"/>
              <a:t>Functions:</a:t>
            </a:r>
          </a:p>
          <a:p>
            <a:pPr marL="938213" lvl="1"/>
            <a:r>
              <a:rPr lang="en-US" altLang="en-US"/>
              <a:t>Receives sensory signals and determines appropriate response</a:t>
            </a:r>
          </a:p>
          <a:p>
            <a:pPr marL="938213" lvl="1"/>
            <a:r>
              <a:rPr lang="en-US" altLang="en-US"/>
              <a:t>Stores memory</a:t>
            </a:r>
          </a:p>
          <a:p>
            <a:pPr marL="938213" lvl="1"/>
            <a:r>
              <a:rPr lang="en-US" altLang="en-US"/>
              <a:t>Carries out thought</a:t>
            </a:r>
          </a:p>
        </p:txBody>
      </p:sp>
    </p:spTree>
    <p:extLst>
      <p:ext uri="{BB962C8B-B14F-4D97-AF65-F5344CB8AC3E}">
        <p14:creationId xmlns:p14="http://schemas.microsoft.com/office/powerpoint/2010/main" val="26665377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59ED6479-3251-433C-8F75-B41BB430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a Brain?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32889F9-8652-4ED2-8DD7-61FBF7019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2589" y="1303338"/>
            <a:ext cx="5197475" cy="4983162"/>
          </a:xfrm>
        </p:spPr>
        <p:txBody>
          <a:bodyPr/>
          <a:lstStyle/>
          <a:p>
            <a:pPr marL="628650"/>
            <a:r>
              <a:rPr lang="en-US" altLang="en-US"/>
              <a:t>Brains are the result of selection for centralization of the nervous system.</a:t>
            </a:r>
          </a:p>
          <a:p>
            <a:pPr marL="628650"/>
            <a:r>
              <a:rPr lang="en-US" altLang="en-US"/>
              <a:t>Neurons control movement. The brain (or spine) interprets sensory signals and determines the appropriate movements (that is, behavior). </a:t>
            </a:r>
          </a:p>
          <a:p>
            <a:pPr marL="628650"/>
            <a:r>
              <a:rPr lang="en-US" altLang="en-US"/>
              <a:t>Appropriate movement is critical to the survival of most animal species.</a:t>
            </a:r>
          </a:p>
        </p:txBody>
      </p:sp>
      <p:pic>
        <p:nvPicPr>
          <p:cNvPr id="39940" name="Picture 5" descr="fark-homer-brain">
            <a:extLst>
              <a:ext uri="{FF2B5EF4-FFF2-40B4-BE49-F238E27FC236}">
                <a16:creationId xmlns:a16="http://schemas.microsoft.com/office/drawing/2014/main" id="{443FA75B-69A6-4FA5-B02F-1F45B663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1" y="1749426"/>
            <a:ext cx="33575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422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436FEA40-84DD-49EE-BD35-485370B8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Brain: Structure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1E85EE-6B9C-4E37-8995-562EE39CF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6564" y="1611314"/>
            <a:ext cx="8961437" cy="4675187"/>
          </a:xfrm>
        </p:spPr>
        <p:txBody>
          <a:bodyPr/>
          <a:lstStyle/>
          <a:p>
            <a:pPr marL="596900">
              <a:lnSpc>
                <a:spcPct val="80000"/>
              </a:lnSpc>
            </a:pPr>
            <a:r>
              <a:rPr lang="en-US" altLang="en-US"/>
              <a:t>Hindbrain carries out the most basic functions.</a:t>
            </a:r>
          </a:p>
          <a:p>
            <a:pPr marL="596900">
              <a:lnSpc>
                <a:spcPct val="80000"/>
              </a:lnSpc>
            </a:pPr>
            <a:r>
              <a:rPr lang="en-US" altLang="en-US"/>
              <a:t>Midbrain coordinates signals.</a:t>
            </a:r>
          </a:p>
          <a:p>
            <a:pPr marL="596900">
              <a:lnSpc>
                <a:spcPct val="80000"/>
              </a:lnSpc>
            </a:pPr>
            <a:r>
              <a:rPr lang="en-US" altLang="en-US"/>
              <a:t>Forebrain processes signals, stores memories, creates thought.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3DD3859B-86FF-4C2E-9AEE-331379D2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"/>
          <a:stretch>
            <a:fillRect/>
          </a:stretch>
        </p:blipFill>
        <p:spPr bwMode="auto">
          <a:xfrm>
            <a:off x="3429000" y="3429000"/>
            <a:ext cx="4114800" cy="325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6" descr="homer's%20brain">
            <a:extLst>
              <a:ext uri="{FF2B5EF4-FFF2-40B4-BE49-F238E27FC236}">
                <a16:creationId xmlns:a16="http://schemas.microsoft.com/office/drawing/2014/main" id="{18A50D23-65E0-46E9-B17D-97E29D54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8085138" y="3657600"/>
            <a:ext cx="2400300" cy="301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21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CE75F5A7-482E-4CB5-A27A-B33A3AC0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Hindbrain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ACB0C28-9A53-4A09-AD43-72054F138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1066800"/>
            <a:ext cx="3978275" cy="5219700"/>
          </a:xfrm>
        </p:spPr>
        <p:txBody>
          <a:bodyPr/>
          <a:lstStyle/>
          <a:p>
            <a:pPr marL="596900"/>
            <a:r>
              <a:rPr lang="en-US" altLang="en-US">
                <a:solidFill>
                  <a:srgbClr val="C00000"/>
                </a:solidFill>
              </a:rPr>
              <a:t>Medulla</a:t>
            </a:r>
            <a:r>
              <a:rPr lang="en-US" altLang="en-US"/>
              <a:t>: controls autonomic functions.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Pons</a:t>
            </a:r>
            <a:r>
              <a:rPr lang="en-US" altLang="en-US"/>
              <a:t>: controls sleep stages.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Cerebellum</a:t>
            </a:r>
            <a:r>
              <a:rPr lang="en-US" altLang="en-US"/>
              <a:t>: coordinates movement, stores some motor memory.</a:t>
            </a:r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55EFED27-68B4-4558-BC72-666E3FD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2263776"/>
            <a:ext cx="33940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753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72363B88-205E-438B-8FEC-7B93B04E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Midbrain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1E482B1-7058-4DF2-BDDA-CF32180B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239" y="533401"/>
            <a:ext cx="3932237" cy="6221413"/>
          </a:xfrm>
        </p:spPr>
        <p:txBody>
          <a:bodyPr/>
          <a:lstStyle/>
          <a:p>
            <a:pPr marL="596900"/>
            <a:r>
              <a:rPr lang="en-US" altLang="en-US">
                <a:solidFill>
                  <a:srgbClr val="C00000"/>
                </a:solidFill>
              </a:rPr>
              <a:t>Reticular formation: </a:t>
            </a:r>
            <a:r>
              <a:rPr lang="en-US" altLang="en-US"/>
              <a:t>the “traffic cops” of the brain. </a:t>
            </a:r>
          </a:p>
          <a:p>
            <a:pPr marL="596900"/>
            <a:r>
              <a:rPr lang="en-US" altLang="en-US"/>
              <a:t>Filters sensory input, which allows us to concentrate.</a:t>
            </a:r>
          </a:p>
          <a:p>
            <a:pPr marL="596900"/>
            <a:r>
              <a:rPr lang="en-US" altLang="en-US"/>
              <a:t>Filtering can be affected by higher thoughts.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05205511-AB5A-41D6-AC5B-08D25CCD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2435226"/>
            <a:ext cx="276701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15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1B4CB719-459B-4DA2-A4CC-85B8352F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Forebrain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E91EA8D-0EDC-4D04-A358-E4D609C9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1" y="1143000"/>
            <a:ext cx="4130675" cy="5143500"/>
          </a:xfrm>
        </p:spPr>
        <p:txBody>
          <a:bodyPr/>
          <a:lstStyle/>
          <a:p>
            <a:pPr marL="596900"/>
            <a:r>
              <a:rPr lang="en-US" altLang="en-US">
                <a:solidFill>
                  <a:srgbClr val="C00000"/>
                </a:solidFill>
              </a:rPr>
              <a:t>Thalamus: </a:t>
            </a:r>
            <a:r>
              <a:rPr lang="en-US" altLang="en-US"/>
              <a:t>relay station channeling sensory information.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Limbic system</a:t>
            </a:r>
            <a:r>
              <a:rPr lang="en-US" altLang="en-US"/>
              <a:t>: basic emotions, drives, and behaviors.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Cortex</a:t>
            </a:r>
            <a:r>
              <a:rPr lang="en-US" altLang="en-US"/>
              <a:t>: higher thought</a:t>
            </a: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3730A914-A4F5-4A37-9600-2FB6B0B1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2536826"/>
            <a:ext cx="33940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746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0038D3B3-5391-4CA9-A9A4-307634CA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Cortex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0B7004A-C0AB-4DE3-B1F5-D36E356B4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57201"/>
            <a:ext cx="3657600" cy="5154613"/>
          </a:xfrm>
        </p:spPr>
        <p:txBody>
          <a:bodyPr/>
          <a:lstStyle/>
          <a:p>
            <a:pPr marL="596900"/>
            <a:r>
              <a:rPr lang="en-US" altLang="en-US"/>
              <a:t>Various areas control sensory processing, motor control, thought, memory.</a:t>
            </a:r>
          </a:p>
          <a:p>
            <a:pPr marL="596900"/>
            <a:r>
              <a:rPr lang="en-US" altLang="en-US"/>
              <a:t>Wiring is plastic: people blind from birth, for example, use parts of the visual cortex to process auditory signals.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9C39F742-304B-44AE-9DBE-C5F330BD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417639"/>
            <a:ext cx="51879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883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0CB27C5F-CEA1-404A-B847-610CF2CB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Limbic system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059AC99-2841-4E00-9653-FBA337E2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776" y="914401"/>
            <a:ext cx="4137025" cy="5554663"/>
          </a:xfrm>
        </p:spPr>
        <p:txBody>
          <a:bodyPr/>
          <a:lstStyle/>
          <a:p>
            <a:pPr marL="596900"/>
            <a:r>
              <a:rPr lang="en-US" altLang="en-US">
                <a:solidFill>
                  <a:srgbClr val="C00000"/>
                </a:solidFill>
              </a:rPr>
              <a:t>Hypothalamus: </a:t>
            </a:r>
            <a:r>
              <a:rPr lang="en-US" altLang="en-US"/>
              <a:t>master controller of the endocrine system.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Amygdala</a:t>
            </a:r>
            <a:r>
              <a:rPr lang="en-US" altLang="en-US"/>
              <a:t>: sensations of pleasure or fear, recognition of fear in others.</a:t>
            </a:r>
          </a:p>
          <a:p>
            <a:pPr marL="596900"/>
            <a:r>
              <a:rPr lang="en-US" altLang="en-US">
                <a:solidFill>
                  <a:srgbClr val="C00000"/>
                </a:solidFill>
              </a:rPr>
              <a:t>Hippocampus: </a:t>
            </a:r>
            <a:r>
              <a:rPr lang="en-US" altLang="en-US"/>
              <a:t>formation of memories.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76C3C5ED-CBF6-45FD-8E39-DD233BDF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"/>
          <a:stretch>
            <a:fillRect/>
          </a:stretch>
        </p:blipFill>
        <p:spPr bwMode="auto">
          <a:xfrm>
            <a:off x="5489576" y="1833564"/>
            <a:ext cx="4595813" cy="440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371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游ゴシック</vt:lpstr>
      <vt:lpstr>Arial</vt:lpstr>
      <vt:lpstr>Calibri</vt:lpstr>
      <vt:lpstr>Calibri Light</vt:lpstr>
      <vt:lpstr>Times New Roman</vt:lpstr>
      <vt:lpstr>Office Theme</vt:lpstr>
      <vt:lpstr>Lesson 3: Central Nervous System  </vt:lpstr>
      <vt:lpstr>Central Nervous System</vt:lpstr>
      <vt:lpstr>Why a Brain?</vt:lpstr>
      <vt:lpstr>Brain: Structure</vt:lpstr>
      <vt:lpstr>Hindbrain</vt:lpstr>
      <vt:lpstr>Midbrain</vt:lpstr>
      <vt:lpstr>Forebrain</vt:lpstr>
      <vt:lpstr>Cortex</vt:lpstr>
      <vt:lpstr>Limbic system</vt:lpstr>
      <vt:lpstr>Basal Nuclei</vt:lpstr>
      <vt:lpstr>Spine</vt:lpstr>
      <vt:lpstr>The Meninges</vt:lpstr>
      <vt:lpstr>Meninges of the Spinal Cord</vt:lpstr>
      <vt:lpstr>Cerebrospinal Fluid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Central Nervous System  </dc:title>
  <dc:creator>Randall, Terri</dc:creator>
  <cp:lastModifiedBy>Randall, Terri</cp:lastModifiedBy>
  <cp:revision>3</cp:revision>
  <dcterms:created xsi:type="dcterms:W3CDTF">2019-01-20T21:12:40Z</dcterms:created>
  <dcterms:modified xsi:type="dcterms:W3CDTF">2019-01-20T21:16:40Z</dcterms:modified>
</cp:coreProperties>
</file>