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0"/>
  </p:notesMasterIdLst>
  <p:sldIdLst>
    <p:sldId id="256" r:id="rId2"/>
    <p:sldId id="257" r:id="rId3"/>
    <p:sldId id="260" r:id="rId4"/>
    <p:sldId id="259" r:id="rId5"/>
    <p:sldId id="261" r:id="rId6"/>
    <p:sldId id="262" r:id="rId7"/>
    <p:sldId id="263" r:id="rId8"/>
    <p:sldId id="264" r:id="rId9"/>
    <p:sldId id="266" r:id="rId10"/>
    <p:sldId id="265" r:id="rId11"/>
    <p:sldId id="267" r:id="rId12"/>
    <p:sldId id="268" r:id="rId13"/>
    <p:sldId id="269" r:id="rId14"/>
    <p:sldId id="284" r:id="rId15"/>
    <p:sldId id="287" r:id="rId16"/>
    <p:sldId id="271" r:id="rId17"/>
    <p:sldId id="272" r:id="rId18"/>
    <p:sldId id="273" r:id="rId19"/>
    <p:sldId id="286" r:id="rId20"/>
    <p:sldId id="277" r:id="rId21"/>
    <p:sldId id="279" r:id="rId22"/>
    <p:sldId id="283" r:id="rId23"/>
    <p:sldId id="292" r:id="rId24"/>
    <p:sldId id="293" r:id="rId25"/>
    <p:sldId id="294" r:id="rId26"/>
    <p:sldId id="295" r:id="rId27"/>
    <p:sldId id="296" r:id="rId28"/>
    <p:sldId id="314" r:id="rId29"/>
    <p:sldId id="297" r:id="rId30"/>
    <p:sldId id="298" r:id="rId31"/>
    <p:sldId id="315" r:id="rId32"/>
    <p:sldId id="299" r:id="rId33"/>
    <p:sldId id="313" r:id="rId34"/>
    <p:sldId id="300" r:id="rId35"/>
    <p:sldId id="301" r:id="rId36"/>
    <p:sldId id="311" r:id="rId37"/>
    <p:sldId id="316" r:id="rId38"/>
    <p:sldId id="317" r:id="rId39"/>
    <p:sldId id="318" r:id="rId40"/>
    <p:sldId id="319" r:id="rId41"/>
    <p:sldId id="320" r:id="rId42"/>
    <p:sldId id="321" r:id="rId43"/>
    <p:sldId id="322" r:id="rId44"/>
    <p:sldId id="323" r:id="rId45"/>
    <p:sldId id="324" r:id="rId46"/>
    <p:sldId id="325" r:id="rId47"/>
    <p:sldId id="307" r:id="rId48"/>
    <p:sldId id="326" r:id="rId49"/>
    <p:sldId id="327" r:id="rId50"/>
    <p:sldId id="303" r:id="rId51"/>
    <p:sldId id="328" r:id="rId52"/>
    <p:sldId id="304"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343" r:id="rId68"/>
    <p:sldId id="34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3121D6-2A7B-4189-AD38-843BACA6B89B}" type="datetimeFigureOut">
              <a:rPr lang="en-US" smtClean="0"/>
              <a:t>2/20/2015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869EAD-01D9-4E74-8938-9EB9CEDBF718}" type="slidenum">
              <a:rPr lang="en-US" smtClean="0"/>
              <a:t>‹#›</a:t>
            </a:fld>
            <a:endParaRPr lang="en-US"/>
          </a:p>
        </p:txBody>
      </p:sp>
    </p:spTree>
    <p:extLst>
      <p:ext uri="{BB962C8B-B14F-4D97-AF65-F5344CB8AC3E}">
        <p14:creationId xmlns:p14="http://schemas.microsoft.com/office/powerpoint/2010/main" val="345025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fld id="{8E39C55E-41BF-460D-847A-76EB90CEB30F}" type="slidenum">
              <a:rPr lang="en-US" altLang="en-US" smtClean="0">
                <a:latin typeface="Times New Roman" pitchFamily="18" charset="0"/>
              </a:rPr>
              <a:pPr/>
              <a:t>33</a:t>
            </a:fld>
            <a:endParaRPr lang="en-US" altLang="en-US" smtClean="0">
              <a:latin typeface="Times New Roman" pitchFamily="18"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fld id="{76C5D1A3-ED65-4C75-86F0-A6C0B3BFC31F}" type="slidenum">
              <a:rPr lang="en-US" altLang="en-US" smtClean="0">
                <a:latin typeface="Times New Roman" pitchFamily="18" charset="0"/>
              </a:rPr>
              <a:pPr/>
              <a:t>37</a:t>
            </a:fld>
            <a:endParaRPr lang="en-US" altLang="en-US" smtClean="0">
              <a:latin typeface="Times New Roman" pitchFamily="18" charset="0"/>
            </a:endParaRPr>
          </a:p>
        </p:txBody>
      </p:sp>
      <p:sp>
        <p:nvSpPr>
          <p:cNvPr id="52227" name="Rectangle 2"/>
          <p:cNvSpPr>
            <a:spLocks noRo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fld id="{9146B7DD-0358-41CD-8FEE-134191412389}" type="slidenum">
              <a:rPr lang="en-US" altLang="en-US" smtClean="0">
                <a:latin typeface="Times New Roman" pitchFamily="18" charset="0"/>
              </a:rPr>
              <a:pPr/>
              <a:t>40</a:t>
            </a:fld>
            <a:endParaRPr lang="en-US" altLang="en-US" smtClean="0">
              <a:latin typeface="Times New Roman" pitchFamily="18" charset="0"/>
            </a:endParaRPr>
          </a:p>
        </p:txBody>
      </p:sp>
      <p:sp>
        <p:nvSpPr>
          <p:cNvPr id="53251" name="Rectangle 2"/>
          <p:cNvSpPr>
            <a:spLocks noRo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fld id="{22321CBA-A31E-4F0F-AF71-8D460D6293EA}" type="slidenum">
              <a:rPr lang="en-US" altLang="en-US" smtClean="0">
                <a:latin typeface="Times New Roman" pitchFamily="18" charset="0"/>
              </a:rPr>
              <a:pPr/>
              <a:t>41</a:t>
            </a:fld>
            <a:endParaRPr lang="en-US" altLang="en-US" smtClean="0">
              <a:latin typeface="Times New Roman" pitchFamily="18" charset="0"/>
            </a:endParaRPr>
          </a:p>
        </p:txBody>
      </p:sp>
      <p:sp>
        <p:nvSpPr>
          <p:cNvPr id="54275" name="Rectangle 2"/>
          <p:cNvSpPr>
            <a:spLocks noRo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fld id="{CC5144AD-61A6-48A8-9F6D-07636009DEB3}" type="slidenum">
              <a:rPr lang="en-US" altLang="en-US" smtClean="0">
                <a:latin typeface="Times New Roman" pitchFamily="18" charset="0"/>
              </a:rPr>
              <a:pPr/>
              <a:t>42</a:t>
            </a:fld>
            <a:endParaRPr lang="en-US" altLang="en-US" smtClean="0">
              <a:latin typeface="Times New Roman" pitchFamily="18" charset="0"/>
            </a:endParaRPr>
          </a:p>
        </p:txBody>
      </p:sp>
      <p:sp>
        <p:nvSpPr>
          <p:cNvPr id="55299" name="Rectangle 2"/>
          <p:cNvSpPr>
            <a:spLocks noRo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fld id="{E4BC3A73-1F40-4290-AFAF-76E23B20B6A2}" type="slidenum">
              <a:rPr lang="en-US" altLang="en-US" smtClean="0">
                <a:latin typeface="Times New Roman" pitchFamily="18" charset="0"/>
              </a:rPr>
              <a:pPr/>
              <a:t>43</a:t>
            </a:fld>
            <a:endParaRPr lang="en-US" altLang="en-US" smtClean="0">
              <a:latin typeface="Times New Roman" pitchFamily="18" charset="0"/>
            </a:endParaRPr>
          </a:p>
        </p:txBody>
      </p:sp>
      <p:sp>
        <p:nvSpPr>
          <p:cNvPr id="56323" name="Rectangle 2"/>
          <p:cNvSpPr>
            <a:spLocks noRo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00" smtClean="0"/>
              <a:t>Strong evidence for a single origin in evolutionary theory.</a:t>
            </a:r>
            <a:endParaRPr lang="en-US" alt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fld id="{B0CA531A-BF05-4D44-BEE0-71BB65E1DC1D}" type="slidenum">
              <a:rPr lang="en-US" altLang="en-US" smtClean="0">
                <a:latin typeface="Times New Roman" pitchFamily="18" charset="0"/>
              </a:rPr>
              <a:pPr/>
              <a:t>44</a:t>
            </a:fld>
            <a:endParaRPr lang="en-US" altLang="en-US" smtClean="0">
              <a:latin typeface="Times New Roman" pitchFamily="18" charset="0"/>
            </a:endParaRPr>
          </a:p>
        </p:txBody>
      </p:sp>
      <p:sp>
        <p:nvSpPr>
          <p:cNvPr id="57347" name="Rectangle 2"/>
          <p:cNvSpPr>
            <a:spLocks noRot="1" noChangeArrowheads="1" noTextEdit="1"/>
          </p:cNvSpPr>
          <p:nvPr>
            <p:ph type="sldImg"/>
          </p:nvPr>
        </p:nvSpPr>
        <p:spPr>
          <a:xfrm>
            <a:off x="1144588" y="685800"/>
            <a:ext cx="4572000" cy="3429000"/>
          </a:xfrm>
          <a:ln/>
        </p:spPr>
      </p:sp>
      <p:sp>
        <p:nvSpPr>
          <p:cNvPr id="573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F0C8878-8204-43B0-81A0-3698A89191C8}" type="datetimeFigureOut">
              <a:rPr lang="en-US" smtClean="0"/>
              <a:t>2/20/2015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8975671-375D-4190-AB2B-62468FF76D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0C8878-8204-43B0-81A0-3698A89191C8}"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75671-375D-4190-AB2B-62468FF76D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0C8878-8204-43B0-81A0-3698A89191C8}"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75671-375D-4190-AB2B-62468FF76DE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A332CEA7-4072-4907-9F84-390B9B64EECB}" type="slidenum">
              <a:rPr lang="en-US"/>
              <a:pPr>
                <a:defRPr/>
              </a:pPr>
              <a:t>‹#›</a:t>
            </a:fld>
            <a:endParaRPr lang="en-US"/>
          </a:p>
        </p:txBody>
      </p:sp>
    </p:spTree>
    <p:extLst>
      <p:ext uri="{BB962C8B-B14F-4D97-AF65-F5344CB8AC3E}">
        <p14:creationId xmlns:p14="http://schemas.microsoft.com/office/powerpoint/2010/main" val="1793600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4038600" cy="4114800"/>
          </a:xfrm>
        </p:spPr>
        <p:txBody>
          <a:bodyPr/>
          <a:lstStyle/>
          <a:p>
            <a:pPr lvl="0"/>
            <a:endParaRPr lang="en-US" noProof="0"/>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C6E53DD-D267-4CF0-8F18-3B2DAFC7C6F0}" type="slidenum">
              <a:rPr lang="en-US"/>
              <a:pPr>
                <a:defRPr/>
              </a:pPr>
              <a:t>‹#›</a:t>
            </a:fld>
            <a:endParaRPr lang="en-US"/>
          </a:p>
        </p:txBody>
      </p:sp>
    </p:spTree>
    <p:extLst>
      <p:ext uri="{BB962C8B-B14F-4D97-AF65-F5344CB8AC3E}">
        <p14:creationId xmlns:p14="http://schemas.microsoft.com/office/powerpoint/2010/main" val="237219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0C8878-8204-43B0-81A0-3698A89191C8}"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75671-375D-4190-AB2B-62468FF76D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0C8878-8204-43B0-81A0-3698A89191C8}" type="datetimeFigureOut">
              <a:rPr lang="en-US" smtClean="0"/>
              <a:t>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75671-375D-4190-AB2B-62468FF76D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F0C8878-8204-43B0-81A0-3698A89191C8}" type="datetimeFigureOut">
              <a:rPr lang="en-US" smtClean="0"/>
              <a:t>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75671-375D-4190-AB2B-62468FF76DE8}"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F0C8878-8204-43B0-81A0-3698A89191C8}" type="datetimeFigureOut">
              <a:rPr lang="en-US" smtClean="0"/>
              <a:t>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75671-375D-4190-AB2B-62468FF76DE8}"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0C8878-8204-43B0-81A0-3698A89191C8}" type="datetimeFigureOut">
              <a:rPr lang="en-US" smtClean="0"/>
              <a:t>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75671-375D-4190-AB2B-62468FF76D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C8878-8204-43B0-81A0-3698A89191C8}" type="datetimeFigureOut">
              <a:rPr lang="en-US" smtClean="0"/>
              <a:t>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75671-375D-4190-AB2B-62468FF76D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F0C8878-8204-43B0-81A0-3698A89191C8}" type="datetimeFigureOut">
              <a:rPr lang="en-US" smtClean="0"/>
              <a:t>2/20/2015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8975671-375D-4190-AB2B-62468FF76D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F0C8878-8204-43B0-81A0-3698A89191C8}" type="datetimeFigureOut">
              <a:rPr lang="en-US" smtClean="0"/>
              <a:t>2/20/2015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8975671-375D-4190-AB2B-62468FF76D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6"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6"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F0C8878-8204-43B0-81A0-3698A89191C8}" type="datetimeFigureOut">
              <a:rPr lang="en-US" smtClean="0"/>
              <a:t>2/20/2015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8975671-375D-4190-AB2B-62468FF76D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highered.mheducation.com/olcweb/cgi/pluginpop.cgi?it=swf::535::535::/sites/dl/free/0072437316/120076/bio21.swf::Hershey+and+Chase+Experimen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youtube.com/watch?feature=player_embedded&amp;v=yqESR7E4b_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oleObject" Target="../embeddings/oleObject1.bin"/><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feature=player_embedded&amp;v=Mehz7tCxjSE" TargetMode="External"/><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image" Target="../media/image35.wmf"/><Relationship Id="rId10" Type="http://schemas.openxmlformats.org/officeDocument/2006/relationships/image" Target="../media/image40.wmf"/><Relationship Id="rId4" Type="http://schemas.openxmlformats.org/officeDocument/2006/relationships/image" Target="../media/image34.wmf"/><Relationship Id="rId9" Type="http://schemas.openxmlformats.org/officeDocument/2006/relationships/image" Target="../media/image39.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mages.google.com/imgres?imgurl=http://peptide.ncsa.uiuc.edu/tutorials_current/Sickle_Cell_Anemia/SC2001/intro_files/image002.jpg&amp;imgrefurl=http://peptide.ncsa.uiuc.edu/tutorials_current/Sickle_Cell_Anemia/SC2001/intro.html&amp;h=336&amp;w=304&amp;sz=11&amp;tbnid=T4yuuxtGjloJ:&amp;tbnh=115&amp;tbnw=104&amp;hl=en&amp;start=13&amp;prev=/images%3Fq%3Dof%2Bsickle-cell%2Banemia%26hl%3Den%26lr%3D%26sa%3DN"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youtube.com/watch?v=OEWOZS_JTgk&amp;feature=player_detailpag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66.xml.rels><?xml version="1.0" encoding="UTF-8" standalone="yes"?>
<Relationships xmlns="http://schemas.openxmlformats.org/package/2006/relationships"><Relationship Id="rId2" Type="http://schemas.openxmlformats.org/officeDocument/2006/relationships/hyperlink" Target="http://www.sumanasinc.com/webcontent/animations/content/pcr.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sumanasinc.com/webcontent/animations/content/gelelectrophoresis.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Genetics and </a:t>
            </a:r>
            <a:r>
              <a:rPr lang="en-US" dirty="0" err="1" smtClean="0"/>
              <a:t>Interitance</a:t>
            </a:r>
            <a:endParaRPr lang="en-US" dirty="0"/>
          </a:p>
        </p:txBody>
      </p:sp>
      <p:sp>
        <p:nvSpPr>
          <p:cNvPr id="3" name="Subtitle 2"/>
          <p:cNvSpPr>
            <a:spLocks noGrp="1"/>
          </p:cNvSpPr>
          <p:nvPr>
            <p:ph type="subTitle" idx="1"/>
          </p:nvPr>
        </p:nvSpPr>
        <p:spPr/>
        <p:txBody>
          <a:bodyPr/>
          <a:lstStyle/>
          <a:p>
            <a:r>
              <a:rPr lang="en-US" dirty="0" smtClean="0"/>
              <a:t>Ms. Randall</a:t>
            </a:r>
            <a:endParaRPr lang="en-US" dirty="0"/>
          </a:p>
        </p:txBody>
      </p:sp>
    </p:spTree>
    <p:extLst>
      <p:ext uri="{BB962C8B-B14F-4D97-AF65-F5344CB8AC3E}">
        <p14:creationId xmlns:p14="http://schemas.microsoft.com/office/powerpoint/2010/main" val="102461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Mendel's observations from these experiments can be summarized in two principles:</a:t>
            </a:r>
            <a:r>
              <a:rPr lang="en-US" sz="2400" dirty="0"/>
              <a:t/>
            </a:r>
            <a:br>
              <a:rPr lang="en-US" sz="2400" dirty="0"/>
            </a:br>
            <a:endParaRPr lang="en-US" sz="2400" dirty="0"/>
          </a:p>
        </p:txBody>
      </p:sp>
      <p:sp>
        <p:nvSpPr>
          <p:cNvPr id="3" name="Content Placeholder 2"/>
          <p:cNvSpPr>
            <a:spLocks noGrp="1"/>
          </p:cNvSpPr>
          <p:nvPr>
            <p:ph idx="1"/>
          </p:nvPr>
        </p:nvSpPr>
        <p:spPr/>
        <p:txBody>
          <a:bodyPr/>
          <a:lstStyle/>
          <a:p>
            <a:r>
              <a:rPr lang="en-US" b="1" dirty="0" smtClean="0"/>
              <a:t>Principle </a:t>
            </a:r>
            <a:r>
              <a:rPr lang="en-US" b="1" dirty="0"/>
              <a:t>of Independent </a:t>
            </a:r>
            <a:r>
              <a:rPr lang="en-US" b="1" dirty="0" smtClean="0"/>
              <a:t>Assortment</a:t>
            </a:r>
          </a:p>
          <a:p>
            <a:pPr lvl="1"/>
            <a:r>
              <a:rPr lang="en-US" dirty="0" smtClean="0"/>
              <a:t>Different </a:t>
            </a:r>
            <a:r>
              <a:rPr lang="en-US" dirty="0"/>
              <a:t>pairs of alleles are passed to offspring independently of each other. </a:t>
            </a:r>
            <a:endParaRPr lang="en-US" dirty="0" smtClean="0"/>
          </a:p>
          <a:p>
            <a:pPr lvl="1"/>
            <a:r>
              <a:rPr lang="en-US" dirty="0" smtClean="0"/>
              <a:t> </a:t>
            </a:r>
            <a:r>
              <a:rPr lang="en-US" dirty="0"/>
              <a:t>The result is that new combinations of genes present in neither parent are possible.  </a:t>
            </a:r>
          </a:p>
        </p:txBody>
      </p:sp>
      <p:pic>
        <p:nvPicPr>
          <p:cNvPr id="4103" name="Picture 7" descr="Dihybrid c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8587"/>
            <a:ext cx="3810000" cy="620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1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Check your understanding</a:t>
            </a:r>
            <a:endParaRPr lang="en-US" dirty="0"/>
          </a:p>
        </p:txBody>
      </p:sp>
    </p:spTree>
    <p:extLst>
      <p:ext uri="{BB962C8B-B14F-4D97-AF65-F5344CB8AC3E}">
        <p14:creationId xmlns:p14="http://schemas.microsoft.com/office/powerpoint/2010/main" val="453339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925618"/>
          </a:xfrm>
        </p:spPr>
        <p:txBody>
          <a:bodyPr>
            <a:normAutofit fontScale="90000"/>
          </a:bodyPr>
          <a:lstStyle/>
          <a:p>
            <a:r>
              <a:rPr lang="en-US" b="1" u="sng" dirty="0"/>
              <a:t>Lesson 2: </a:t>
            </a:r>
            <a:r>
              <a:rPr lang="en-US" b="1" u="sng" dirty="0" smtClean="0"/>
              <a:t>Pedigrees Karyotypes </a:t>
            </a:r>
            <a:r>
              <a:rPr lang="en-US" b="1" u="sng" dirty="0"/>
              <a:t>and Genetic Counseling</a:t>
            </a:r>
            <a:r>
              <a:rPr lang="en-US" b="1" dirty="0"/>
              <a:t>	</a:t>
            </a:r>
            <a:br>
              <a:rPr lang="en-US" b="1" dirty="0"/>
            </a:br>
            <a:endParaRPr lang="en-US" dirty="0"/>
          </a:p>
        </p:txBody>
      </p:sp>
      <p:sp>
        <p:nvSpPr>
          <p:cNvPr id="3" name="Content Placeholder 2"/>
          <p:cNvSpPr>
            <a:spLocks noGrp="1"/>
          </p:cNvSpPr>
          <p:nvPr>
            <p:ph idx="1"/>
          </p:nvPr>
        </p:nvSpPr>
        <p:spPr/>
        <p:txBody>
          <a:bodyPr/>
          <a:lstStyle/>
          <a:p>
            <a:endParaRPr lang="en-US" b="1" u="sng" dirty="0"/>
          </a:p>
          <a:p>
            <a:endParaRPr lang="en-US" b="1" u="sng" dirty="0" smtClean="0"/>
          </a:p>
          <a:p>
            <a:pPr marL="0" indent="0">
              <a:buNone/>
            </a:pPr>
            <a:r>
              <a:rPr lang="en-US" b="1" u="sng" dirty="0" smtClean="0"/>
              <a:t>Objective</a:t>
            </a:r>
            <a:r>
              <a:rPr lang="en-US" dirty="0"/>
              <a:t>: Describe how pedigrees and karyotypes are used by geneticists for predicting probability of inheritance.</a:t>
            </a:r>
          </a:p>
          <a:p>
            <a:endParaRPr lang="en-US" dirty="0"/>
          </a:p>
        </p:txBody>
      </p:sp>
    </p:spTree>
    <p:extLst>
      <p:ext uri="{BB962C8B-B14F-4D97-AF65-F5344CB8AC3E}">
        <p14:creationId xmlns:p14="http://schemas.microsoft.com/office/powerpoint/2010/main" val="2329229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Replication</a:t>
            </a:r>
            <a:endParaRPr lang="en-US" dirty="0"/>
          </a:p>
        </p:txBody>
      </p:sp>
      <p:pic>
        <p:nvPicPr>
          <p:cNvPr id="8194" name="Picture 4" descr="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41" y="1981200"/>
            <a:ext cx="2963909"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chromos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52600"/>
            <a:ext cx="3901259"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411614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FB1AA9F-190C-4C29-B815-395079BBF94F}" type="slidenum">
              <a:rPr lang="en-US" altLang="en-US"/>
              <a:pPr/>
              <a:t>14</a:t>
            </a:fld>
            <a:endParaRPr lang="en-US" altLang="en-US"/>
          </a:p>
        </p:txBody>
      </p:sp>
      <p:sp>
        <p:nvSpPr>
          <p:cNvPr id="46082" name="Rectangle 2"/>
          <p:cNvSpPr>
            <a:spLocks noGrp="1" noChangeArrowheads="1"/>
          </p:cNvSpPr>
          <p:nvPr>
            <p:ph type="title"/>
          </p:nvPr>
        </p:nvSpPr>
        <p:spPr/>
        <p:txBody>
          <a:bodyPr/>
          <a:lstStyle/>
          <a:p>
            <a:r>
              <a:rPr lang="en-US" altLang="en-US" u="sng"/>
              <a:t>Human heredity</a:t>
            </a:r>
          </a:p>
        </p:txBody>
      </p:sp>
      <p:sp>
        <p:nvSpPr>
          <p:cNvPr id="46083" name="Rectangle 3"/>
          <p:cNvSpPr>
            <a:spLocks noGrp="1" noChangeArrowheads="1"/>
          </p:cNvSpPr>
          <p:nvPr>
            <p:ph type="body" idx="1"/>
          </p:nvPr>
        </p:nvSpPr>
        <p:spPr>
          <a:xfrm>
            <a:off x="838200" y="1676400"/>
            <a:ext cx="8077200" cy="4724400"/>
          </a:xfrm>
        </p:spPr>
        <p:txBody>
          <a:bodyPr/>
          <a:lstStyle/>
          <a:p>
            <a:r>
              <a:rPr lang="en-US" altLang="en-US" dirty="0" smtClean="0"/>
              <a:t>Studied </a:t>
            </a:r>
            <a:r>
              <a:rPr lang="en-US" altLang="en-US" dirty="0"/>
              <a:t>through pedigree charts </a:t>
            </a:r>
          </a:p>
          <a:p>
            <a:r>
              <a:rPr lang="en-US" altLang="en-US" dirty="0" smtClean="0"/>
              <a:t>Can </a:t>
            </a:r>
            <a:r>
              <a:rPr lang="en-US" altLang="en-US" dirty="0"/>
              <a:t>you determine genotypes for the above individuals?</a:t>
            </a:r>
          </a:p>
        </p:txBody>
      </p:sp>
      <p:pic>
        <p:nvPicPr>
          <p:cNvPr id="46084" name="Picture 4" descr="Image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95600"/>
            <a:ext cx="45720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654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20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fade">
                                      <p:cBhvr>
                                        <p:cTn id="12" dur="2000"/>
                                        <p:tgtEl>
                                          <p:spTgt spid="460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6084"/>
                                        </p:tgtEl>
                                        <p:attrNameLst>
                                          <p:attrName>style.visibility</p:attrName>
                                        </p:attrNameLst>
                                      </p:cBhvr>
                                      <p:to>
                                        <p:strVal val="visible"/>
                                      </p:to>
                                    </p:set>
                                    <p:anim calcmode="lin" valueType="num">
                                      <p:cBhvr additive="base">
                                        <p:cTn id="17" dur="500" fill="hold"/>
                                        <p:tgtEl>
                                          <p:spTgt spid="46084"/>
                                        </p:tgtEl>
                                        <p:attrNameLst>
                                          <p:attrName>ppt_x</p:attrName>
                                        </p:attrNameLst>
                                      </p:cBhvr>
                                      <p:tavLst>
                                        <p:tav tm="0">
                                          <p:val>
                                            <p:strVal val="#ppt_x"/>
                                          </p:val>
                                        </p:tav>
                                        <p:tav tm="100000">
                                          <p:val>
                                            <p:strVal val="#ppt_x"/>
                                          </p:val>
                                        </p:tav>
                                      </p:tavLst>
                                    </p:anim>
                                    <p:anim calcmode="lin" valueType="num">
                                      <p:cBhvr additive="base">
                                        <p:cTn id="18"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083">
                                            <p:txEl>
                                              <p:pRg st="1" end="1"/>
                                            </p:txEl>
                                          </p:spTgt>
                                        </p:tgtEl>
                                        <p:attrNameLst>
                                          <p:attrName>style.visibility</p:attrName>
                                        </p:attrNameLst>
                                      </p:cBhvr>
                                      <p:to>
                                        <p:strVal val="visible"/>
                                      </p:to>
                                    </p:set>
                                    <p:animEffect transition="in" filter="fade">
                                      <p:cBhvr>
                                        <p:cTn id="23" dur="20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99814C7-9053-456A-9A1F-A11C5BCB725C}" type="slidenum">
              <a:rPr lang="en-US" altLang="en-US"/>
              <a:pPr/>
              <a:t>15</a:t>
            </a:fld>
            <a:endParaRPr lang="en-US" altLang="en-US"/>
          </a:p>
        </p:txBody>
      </p:sp>
      <p:sp>
        <p:nvSpPr>
          <p:cNvPr id="49154" name="Rectangle 2"/>
          <p:cNvSpPr>
            <a:spLocks noGrp="1" noChangeArrowheads="1"/>
          </p:cNvSpPr>
          <p:nvPr>
            <p:ph type="title"/>
          </p:nvPr>
        </p:nvSpPr>
        <p:spPr>
          <a:xfrm>
            <a:off x="1600200" y="609600"/>
            <a:ext cx="7010400" cy="1104900"/>
          </a:xfrm>
        </p:spPr>
        <p:txBody>
          <a:bodyPr>
            <a:normAutofit fontScale="90000"/>
          </a:bodyPr>
          <a:lstStyle/>
          <a:p>
            <a:r>
              <a:rPr lang="en-US" altLang="en-US" sz="4400" u="sng"/>
              <a:t>Determining Disorders</a:t>
            </a:r>
            <a:r>
              <a:rPr lang="en-US" altLang="en-US" sz="3800"/>
              <a:t> </a:t>
            </a:r>
            <a:r>
              <a:rPr lang="en-US" altLang="en-US" sz="3800" u="sng"/>
              <a:t/>
            </a:r>
            <a:br>
              <a:rPr lang="en-US" altLang="en-US" sz="3800" u="sng"/>
            </a:br>
            <a:endParaRPr lang="en-US" altLang="en-US" sz="3800" u="sng"/>
          </a:p>
        </p:txBody>
      </p:sp>
      <p:sp>
        <p:nvSpPr>
          <p:cNvPr id="49155" name="Rectangle 3"/>
          <p:cNvSpPr>
            <a:spLocks noGrp="1" noChangeArrowheads="1"/>
          </p:cNvSpPr>
          <p:nvPr>
            <p:ph type="body" idx="1"/>
          </p:nvPr>
        </p:nvSpPr>
        <p:spPr>
          <a:xfrm>
            <a:off x="0" y="1600200"/>
            <a:ext cx="8610600" cy="4114800"/>
          </a:xfrm>
        </p:spPr>
        <p:txBody>
          <a:bodyPr>
            <a:normAutofit/>
          </a:bodyPr>
          <a:lstStyle/>
          <a:p>
            <a:pPr lvl="2"/>
            <a:r>
              <a:rPr lang="en-US" altLang="en-US" sz="2600" u="sng" dirty="0"/>
              <a:t>Karyotyping</a:t>
            </a:r>
            <a:r>
              <a:rPr lang="en-US" altLang="en-US" sz="2600" dirty="0"/>
              <a:t>: mitosis is photographed, enlarged and the chromosomes are arranged in pairs</a:t>
            </a:r>
          </a:p>
        </p:txBody>
      </p:sp>
      <p:pic>
        <p:nvPicPr>
          <p:cNvPr id="49156" name="Picture 4" descr="ComparCancCytog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743200"/>
            <a:ext cx="3962400" cy="373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067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20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Effect transition="in" filter="fade">
                                      <p:cBhvr>
                                        <p:cTn id="12" dur="2000"/>
                                        <p:tgtEl>
                                          <p:spTgt spid="491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9156"/>
                                        </p:tgtEl>
                                        <p:attrNameLst>
                                          <p:attrName>style.visibility</p:attrName>
                                        </p:attrNameLst>
                                      </p:cBhvr>
                                      <p:to>
                                        <p:strVal val="visible"/>
                                      </p:to>
                                    </p:set>
                                    <p:anim calcmode="lin" valueType="num">
                                      <p:cBhvr additive="base">
                                        <p:cTn id="17" dur="500" fill="hold"/>
                                        <p:tgtEl>
                                          <p:spTgt spid="49156"/>
                                        </p:tgtEl>
                                        <p:attrNameLst>
                                          <p:attrName>ppt_x</p:attrName>
                                        </p:attrNameLst>
                                      </p:cBhvr>
                                      <p:tavLst>
                                        <p:tav tm="0">
                                          <p:val>
                                            <p:strVal val="#ppt_x"/>
                                          </p:val>
                                        </p:tav>
                                        <p:tav tm="100000">
                                          <p:val>
                                            <p:strVal val="#ppt_x"/>
                                          </p:val>
                                        </p:tav>
                                      </p:tavLst>
                                    </p:anim>
                                    <p:anim calcmode="lin" valueType="num">
                                      <p:cBhvr additive="base">
                                        <p:cTn id="18"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defRPr/>
            </a:pPr>
            <a:r>
              <a:rPr lang="en-US" sz="4000" smtClean="0"/>
              <a:t>Chromosomes and Cell Reproduction</a:t>
            </a:r>
          </a:p>
        </p:txBody>
      </p:sp>
      <p:sp>
        <p:nvSpPr>
          <p:cNvPr id="26627" name="Rectangle 3"/>
          <p:cNvSpPr>
            <a:spLocks noGrp="1" noChangeArrowheads="1"/>
          </p:cNvSpPr>
          <p:nvPr>
            <p:ph type="body" sz="half" idx="1"/>
          </p:nvPr>
        </p:nvSpPr>
        <p:spPr>
          <a:xfrm>
            <a:off x="838200" y="1447800"/>
            <a:ext cx="4343400" cy="4759325"/>
          </a:xfrm>
        </p:spPr>
        <p:txBody>
          <a:bodyPr/>
          <a:lstStyle/>
          <a:p>
            <a:pPr algn="r" eaLnBrk="1" hangingPunct="1">
              <a:buFont typeface="Wingdings" pitchFamily="2" charset="2"/>
              <a:buNone/>
              <a:defRPr/>
            </a:pPr>
            <a:endParaRPr lang="en-US" sz="1200" b="1" dirty="0" smtClean="0"/>
          </a:p>
          <a:p>
            <a:pPr eaLnBrk="1" hangingPunct="1">
              <a:defRPr/>
            </a:pPr>
            <a:r>
              <a:rPr lang="en-US" sz="2000" b="1" dirty="0" smtClean="0"/>
              <a:t>Autosomes – chromosomes that are not directly involved in determining sex. </a:t>
            </a:r>
          </a:p>
          <a:p>
            <a:pPr eaLnBrk="1" hangingPunct="1">
              <a:defRPr/>
            </a:pPr>
            <a:endParaRPr lang="en-US" sz="2000" b="1" dirty="0" smtClean="0"/>
          </a:p>
          <a:p>
            <a:pPr eaLnBrk="1" hangingPunct="1">
              <a:defRPr/>
            </a:pPr>
            <a:r>
              <a:rPr lang="en-US" sz="2000" b="1" dirty="0" smtClean="0"/>
              <a:t>Sex Chromosomes - chromosomes that are involved in determining the sex of an individual.  In humans  the 23rd pair.  XX (female) XY (male).</a:t>
            </a:r>
          </a:p>
        </p:txBody>
      </p:sp>
      <p:pic>
        <p:nvPicPr>
          <p:cNvPr id="26628" name="Picture 4" descr="chromosom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2057400"/>
            <a:ext cx="3543968"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45069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dissolve">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17"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Karyotypes</a:t>
            </a:r>
          </a:p>
        </p:txBody>
      </p:sp>
      <p:sp>
        <p:nvSpPr>
          <p:cNvPr id="19460" name="Rectangle 4"/>
          <p:cNvSpPr>
            <a:spLocks noGrp="1" noChangeArrowheads="1"/>
          </p:cNvSpPr>
          <p:nvPr>
            <p:ph type="body" sz="half" idx="1"/>
          </p:nvPr>
        </p:nvSpPr>
        <p:spPr/>
        <p:txBody>
          <a:bodyPr/>
          <a:lstStyle/>
          <a:p>
            <a:pPr eaLnBrk="1" hangingPunct="1">
              <a:defRPr/>
            </a:pPr>
            <a:r>
              <a:rPr lang="en-US" sz="2800" smtClean="0"/>
              <a:t> Normal Female</a:t>
            </a:r>
          </a:p>
        </p:txBody>
      </p:sp>
      <p:pic>
        <p:nvPicPr>
          <p:cNvPr id="19464" name="Picture 8" descr="karyotype_fema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 y="2209800"/>
            <a:ext cx="76962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63563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dissolve">
                                      <p:cBhvr>
                                        <p:cTn id="7"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t>Karyotypes</a:t>
            </a:r>
          </a:p>
        </p:txBody>
      </p:sp>
      <p:pic>
        <p:nvPicPr>
          <p:cNvPr id="2048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3300" y="1981200"/>
            <a:ext cx="7162800" cy="4724400"/>
          </a:xfrm>
          <a:noFill/>
        </p:spPr>
      </p:pic>
      <p:sp>
        <p:nvSpPr>
          <p:cNvPr id="20486" name="Rectangle 6"/>
          <p:cNvSpPr>
            <a:spLocks noChangeArrowheads="1"/>
          </p:cNvSpPr>
          <p:nvPr/>
        </p:nvSpPr>
        <p:spPr bwMode="auto">
          <a:xfrm>
            <a:off x="457200" y="1371600"/>
            <a:ext cx="4038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SzPct val="65000"/>
              <a:buFont typeface="Wingdings" pitchFamily="2" charset="2"/>
              <a:buChar char="n"/>
              <a:defRPr/>
            </a:pPr>
            <a:r>
              <a:rPr lang="en-US" sz="3200">
                <a:effectLst>
                  <a:outerShdw blurRad="38100" dist="38100" dir="2700000" algn="tl">
                    <a:srgbClr val="FFFFFF"/>
                  </a:outerShdw>
                </a:effectLst>
              </a:rPr>
              <a:t> Normal Male</a:t>
            </a:r>
          </a:p>
        </p:txBody>
      </p:sp>
    </p:spTree>
    <p:extLst>
      <p:ext uri="{BB962C8B-B14F-4D97-AF65-F5344CB8AC3E}">
        <p14:creationId xmlns:p14="http://schemas.microsoft.com/office/powerpoint/2010/main" val="791970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ssolve">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D19CFC4-1217-4B9F-A604-2FBA21B5F5BC}" type="slidenum">
              <a:rPr lang="en-US" altLang="en-US"/>
              <a:pPr/>
              <a:t>19</a:t>
            </a:fld>
            <a:endParaRPr lang="en-US" altLang="en-US"/>
          </a:p>
        </p:txBody>
      </p:sp>
      <p:sp>
        <p:nvSpPr>
          <p:cNvPr id="48130" name="Rectangle 2"/>
          <p:cNvSpPr>
            <a:spLocks noGrp="1" noChangeArrowheads="1"/>
          </p:cNvSpPr>
          <p:nvPr>
            <p:ph type="title"/>
          </p:nvPr>
        </p:nvSpPr>
        <p:spPr/>
        <p:txBody>
          <a:bodyPr/>
          <a:lstStyle/>
          <a:p>
            <a:r>
              <a:rPr lang="en-US" altLang="en-US" u="sng"/>
              <a:t>Chromosomal disorders</a:t>
            </a:r>
          </a:p>
        </p:txBody>
      </p:sp>
      <p:sp>
        <p:nvSpPr>
          <p:cNvPr id="48131" name="Rectangle 3"/>
          <p:cNvSpPr>
            <a:spLocks noGrp="1" noChangeArrowheads="1"/>
          </p:cNvSpPr>
          <p:nvPr>
            <p:ph type="body" idx="1"/>
          </p:nvPr>
        </p:nvSpPr>
        <p:spPr>
          <a:xfrm>
            <a:off x="381000" y="1905000"/>
            <a:ext cx="8153400" cy="4114800"/>
          </a:xfrm>
        </p:spPr>
        <p:txBody>
          <a:bodyPr/>
          <a:lstStyle/>
          <a:p>
            <a:pPr>
              <a:lnSpc>
                <a:spcPct val="90000"/>
              </a:lnSpc>
            </a:pPr>
            <a:endParaRPr lang="en-US" altLang="en-US" dirty="0"/>
          </a:p>
          <a:p>
            <a:pPr lvl="1">
              <a:lnSpc>
                <a:spcPct val="90000"/>
              </a:lnSpc>
            </a:pPr>
            <a:r>
              <a:rPr lang="en-US" altLang="en-US" dirty="0"/>
              <a:t>Down Syndrome: trisomy 21 where an extra copy of #21 exists due to </a:t>
            </a:r>
            <a:r>
              <a:rPr lang="en-US" altLang="en-US" dirty="0" smtClean="0"/>
              <a:t>non-disjunction</a:t>
            </a:r>
          </a:p>
          <a:p>
            <a:pPr lvl="1">
              <a:lnSpc>
                <a:spcPct val="90000"/>
              </a:lnSpc>
            </a:pPr>
            <a:endParaRPr lang="en-US" altLang="en-US" dirty="0"/>
          </a:p>
          <a:p>
            <a:pPr lvl="1">
              <a:lnSpc>
                <a:spcPct val="90000"/>
              </a:lnSpc>
            </a:pPr>
            <a:endParaRPr lang="en-US" altLang="en-US" dirty="0"/>
          </a:p>
          <a:p>
            <a:pPr lvl="1">
              <a:lnSpc>
                <a:spcPct val="90000"/>
              </a:lnSpc>
            </a:pPr>
            <a:r>
              <a:rPr lang="en-US" altLang="en-US" dirty="0" err="1"/>
              <a:t>Klinefelter</a:t>
            </a:r>
            <a:r>
              <a:rPr lang="en-US" altLang="en-US" dirty="0"/>
              <a:t> syndrome: 2X and 1Y, thus a male results, though with underdeveloped sex organs</a:t>
            </a:r>
          </a:p>
          <a:p>
            <a:pPr lvl="1">
              <a:lnSpc>
                <a:spcPct val="90000"/>
              </a:lnSpc>
            </a:pPr>
            <a:endParaRPr lang="en-US" altLang="en-US" dirty="0" smtClean="0"/>
          </a:p>
          <a:p>
            <a:pPr lvl="1">
              <a:lnSpc>
                <a:spcPct val="90000"/>
              </a:lnSpc>
            </a:pPr>
            <a:endParaRPr lang="en-US" altLang="en-US" dirty="0"/>
          </a:p>
          <a:p>
            <a:pPr lvl="1">
              <a:lnSpc>
                <a:spcPct val="90000"/>
              </a:lnSpc>
            </a:pPr>
            <a:r>
              <a:rPr lang="en-US" altLang="en-US" dirty="0" smtClean="0"/>
              <a:t>Turner </a:t>
            </a:r>
            <a:r>
              <a:rPr lang="en-US" altLang="en-US" dirty="0"/>
              <a:t>syndrome: only 1X, thus a female results, though with underdeveloped sex </a:t>
            </a:r>
            <a:r>
              <a:rPr lang="en-US" altLang="en-US" dirty="0" smtClean="0"/>
              <a:t>characteristics</a:t>
            </a:r>
          </a:p>
        </p:txBody>
      </p:sp>
    </p:spTree>
    <p:extLst>
      <p:ext uri="{BB962C8B-B14F-4D97-AF65-F5344CB8AC3E}">
        <p14:creationId xmlns:p14="http://schemas.microsoft.com/office/powerpoint/2010/main" val="97942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2000"/>
                                        <p:tgtEl>
                                          <p:spTgt spid="4813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animEffect transition="in" filter="fade">
                                      <p:cBhvr>
                                        <p:cTn id="15" dur="2000"/>
                                        <p:tgtEl>
                                          <p:spTgt spid="4813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131">
                                            <p:txEl>
                                              <p:pRg st="7" end="7"/>
                                            </p:txEl>
                                          </p:spTgt>
                                        </p:tgtEl>
                                        <p:attrNameLst>
                                          <p:attrName>style.visibility</p:attrName>
                                        </p:attrNameLst>
                                      </p:cBhvr>
                                      <p:to>
                                        <p:strVal val="visible"/>
                                      </p:to>
                                    </p:set>
                                    <p:animEffect transition="in" filter="fade">
                                      <p:cBhvr>
                                        <p:cTn id="20" dur="2000"/>
                                        <p:tgtEl>
                                          <p:spTgt spid="481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544618"/>
          </a:xfrm>
        </p:spPr>
        <p:txBody>
          <a:bodyPr>
            <a:normAutofit fontScale="90000"/>
          </a:bodyPr>
          <a:lstStyle/>
          <a:p>
            <a:r>
              <a:rPr lang="en-US" b="1" u="sng" dirty="0"/>
              <a:t>Lesson 1: Mendel and the Pea	</a:t>
            </a:r>
            <a:r>
              <a:rPr lang="en-US" b="1" dirty="0"/>
              <a:t/>
            </a:r>
            <a:br>
              <a:rPr lang="en-US" b="1" dirty="0"/>
            </a:br>
            <a:endParaRPr lang="en-US" dirty="0"/>
          </a:p>
        </p:txBody>
      </p:sp>
      <p:sp>
        <p:nvSpPr>
          <p:cNvPr id="3" name="Content Placeholder 2"/>
          <p:cNvSpPr>
            <a:spLocks noGrp="1"/>
          </p:cNvSpPr>
          <p:nvPr>
            <p:ph idx="1"/>
          </p:nvPr>
        </p:nvSpPr>
        <p:spPr>
          <a:xfrm>
            <a:off x="990600" y="1600200"/>
            <a:ext cx="6668845" cy="4122869"/>
          </a:xfrm>
        </p:spPr>
        <p:txBody>
          <a:bodyPr/>
          <a:lstStyle/>
          <a:p>
            <a:pPr marL="0" indent="0">
              <a:buNone/>
            </a:pPr>
            <a:endParaRPr lang="en-US" b="1" u="sng" dirty="0"/>
          </a:p>
          <a:p>
            <a:pPr marL="0" indent="0">
              <a:buNone/>
            </a:pPr>
            <a:endParaRPr lang="en-US" b="1" u="sng" dirty="0"/>
          </a:p>
          <a:p>
            <a:pPr marL="0" indent="0">
              <a:buNone/>
            </a:pPr>
            <a:r>
              <a:rPr lang="en-US" b="1" u="sng" dirty="0" smtClean="0"/>
              <a:t>Objective</a:t>
            </a:r>
            <a:r>
              <a:rPr lang="en-US" b="1" u="sng" dirty="0"/>
              <a:t>:</a:t>
            </a:r>
            <a:r>
              <a:rPr lang="en-US" b="1" dirty="0"/>
              <a:t> </a:t>
            </a:r>
            <a:r>
              <a:rPr lang="en-US" dirty="0"/>
              <a:t>To describe how Mendel studied inheritance of peas and his conclusions. To describe how Punnett squares are used by geneticists as probability of inheritance.</a:t>
            </a:r>
          </a:p>
          <a:p>
            <a:pPr marL="0" indent="0">
              <a:buNone/>
            </a:pPr>
            <a:r>
              <a:rPr lang="en-US" b="1" dirty="0"/>
              <a:t> </a:t>
            </a:r>
            <a:endParaRPr lang="en-US" dirty="0"/>
          </a:p>
        </p:txBody>
      </p:sp>
    </p:spTree>
    <p:extLst>
      <p:ext uri="{BB962C8B-B14F-4D97-AF65-F5344CB8AC3E}">
        <p14:creationId xmlns:p14="http://schemas.microsoft.com/office/powerpoint/2010/main" val="4074502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0"/>
            <a:ext cx="8229600" cy="1143000"/>
          </a:xfrm>
        </p:spPr>
        <p:txBody>
          <a:bodyPr/>
          <a:lstStyle/>
          <a:p>
            <a:r>
              <a:rPr lang="en-US" altLang="en-US" b="1" u="sng" dirty="0"/>
              <a:t>Down syndrome</a:t>
            </a:r>
            <a:endParaRPr lang="en-US" altLang="en-US" dirty="0"/>
          </a:p>
        </p:txBody>
      </p:sp>
      <p:pic>
        <p:nvPicPr>
          <p:cNvPr id="286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600200"/>
            <a:ext cx="4343400" cy="4637484"/>
          </a:xfrm>
          <a:noFill/>
        </p:spPr>
      </p:pic>
    </p:spTree>
    <p:extLst>
      <p:ext uri="{BB962C8B-B14F-4D97-AF65-F5344CB8AC3E}">
        <p14:creationId xmlns:p14="http://schemas.microsoft.com/office/powerpoint/2010/main" val="1489007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dissolve">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u="sng" dirty="0" err="1" smtClean="0"/>
              <a:t>Klinefelter</a:t>
            </a:r>
            <a:r>
              <a:rPr lang="en-US" u="sng" dirty="0"/>
              <a:t> </a:t>
            </a:r>
            <a:r>
              <a:rPr lang="en-US" u="sng" dirty="0" smtClean="0"/>
              <a:t>Syndrome</a:t>
            </a:r>
            <a:endParaRPr lang="en-US" u="sng" dirty="0" smtClean="0"/>
          </a:p>
        </p:txBody>
      </p:sp>
      <p:sp>
        <p:nvSpPr>
          <p:cNvPr id="29703" name="Rectangle 7"/>
          <p:cNvSpPr>
            <a:spLocks noChangeArrowheads="1"/>
          </p:cNvSpPr>
          <p:nvPr/>
        </p:nvSpPr>
        <p:spPr bwMode="auto">
          <a:xfrm>
            <a:off x="5410200" y="1887160"/>
            <a:ext cx="3048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buClr>
                <a:schemeClr val="hlink"/>
              </a:buClr>
              <a:buSzPct val="65000"/>
              <a:buFont typeface="Wingdings" pitchFamily="2" charset="2"/>
              <a:buChar char="§"/>
            </a:pPr>
            <a:r>
              <a:rPr lang="en-US" altLang="en-US" dirty="0"/>
              <a:t>Affected males are almost always effectively sterile.</a:t>
            </a:r>
          </a:p>
          <a:p>
            <a:pPr eaLnBrk="1" hangingPunct="1">
              <a:buClr>
                <a:schemeClr val="hlink"/>
              </a:buClr>
              <a:buSzPct val="65000"/>
              <a:buFont typeface="Wingdings" pitchFamily="2" charset="2"/>
              <a:buChar char="§"/>
            </a:pPr>
            <a:endParaRPr lang="en-US" altLang="en-US" dirty="0"/>
          </a:p>
          <a:p>
            <a:pPr eaLnBrk="1" hangingPunct="1">
              <a:buClr>
                <a:schemeClr val="hlink"/>
              </a:buClr>
              <a:buSzPct val="65000"/>
              <a:buFont typeface="Wingdings" pitchFamily="2" charset="2"/>
              <a:buChar char="§"/>
            </a:pPr>
            <a:r>
              <a:rPr lang="en-US" altLang="en-US" dirty="0"/>
              <a:t>In adults, possible characteristics vary widely and include little to no signs of affectedness, a lanky, youthful build and facial appearance, or a rounded body type with some degree of gynecomastia (increased breast tissue).</a:t>
            </a:r>
          </a:p>
          <a:p>
            <a:pPr eaLnBrk="1" hangingPunct="1">
              <a:buClr>
                <a:schemeClr val="hlink"/>
              </a:buClr>
              <a:buSzPct val="65000"/>
              <a:buFont typeface="Wingdings" pitchFamily="2" charset="2"/>
              <a:buChar char="§"/>
            </a:pPr>
            <a:endParaRPr lang="en-US" altLang="en-US" dirty="0"/>
          </a:p>
          <a:p>
            <a:pPr eaLnBrk="1" hangingPunct="1"/>
            <a:endParaRPr lang="en-US" altLang="en-US" dirty="0"/>
          </a:p>
          <a:p>
            <a:pPr eaLnBrk="1" hangingPunct="1"/>
            <a:endParaRPr lang="en-US" altLang="en-US" dirty="0"/>
          </a:p>
        </p:txBody>
      </p:sp>
      <p:pic>
        <p:nvPicPr>
          <p:cNvPr id="29705" name="Picture 9" descr="trisomyxx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724818"/>
            <a:ext cx="3962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48966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dissolve">
                                      <p:cBhvr>
                                        <p:cTn id="7" dur="500"/>
                                        <p:tgtEl>
                                          <p:spTgt spid="297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703">
                                            <p:txEl>
                                              <p:pRg st="0" end="0"/>
                                            </p:txEl>
                                          </p:spTgt>
                                        </p:tgtEl>
                                        <p:attrNameLst>
                                          <p:attrName>style.visibility</p:attrName>
                                        </p:attrNameLst>
                                      </p:cBhvr>
                                      <p:to>
                                        <p:strVal val="visible"/>
                                      </p:to>
                                    </p:set>
                                    <p:animEffect transition="in" filter="blinds(horizontal)">
                                      <p:cBhvr>
                                        <p:cTn id="12" dur="500"/>
                                        <p:tgtEl>
                                          <p:spTgt spid="297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9703">
                                            <p:txEl>
                                              <p:pRg st="2" end="2"/>
                                            </p:txEl>
                                          </p:spTgt>
                                        </p:tgtEl>
                                        <p:attrNameLst>
                                          <p:attrName>style.visibility</p:attrName>
                                        </p:attrNameLst>
                                      </p:cBhvr>
                                      <p:to>
                                        <p:strVal val="visible"/>
                                      </p:to>
                                    </p:set>
                                    <p:animEffect transition="in" filter="blinds(horizontal)">
                                      <p:cBhvr>
                                        <p:cTn id="17" dur="500"/>
                                        <p:tgtEl>
                                          <p:spTgt spid="297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altLang="en-US" u="sng" dirty="0"/>
              <a:t>Turner Syndrome</a:t>
            </a:r>
            <a:endParaRPr lang="en-US" dirty="0" smtClean="0"/>
          </a:p>
        </p:txBody>
      </p:sp>
      <p:pic>
        <p:nvPicPr>
          <p:cNvPr id="3584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9436" y="1665144"/>
            <a:ext cx="3657600" cy="4191000"/>
          </a:xfrm>
          <a:noFill/>
        </p:spPr>
      </p:pic>
      <p:sp>
        <p:nvSpPr>
          <p:cNvPr id="35846" name="Rectangle 6"/>
          <p:cNvSpPr>
            <a:spLocks noChangeArrowheads="1"/>
          </p:cNvSpPr>
          <p:nvPr/>
        </p:nvSpPr>
        <p:spPr bwMode="auto">
          <a:xfrm>
            <a:off x="3962400" y="2133600"/>
            <a:ext cx="36576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u="sng" dirty="0" smtClean="0"/>
              <a:t>Symptoms </a:t>
            </a:r>
            <a:endParaRPr lang="en-US" altLang="en-US" u="sng" dirty="0"/>
          </a:p>
          <a:p>
            <a:endParaRPr lang="en-US" altLang="en-US" u="sng" dirty="0"/>
          </a:p>
          <a:p>
            <a:pPr>
              <a:buClr>
                <a:schemeClr val="hlink"/>
              </a:buClr>
              <a:buSzPct val="65000"/>
              <a:buFont typeface="Wingdings" pitchFamily="2" charset="2"/>
              <a:buChar char="§"/>
            </a:pPr>
            <a:r>
              <a:rPr lang="en-US" altLang="en-US" dirty="0"/>
              <a:t>Short stature </a:t>
            </a:r>
          </a:p>
          <a:p>
            <a:pPr>
              <a:buClr>
                <a:schemeClr val="hlink"/>
              </a:buClr>
              <a:buSzPct val="65000"/>
              <a:buFont typeface="Wingdings" pitchFamily="2" charset="2"/>
              <a:buChar char="§"/>
            </a:pPr>
            <a:r>
              <a:rPr lang="en-US" altLang="en-US" dirty="0" err="1"/>
              <a:t>Lymphoedema</a:t>
            </a:r>
            <a:r>
              <a:rPr lang="en-US" altLang="en-US" dirty="0"/>
              <a:t> (swelling) of the hands and feet </a:t>
            </a:r>
          </a:p>
          <a:p>
            <a:pPr>
              <a:buClr>
                <a:schemeClr val="hlink"/>
              </a:buClr>
              <a:buSzPct val="65000"/>
              <a:buFont typeface="Wingdings" pitchFamily="2" charset="2"/>
              <a:buChar char="§"/>
            </a:pPr>
            <a:r>
              <a:rPr lang="en-US" altLang="en-US" dirty="0"/>
              <a:t>Broad chest (</a:t>
            </a:r>
            <a:r>
              <a:rPr lang="en-US" altLang="en-US" i="1" dirty="0"/>
              <a:t>shield chest</a:t>
            </a:r>
            <a:r>
              <a:rPr lang="en-US" altLang="en-US" dirty="0"/>
              <a:t>) and widely-spaced nipples </a:t>
            </a:r>
          </a:p>
          <a:p>
            <a:pPr>
              <a:buClr>
                <a:schemeClr val="hlink"/>
              </a:buClr>
              <a:buSzPct val="65000"/>
              <a:buFont typeface="Wingdings" pitchFamily="2" charset="2"/>
              <a:buChar char="§"/>
            </a:pPr>
            <a:r>
              <a:rPr lang="en-US" altLang="en-US" dirty="0"/>
              <a:t>Low hairline </a:t>
            </a:r>
          </a:p>
          <a:p>
            <a:pPr>
              <a:buClr>
                <a:schemeClr val="hlink"/>
              </a:buClr>
              <a:buSzPct val="65000"/>
              <a:buFont typeface="Wingdings" pitchFamily="2" charset="2"/>
              <a:buChar char="§"/>
            </a:pPr>
            <a:r>
              <a:rPr lang="en-US" altLang="en-US" dirty="0"/>
              <a:t>Low-set ears </a:t>
            </a:r>
          </a:p>
          <a:p>
            <a:pPr>
              <a:buClr>
                <a:schemeClr val="hlink"/>
              </a:buClr>
              <a:buSzPct val="65000"/>
              <a:buFont typeface="Wingdings" pitchFamily="2" charset="2"/>
              <a:buChar char="§"/>
            </a:pPr>
            <a:r>
              <a:rPr lang="en-US" altLang="en-US" dirty="0"/>
              <a:t>Reproductive sterility </a:t>
            </a:r>
          </a:p>
          <a:p>
            <a:pPr>
              <a:buClr>
                <a:schemeClr val="hlink"/>
              </a:buClr>
              <a:buSzPct val="65000"/>
              <a:buFont typeface="Wingdings" pitchFamily="2" charset="2"/>
              <a:buChar char="§"/>
            </a:pPr>
            <a:r>
              <a:rPr lang="en-US" altLang="en-US" dirty="0"/>
              <a:t>Amenorrhea, or the absence of a menstrual period </a:t>
            </a:r>
          </a:p>
          <a:p>
            <a:pPr>
              <a:buClr>
                <a:schemeClr val="hlink"/>
              </a:buClr>
              <a:buSzPct val="65000"/>
              <a:buFont typeface="Wingdings" pitchFamily="2" charset="2"/>
              <a:buChar char="§"/>
            </a:pPr>
            <a:r>
              <a:rPr lang="en-US" altLang="en-US" dirty="0"/>
              <a:t>increased weight, obesity </a:t>
            </a:r>
          </a:p>
        </p:txBody>
      </p:sp>
    </p:spTree>
    <p:extLst>
      <p:ext uri="{BB962C8B-B14F-4D97-AF65-F5344CB8AC3E}">
        <p14:creationId xmlns:p14="http://schemas.microsoft.com/office/powerpoint/2010/main" val="3642843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ssolve">
                                      <p:cBhvr>
                                        <p:cTn id="7" dur="5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6">
                                            <p:txEl>
                                              <p:pRg st="0" end="0"/>
                                            </p:txEl>
                                          </p:spTgt>
                                        </p:tgtEl>
                                        <p:attrNameLst>
                                          <p:attrName>style.visibility</p:attrName>
                                        </p:attrNameLst>
                                      </p:cBhvr>
                                      <p:to>
                                        <p:strVal val="visible"/>
                                      </p:to>
                                    </p:set>
                                    <p:animEffect transition="in" filter="blinds(horizontal)">
                                      <p:cBhvr>
                                        <p:cTn id="12" dur="500"/>
                                        <p:tgtEl>
                                          <p:spTgt spid="3584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846">
                                            <p:txEl>
                                              <p:pRg st="2" end="2"/>
                                            </p:txEl>
                                          </p:spTgt>
                                        </p:tgtEl>
                                        <p:attrNameLst>
                                          <p:attrName>style.visibility</p:attrName>
                                        </p:attrNameLst>
                                      </p:cBhvr>
                                      <p:to>
                                        <p:strVal val="visible"/>
                                      </p:to>
                                    </p:set>
                                    <p:animEffect transition="in" filter="blinds(horizontal)">
                                      <p:cBhvr>
                                        <p:cTn id="17" dur="500"/>
                                        <p:tgtEl>
                                          <p:spTgt spid="35846">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5846">
                                            <p:txEl>
                                              <p:pRg st="3" end="3"/>
                                            </p:txEl>
                                          </p:spTgt>
                                        </p:tgtEl>
                                        <p:attrNameLst>
                                          <p:attrName>style.visibility</p:attrName>
                                        </p:attrNameLst>
                                      </p:cBhvr>
                                      <p:to>
                                        <p:strVal val="visible"/>
                                      </p:to>
                                    </p:set>
                                    <p:animEffect transition="in" filter="blinds(horizontal)">
                                      <p:cBhvr>
                                        <p:cTn id="20" dur="500"/>
                                        <p:tgtEl>
                                          <p:spTgt spid="35846">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5846">
                                            <p:txEl>
                                              <p:pRg st="4" end="4"/>
                                            </p:txEl>
                                          </p:spTgt>
                                        </p:tgtEl>
                                        <p:attrNameLst>
                                          <p:attrName>style.visibility</p:attrName>
                                        </p:attrNameLst>
                                      </p:cBhvr>
                                      <p:to>
                                        <p:strVal val="visible"/>
                                      </p:to>
                                    </p:set>
                                    <p:animEffect transition="in" filter="blinds(horizontal)">
                                      <p:cBhvr>
                                        <p:cTn id="23" dur="500"/>
                                        <p:tgtEl>
                                          <p:spTgt spid="35846">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5846">
                                            <p:txEl>
                                              <p:pRg st="5" end="5"/>
                                            </p:txEl>
                                          </p:spTgt>
                                        </p:tgtEl>
                                        <p:attrNameLst>
                                          <p:attrName>style.visibility</p:attrName>
                                        </p:attrNameLst>
                                      </p:cBhvr>
                                      <p:to>
                                        <p:strVal val="visible"/>
                                      </p:to>
                                    </p:set>
                                    <p:animEffect transition="in" filter="blinds(horizontal)">
                                      <p:cBhvr>
                                        <p:cTn id="26" dur="500"/>
                                        <p:tgtEl>
                                          <p:spTgt spid="35846">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5846">
                                            <p:txEl>
                                              <p:pRg st="6" end="6"/>
                                            </p:txEl>
                                          </p:spTgt>
                                        </p:tgtEl>
                                        <p:attrNameLst>
                                          <p:attrName>style.visibility</p:attrName>
                                        </p:attrNameLst>
                                      </p:cBhvr>
                                      <p:to>
                                        <p:strVal val="visible"/>
                                      </p:to>
                                    </p:set>
                                    <p:animEffect transition="in" filter="blinds(horizontal)">
                                      <p:cBhvr>
                                        <p:cTn id="29" dur="500"/>
                                        <p:tgtEl>
                                          <p:spTgt spid="35846">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5846">
                                            <p:txEl>
                                              <p:pRg st="7" end="7"/>
                                            </p:txEl>
                                          </p:spTgt>
                                        </p:tgtEl>
                                        <p:attrNameLst>
                                          <p:attrName>style.visibility</p:attrName>
                                        </p:attrNameLst>
                                      </p:cBhvr>
                                      <p:to>
                                        <p:strVal val="visible"/>
                                      </p:to>
                                    </p:set>
                                    <p:animEffect transition="in" filter="blinds(horizontal)">
                                      <p:cBhvr>
                                        <p:cTn id="32" dur="500"/>
                                        <p:tgtEl>
                                          <p:spTgt spid="35846">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5846">
                                            <p:txEl>
                                              <p:pRg st="8" end="8"/>
                                            </p:txEl>
                                          </p:spTgt>
                                        </p:tgtEl>
                                        <p:attrNameLst>
                                          <p:attrName>style.visibility</p:attrName>
                                        </p:attrNameLst>
                                      </p:cBhvr>
                                      <p:to>
                                        <p:strVal val="visible"/>
                                      </p:to>
                                    </p:set>
                                    <p:animEffect transition="in" filter="blinds(horizontal)">
                                      <p:cBhvr>
                                        <p:cTn id="35" dur="500"/>
                                        <p:tgtEl>
                                          <p:spTgt spid="35846">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5846">
                                            <p:txEl>
                                              <p:pRg st="9" end="9"/>
                                            </p:txEl>
                                          </p:spTgt>
                                        </p:tgtEl>
                                        <p:attrNameLst>
                                          <p:attrName>style.visibility</p:attrName>
                                        </p:attrNameLst>
                                      </p:cBhvr>
                                      <p:to>
                                        <p:strVal val="visible"/>
                                      </p:to>
                                    </p:set>
                                    <p:animEffect transition="in" filter="blinds(horizontal)">
                                      <p:cBhvr>
                                        <p:cTn id="38" dur="500"/>
                                        <p:tgtEl>
                                          <p:spTgt spid="358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Check your understanding</a:t>
            </a:r>
            <a:endParaRPr lang="en-US" dirty="0"/>
          </a:p>
        </p:txBody>
      </p:sp>
    </p:spTree>
    <p:extLst>
      <p:ext uri="{BB962C8B-B14F-4D97-AF65-F5344CB8AC3E}">
        <p14:creationId xmlns:p14="http://schemas.microsoft.com/office/powerpoint/2010/main" val="4255532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Lesson 3: DNA</a:t>
            </a:r>
            <a:endParaRPr lang="en-US" dirty="0"/>
          </a:p>
        </p:txBody>
      </p:sp>
      <p:sp>
        <p:nvSpPr>
          <p:cNvPr id="3" name="Content Placeholder 2"/>
          <p:cNvSpPr>
            <a:spLocks noGrp="1"/>
          </p:cNvSpPr>
          <p:nvPr>
            <p:ph idx="1"/>
          </p:nvPr>
        </p:nvSpPr>
        <p:spPr/>
        <p:txBody>
          <a:bodyPr/>
          <a:lstStyle/>
          <a:p>
            <a:pPr marL="0" indent="0">
              <a:buNone/>
            </a:pPr>
            <a:r>
              <a:rPr lang="en-US" b="1" dirty="0"/>
              <a:t> </a:t>
            </a:r>
            <a:endParaRPr lang="en-US" dirty="0"/>
          </a:p>
          <a:p>
            <a:pPr marL="0" indent="0">
              <a:buNone/>
            </a:pPr>
            <a:r>
              <a:rPr lang="en-US" b="1" u="sng" dirty="0" smtClean="0"/>
              <a:t>Objective</a:t>
            </a:r>
            <a:r>
              <a:rPr lang="en-US" b="1" u="sng" dirty="0"/>
              <a:t>:  </a:t>
            </a:r>
            <a:r>
              <a:rPr lang="en-US" dirty="0"/>
              <a:t>To describe the overall structure of DNA and summarize the events of DNA replication</a:t>
            </a:r>
          </a:p>
          <a:p>
            <a:endParaRPr lang="en-US" dirty="0"/>
          </a:p>
        </p:txBody>
      </p:sp>
    </p:spTree>
    <p:extLst>
      <p:ext uri="{BB962C8B-B14F-4D97-AF65-F5344CB8AC3E}">
        <p14:creationId xmlns:p14="http://schemas.microsoft.com/office/powerpoint/2010/main" val="1657682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DDD2DB7-B17B-4BE7-9150-4682BF60F30C}" type="slidenum">
              <a:rPr lang="en-US" altLang="en-US"/>
              <a:pPr/>
              <a:t>25</a:t>
            </a:fld>
            <a:endParaRPr lang="en-US" altLang="en-US"/>
          </a:p>
        </p:txBody>
      </p:sp>
      <p:sp>
        <p:nvSpPr>
          <p:cNvPr id="28674" name="Rectangle 2"/>
          <p:cNvSpPr>
            <a:spLocks noGrp="1" noChangeArrowheads="1"/>
          </p:cNvSpPr>
          <p:nvPr>
            <p:ph type="title"/>
          </p:nvPr>
        </p:nvSpPr>
        <p:spPr/>
        <p:txBody>
          <a:bodyPr/>
          <a:lstStyle/>
          <a:p>
            <a:r>
              <a:rPr lang="en-US" altLang="en-US" u="sng"/>
              <a:t>DNA and RNA</a:t>
            </a:r>
          </a:p>
        </p:txBody>
      </p:sp>
      <p:sp>
        <p:nvSpPr>
          <p:cNvPr id="28675" name="Rectangle 3"/>
          <p:cNvSpPr>
            <a:spLocks noGrp="1" noChangeArrowheads="1"/>
          </p:cNvSpPr>
          <p:nvPr>
            <p:ph type="body" idx="1"/>
          </p:nvPr>
        </p:nvSpPr>
        <p:spPr>
          <a:xfrm>
            <a:off x="990600" y="2133600"/>
            <a:ext cx="7086600" cy="3352800"/>
          </a:xfrm>
        </p:spPr>
        <p:txBody>
          <a:bodyPr/>
          <a:lstStyle/>
          <a:p>
            <a:r>
              <a:rPr lang="en-US" altLang="en-US" dirty="0"/>
              <a:t>DNA-Deoxyribonucleic acid: found in the nucleus</a:t>
            </a:r>
          </a:p>
          <a:p>
            <a:r>
              <a:rPr lang="en-US" altLang="en-US" dirty="0"/>
              <a:t>RNA-ribonucleic acid: found in the </a:t>
            </a:r>
            <a:r>
              <a:rPr lang="en-US" altLang="en-US" dirty="0" smtClean="0"/>
              <a:t>cytoplasm</a:t>
            </a:r>
          </a:p>
          <a:p>
            <a:endParaRPr lang="en-US" altLang="en-US" dirty="0"/>
          </a:p>
          <a:p>
            <a:pPr lvl="1"/>
            <a:r>
              <a:rPr lang="en-US" altLang="en-US" dirty="0" smtClean="0"/>
              <a:t>DNA is the genetic material was confirmed </a:t>
            </a:r>
            <a:r>
              <a:rPr lang="en-US" altLang="en-US" dirty="0"/>
              <a:t>by </a:t>
            </a:r>
            <a:r>
              <a:rPr lang="en-US" altLang="en-US" u="sng" dirty="0">
                <a:hlinkClick r:id="rId2"/>
              </a:rPr>
              <a:t>Hershey and Chase</a:t>
            </a:r>
            <a:r>
              <a:rPr lang="en-US" altLang="en-US" dirty="0">
                <a:hlinkClick r:id="rId2"/>
              </a:rPr>
              <a:t> </a:t>
            </a:r>
            <a:r>
              <a:rPr lang="en-US" altLang="en-US" dirty="0"/>
              <a:t>when they studied a virus reproducing in bacteria and passing genetic material to offspring</a:t>
            </a:r>
          </a:p>
        </p:txBody>
      </p:sp>
    </p:spTree>
    <p:extLst>
      <p:ext uri="{BB962C8B-B14F-4D97-AF65-F5344CB8AC3E}">
        <p14:creationId xmlns:p14="http://schemas.microsoft.com/office/powerpoint/2010/main" val="987205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20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fade">
                                      <p:cBhvr>
                                        <p:cTn id="17" dur="2000"/>
                                        <p:tgtEl>
                                          <p:spTgt spid="286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20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8335A7E-997E-47A6-BAE1-DD855F12F3D3}" type="slidenum">
              <a:rPr lang="en-US" altLang="en-US"/>
              <a:pPr/>
              <a:t>26</a:t>
            </a:fld>
            <a:endParaRPr lang="en-US" altLang="en-US"/>
          </a:p>
        </p:txBody>
      </p:sp>
      <p:sp>
        <p:nvSpPr>
          <p:cNvPr id="29698" name="Rectangle 2"/>
          <p:cNvSpPr>
            <a:spLocks noGrp="1" noChangeArrowheads="1"/>
          </p:cNvSpPr>
          <p:nvPr>
            <p:ph type="title"/>
          </p:nvPr>
        </p:nvSpPr>
        <p:spPr/>
        <p:txBody>
          <a:bodyPr/>
          <a:lstStyle/>
          <a:p>
            <a:pPr lvl="1" algn="ctr" rtl="0">
              <a:spcBef>
                <a:spcPct val="0"/>
              </a:spcBef>
            </a:pPr>
            <a:r>
              <a:rPr lang="en-US" altLang="en-US" sz="2800" b="1" dirty="0">
                <a:solidFill>
                  <a:schemeClr val="tx1"/>
                </a:solidFill>
              </a:rPr>
              <a:t>Both are made of Nucleotides.</a:t>
            </a:r>
            <a:r>
              <a:rPr lang="en-US" altLang="en-US" sz="2800" dirty="0"/>
              <a:t/>
            </a:r>
            <a:br>
              <a:rPr lang="en-US" altLang="en-US" sz="2800" dirty="0"/>
            </a:br>
            <a:endParaRPr lang="en-US" altLang="en-US" u="sng" dirty="0"/>
          </a:p>
        </p:txBody>
      </p:sp>
      <p:sp>
        <p:nvSpPr>
          <p:cNvPr id="29699" name="Rectangle 3"/>
          <p:cNvSpPr>
            <a:spLocks noGrp="1" noChangeArrowheads="1"/>
          </p:cNvSpPr>
          <p:nvPr>
            <p:ph type="body" idx="1"/>
          </p:nvPr>
        </p:nvSpPr>
        <p:spPr>
          <a:xfrm>
            <a:off x="304800" y="1981200"/>
            <a:ext cx="8458200" cy="4876800"/>
          </a:xfrm>
        </p:spPr>
        <p:txBody>
          <a:bodyPr/>
          <a:lstStyle/>
          <a:p>
            <a:pPr lvl="1"/>
            <a:r>
              <a:rPr lang="en-US" altLang="en-US" sz="2800" dirty="0" smtClean="0"/>
              <a:t>Nucleotides </a:t>
            </a:r>
            <a:r>
              <a:rPr lang="en-US" altLang="en-US" sz="2800" dirty="0"/>
              <a:t>contain a phosphate group, a sugar (</a:t>
            </a:r>
            <a:r>
              <a:rPr lang="en-US" altLang="en-US" sz="2800" dirty="0" smtClean="0"/>
              <a:t>deoxyribose/ribose) </a:t>
            </a:r>
            <a:r>
              <a:rPr lang="en-US" altLang="en-US" sz="2800" dirty="0"/>
              <a:t>and a base</a:t>
            </a:r>
          </a:p>
          <a:p>
            <a:pPr marL="1051560" lvl="3" indent="0">
              <a:buNone/>
            </a:pPr>
            <a:r>
              <a:rPr lang="en-US" altLang="en-US" sz="2800" dirty="0"/>
              <a:t>4 possible bases used </a:t>
            </a:r>
            <a:r>
              <a:rPr lang="en-US" altLang="en-US" sz="2800" dirty="0" smtClean="0"/>
              <a:t>in DNA</a:t>
            </a:r>
            <a:endParaRPr lang="en-US" altLang="en-US" sz="2800" dirty="0"/>
          </a:p>
          <a:p>
            <a:pPr lvl="4"/>
            <a:r>
              <a:rPr lang="en-US" altLang="en-US" sz="2800" dirty="0"/>
              <a:t>A= adenine</a:t>
            </a:r>
          </a:p>
          <a:p>
            <a:pPr lvl="4"/>
            <a:r>
              <a:rPr lang="en-US" altLang="en-US" sz="2800" dirty="0"/>
              <a:t>G=guanine</a:t>
            </a:r>
          </a:p>
          <a:p>
            <a:pPr lvl="4"/>
            <a:r>
              <a:rPr lang="en-US" altLang="en-US" sz="2800" dirty="0"/>
              <a:t>C=cytosine</a:t>
            </a:r>
          </a:p>
          <a:p>
            <a:pPr lvl="4"/>
            <a:r>
              <a:rPr lang="en-US" altLang="en-US" sz="2800" dirty="0" smtClean="0"/>
              <a:t>T=thymine(U=uracil in RNA)</a:t>
            </a:r>
            <a:endParaRPr lang="en-US" altLang="en-US" sz="2800" dirty="0"/>
          </a:p>
        </p:txBody>
      </p:sp>
      <p:sp>
        <p:nvSpPr>
          <p:cNvPr id="2" name="AutoShape 2" descr="data:image/jpeg;base64,/9j/4AAQSkZJRgABAQAAAQABAAD/2wCEAAkGBxIREBENERARFRUWEBQWEw8QEREWERAVFhUWGBQVExgYHzQgJBwmJxUUIjEjJSkvMDovFx8zODMsNzQuLysBCgoKDg0OGhAQGi8kHSQ0LCw0LC0sLCwsLCwsNCw0LC0sLCwsLCwsLCwsLCwsLCw0LCwsLCwsLCwsLCwsLywsLP/AABEIAJUA+gMBEQACEQEDEQH/xAAcAAEAAQUBAQAAAAAAAAAAAAAAAQIEBQYHAwj/xABAEAACAgECAwQHBAYJBQAAAAABAgADEQQSBSExBhMiQRUyUVRhk9MHFCOBM0JxkbLSF0NSVXN0gpLURGJysfD/xAAbAQEAAgMBAQAAAAAAAAAAAAAAAQYCBAUDB//EADERAQABAgIHBgYDAQEAAAAAAAABAgMEEQUSITFRodEGFRZBUmETIjKBsfBxkeFCFP/aAAwDAQACEQMRAD8A7jAQEBAQEBAQEBAQEBAQEBAQEBAQEBAQEBAQEBAQEBAQEBAQILQI3QJDQG6BG6A3QG6BIaBMBAQEBAQEBAQEBAQEBAQEBAQEBAQEBAQNd7Z0K9dIatXI1KEd5pLNUiYVtzNWnPGCRnI6/kQxPEtNZpHR6QTZXoNW34GjtNdjd5Q9OnTbkKhK2eDJbBbBGcwMo+vuNvJr9xuQLR92PcNSXUF2sKcjtLNjeOYAx5QMbfxXVJTrLC9oavTX2KzafFSlFLKBvqXByMbc2cv1ifFAr1dllllSg3sq6mg1aq7RP3tbut63gKK1wAvd4sZdoNpyWA2wI13G9W1Vb0VXbwlhAspsRdQ4dlRGU0ll9RSSTUMWjDdSgZZDYNe9m/UGqzS0d1Xs/BDq15sLeHKthqupBO7zxhQs+zWt1dlg+8ZGa82IVs21t/ZrJoQEA5Hrvy9vWBtIgTAQEBAQEBAQEBAQEBAQEBAQEBAQEBAQIxAYgMQPO+hHUo6qynqrgFT+0HlIz2ipVVVAAAAAAAwAAOgHwjaNcu7dcNU7TrqT051lrF5+xkBB/fPaMPdmM6aZn7SyiiqdsQzHDOJ0alO8ourtUHBap1YK2AdrY6NgryPPnPOqJpnKYY7V5MZ4CqSEBAQEBAQEBAQEBAQEBAQEBAQEBAQEBAQEBAoeRPsOEfaD2tbW3NTVYfuyEqqqfBeRyZ2wcMvLl5YwfjLfofRVMURduxnM7odLDYeJjOpqUssRHlDobI8lzw3iFuntGoosZHXHiU+sAfVcdGX4GaWMwNrEUTTVG3i8LtiiuM8n0H2S4+mu0qalcA+rYnnXYoG5SMnHUEZ8mB858/xFiqxcm3Vvhxq6dSrKWbE8WJAQEBAQEBAQEBAQEBAQEBAQEBAQEBAQEBAQMV2ovavRau1GKsmkvZGHVWWtiCPiMCTHkl82KuAAPZjHsn1CimKaYiNzv0xERCZ6MgSJJ3OqfYjaxXXV5O0NQwXyDMLFZvzFaD/SJR+0NMRiKZjhH5lyMbGV11IThtRMBAQEBAQEBAQEBAQEBAQEBAQEBAQEBAQEBA8NXQtiPU6hldCjK3MMrAhgR7CCY94M4h83cb4PZo77NHbzZDybl+Ih9R+XtGD+3M+g6LxlOIsRlvjZLtYe78SmFhOntbGZkTGuqKY1p3Qiaoy2u5fZX2fbS6M2WKBZewsI5ZWvaBUhI+G5seRsInzzSWKjEYia43OJfua9ebdBNB4pgICAgICAgICAgICAgICAgICAgICAgICAgIFJg2bmB7UdldNr1Vb1YMo/DuqYLYmeoBwQR8GBHnPfD4m5Yq1rc5MqK6qJ2Od8Q+yq2tlCayoq7hFL0uG3EE8wG6eEzt0dorsR81MS3Yx9fnDZezn2Y6fTut97te6sCqkbaUIAOdn6xzn1jjpyyMzQxWlsRiI1d0TweFzE13Nkt9E5ezc10gyRMBAQECDAxuq43TUzo7sChqDKKrWP4zFacbVOQxBXI5ZGOsC+FnMrz5AHO1sYJIGDjBPI8gcjl7RAqqsDAMpBB6EEEH8xArgICAgICB46q8Vo1jZ2qpZtqsxwAScKoJJ5dAMwLXh/Fa7/ANGXzgHFlN1RKn9ZRaoJX4jlAyEBAQEBAQEBAQEBAQMbxf1tN/ml/gsgZEwOd/aD2qO5uH6dsDbi+5G5gnrUpHQ4wWPxAHPOOvozR/xp+JXHyxzd3Q+i/jz8S5Hyxz/xiuyXbJ9Nt0953accg2CbKByx+2sc+WMjJwSMAbGP0Xsm5Zj7NzSehN9yxH26Oq1WqwV1YMCAVZSCGB6EETgT7qtPu9YCAgUtIzngTLVuL8Cuu1Z1CbFAPDwLC2WsTT6tr7kZccshgQfavlGYyWj0tq6u+w1qKrK6wCLckujW7mKY5bg6Dr+pJzMmOu4HYugu0VdSBiripludDvZWC3bgMrjK9OfKMzJdajhTeAineu1t2na9sI7FfEGOfYfzYnzMZmTD6/QWiymgh7Xa3SMbNupxTUltfe1i0L3e3bVaxDMCd5GDlQQuKez14dnay1+V2c20Kl29HAU7ae8xllPNuW0Ek45szJ6afhGpUKhUGsV6cvWdQzG+xUtF25mGerUnJ6915RmK/Q9wDsqp4u+VNObW2U12VVLjcOo3Vu/IZ/EOI3ik8H1BsqtIBIrqVg1uUUqAHKkKLA2QcENt5525JjaNi1iMa7FUAsUYKCcAkg4BPkIGspwLUd0EGV/DrRw1/fWMFwT3T3BgnMLyKkEZ5A4ICTwTU9xVWxLtW1pBeyohlZi1a2LsAKqGCeDYfByIBgRd2e1DXd4bbMZq2Cu2kLSFrRWQGyprD4ldshv1/bA24CBMBAQEBAQEBAQMbxc+LTf5pf4LIGq9uu2JrLaLTNizpbcP6rP6qf8Af8fLPt6dTR+j/wD0TrVfT+Xa0VoqcXOvX9Mc3NZbKKIop1Y8l4t26aKYppjLJMy2sss97PdlO09micA7noY+OrJJXp468+Y/s+f7pxdIaLpribluNv5V/Suh6bsTdtR83Dj/AK67oOIVXoLabFsQ9GRgRkdQfYR5g85WJpmNkxkplVM0zlVGS5BkITAxXafUPVodXdW2169Le6PgHay1sVODyOCB15TGqZiM4RVOrTMw0P01rffrvlaL6MrNWm7+e6OfVTa+0WJiqflp59T03rffrvlaL6Mjvy/6Y59WPiPE+mnn1PTet9+u+Vovox35f9Mc+p4jxPpp59T03rffrvlaL6Md+X+Ec+p4jxPpp59Uemtb79d8rR/Rjvy/wjn1PEeI9NPPqn03rffrvlaL6Md+X+Ec+p4jxPpp59T03rffrvlaL6Md+X/THPqeI8T6aefVRdx3WhWI113JSf0Wi8h/gzKjTd6aoiYjn1elvtFfqqiKqY59XS+HOWqrdjktWhJ9pKgkyzrjlsXMBAQEBAQEBAQEBAQEBA1P7Q9ZfTpUvoC5S9S1hGTUpVl3hcYJyw68ueefQ++Goi5diirc2MHai7fot17Ilyd2JJZiSSSSzElmJ6kk8yZd7Vum1TFFMbH0fD2aLNGpRGUQier3ICRO5jOeWxtP2eVXPqbK69TbSndbrO6FR3nIVP0iMoI588Zx58pWtNRb1oiI2qj2ji3FVOUfNxdEXhN3946z/ZoP+POErO3zT6Iu/vHWf7NB/wAeBie1vC7Rw/XMdfqmA0eoJRk0O1gKm5HbQDg/AgzGrdLGv6Zaef8A48uf7pQKt8vl1f1STFgQEBAQEJeWq9R//Bv/AEZnR9UM7X1x/Lq/Cv0FP+FX/CJ9A831JdwEBAQEBAQEBAQEBAQECz4roEvot07jwuhU4xkZ6MuehBwQfaBEVas6zKmqYqiY8nCLaXrZqrBixGK2DyDDkcfDzHwIl6wl2LtqmuH0jBX4v2abkKZstwgIRLov2S6f8PV38/FcleMcsVoH3A/tuYf6JT9LV62Jn2UPTt3XxU+0RH7/AG38TmOMmBiu0+me3Q6ymtdzvpb0RMgbnapgq5JxzJHUzGYziWMxnTMNB9Ea0/8AQX/N0X1pWJ0NdqzmJhTZ7P3qs5iYT6G1vuF/zdF9aR3Je4wjw7iOMHobW+4X/N0X1o7kvcYPDuI4wehtb7hf83RfWjuS9xg8O4jjB6G1vuF/zdF9aO5L3GDw7iOMHobW+4X/ADdF9aO5L3GDw7iOMHobW+4X/N0X1o7kvcYPDuI4wov4JrirL9wv5qQPxdF5j/GmVOh7sTTOxnR2fv010znDpfDVK1VqRgitAR7CFAIlo2rlMTE7V1AQEBAQEBAQEBAQEBAQKTHsOT/aVwvutWNQq4S9AcjP6ZchweWOa7CPMlX6SwaExGWduqf4Wns7icpqszPvDVJY5lbMyAkTuRM7HY+wml7rh+nBDAshsYN1DWMXP5eLlKFiLmvdqqfM8Xd+Jerr8plsKzyjc10wIjyACAgICAgICAxI25gBJREJhJAQEBAQEBAQEBAQEBAQMH2s4ANbp+53BXDBq7CuQjDrkDnggkcj5z2sXqrVcVUtjDYiuxciuhpf9Gmo97o+TZ/POtGm7kf8u3HaS5u1f3+k/wBGWo97o+TZ/PHflz0pjtHc9Efv2Q32Y6ggj73R8h/55jXpq7VTMZZMLnaG7XTNMU5Z+bpWnoVFWtRhVUKoyTgKMAc+c4keau74eokpTAQEBAQEBAQEBAQEBAQEBAQEBAQEBAQEBAxvHNe1FJtXZkPUp7zdtAexULHHs3Z/KBY19pq0U9+wB3sEapLWW5VVCzoAC20FwpPtEC4r7R6ZnFQsJYrUwxXbtxcWWoltu3myMvX1sA8yBArp43WX1SMGQadsWW2JYtW3uksLByNvIP7fLPSBDcfpALMbEwM4s0+oR2GQMorIC2CRnAOMjMCm3tJpkVWZ3G4ttQ0X94Qu3JKbdwHiXnjHiHtgZLR6lbUW1GDKwyrDoRA9oCAgICAgICAgICAgICAgICAgICAgICAgIFjxHRd8ndl3Qb0fdXs3Bq3Dr6ykdVU9PKBYcbqq3Ul7LxYEcK1NIutZDs7zcndsMZFZJ2jngcs4gQOB12A2i7UDetA/q8j7vYba+TpkEMzEg+3GMYAC7v4PW5u3bytykW1BiK33IK2Y455Kqq9ccgQAcmB5ng2eb6i92xhbW7gMgJBYBVrCEEqudyt0HSB4r2cQBQtlisC/4gWgkhyCw2ms1gEqh8KjmCeZJyGY01QRAgzgDGWOSf2wPWAgICAgICAgICAgICAgICAgICAgICAgICBBgYnjnD3t2MlYYruGfveo0zqDjkLKASQcDKnlkA+QgYrV8B1OQ6Gh2P3Mv3jupDaXUNZyYKSxZH2bzg+AZBzyCgcJb7zmta96C8jVWaWwNvdCK2exsCwDdjCnoPKBbnstqBptXpwmn/GpC1Vm0KlFoDjvwatOoD+NeYTd+Evi6bQ2zhmkFSbQgQk7mRXZ1DH1sMwB54yTgZJJPMkkLuAgICAgICAgICAgICAgICAgICAgICAgICAgICAgQRAmAgICAgICAgICAgICAgICAgICAgICAgICAgICAgICAgICAgICAgICAgICAgICAgICAgICB//Z"/>
          <p:cNvSpPr>
            <a:spLocks noChangeAspect="1" noChangeArrowheads="1"/>
          </p:cNvSpPr>
          <p:nvPr/>
        </p:nvSpPr>
        <p:spPr bwMode="auto">
          <a:xfrm>
            <a:off x="155575" y="-852488"/>
            <a:ext cx="2981325" cy="1781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www.biologyjunction.com/images/nucleot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085348" cy="483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908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2000"/>
                                        <p:tgtEl>
                                          <p:spTgt spid="29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2000"/>
                                        <p:tgtEl>
                                          <p:spTgt spid="296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fade">
                                      <p:cBhvr>
                                        <p:cTn id="22" dur="2000"/>
                                        <p:tgtEl>
                                          <p:spTgt spid="296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Effect transition="in" filter="fade">
                                      <p:cBhvr>
                                        <p:cTn id="27" dur="2000"/>
                                        <p:tgtEl>
                                          <p:spTgt spid="296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699">
                                            <p:txEl>
                                              <p:pRg st="4" end="4"/>
                                            </p:txEl>
                                          </p:spTgt>
                                        </p:tgtEl>
                                        <p:attrNameLst>
                                          <p:attrName>style.visibility</p:attrName>
                                        </p:attrNameLst>
                                      </p:cBhvr>
                                      <p:to>
                                        <p:strVal val="visible"/>
                                      </p:to>
                                    </p:set>
                                    <p:animEffect transition="in" filter="fade">
                                      <p:cBhvr>
                                        <p:cTn id="32" dur="2000"/>
                                        <p:tgtEl>
                                          <p:spTgt spid="2969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Effect transition="in" filter="fade">
                                      <p:cBhvr>
                                        <p:cTn id="37" dur="2000"/>
                                        <p:tgtEl>
                                          <p:spTgt spid="296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24"/>
                                        </p:tgtEl>
                                        <p:attrNameLst>
                                          <p:attrName>style.visibility</p:attrName>
                                        </p:attrNameLst>
                                      </p:cBhvr>
                                      <p:to>
                                        <p:strVal val="visible"/>
                                      </p:to>
                                    </p:set>
                                    <p:animEffect transition="in" filter="fade">
                                      <p:cBhvr>
                                        <p:cTn id="4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u="sng" dirty="0" smtClean="0"/>
              <a:t>DNA-Watson </a:t>
            </a:r>
            <a:r>
              <a:rPr lang="en-US" altLang="en-US" u="sng" dirty="0"/>
              <a:t>and Crick</a:t>
            </a:r>
            <a:endParaRPr lang="en-US" altLang="en-US" dirty="0"/>
          </a:p>
        </p:txBody>
      </p:sp>
      <p:sp>
        <p:nvSpPr>
          <p:cNvPr id="30723" name="Rectangle 3"/>
          <p:cNvSpPr>
            <a:spLocks noGrp="1" noChangeArrowheads="1"/>
          </p:cNvSpPr>
          <p:nvPr>
            <p:ph type="body" idx="1"/>
          </p:nvPr>
        </p:nvSpPr>
        <p:spPr>
          <a:xfrm>
            <a:off x="838200" y="1981200"/>
            <a:ext cx="7239000" cy="4038600"/>
          </a:xfrm>
        </p:spPr>
        <p:txBody>
          <a:bodyPr/>
          <a:lstStyle/>
          <a:p>
            <a:r>
              <a:rPr lang="en-US" altLang="en-US" dirty="0"/>
              <a:t>Determined the shape of DNA to be a double helix that is connected by bases (like a ladder</a:t>
            </a:r>
            <a:r>
              <a:rPr lang="en-US" altLang="en-US" dirty="0" smtClean="0"/>
              <a:t>)</a:t>
            </a:r>
          </a:p>
          <a:p>
            <a:endParaRPr lang="en-US" altLang="en-US" dirty="0"/>
          </a:p>
          <a:p>
            <a:pPr lvl="1"/>
            <a:r>
              <a:rPr lang="en-US" altLang="en-US" dirty="0"/>
              <a:t>Only possible bond types were A-T and C-G</a:t>
            </a:r>
          </a:p>
          <a:p>
            <a:pPr lvl="1"/>
            <a:r>
              <a:rPr lang="en-US" altLang="en-US" dirty="0"/>
              <a:t>Weak hydrogen bonds hold them together</a:t>
            </a:r>
          </a:p>
          <a:p>
            <a:pPr lvl="1"/>
            <a:r>
              <a:rPr lang="en-US" altLang="en-US" dirty="0"/>
              <a:t>The strands are </a:t>
            </a:r>
            <a:r>
              <a:rPr lang="en-US" altLang="en-US" b="1" dirty="0" smtClean="0"/>
              <a:t>complimentary</a:t>
            </a:r>
          </a:p>
          <a:p>
            <a:pPr lvl="1"/>
            <a:endParaRPr lang="en-US" altLang="en-US" b="1" dirty="0"/>
          </a:p>
          <a:p>
            <a:r>
              <a:rPr lang="en-US" altLang="en-US" dirty="0"/>
              <a:t>A	G	C	C	T	T	A</a:t>
            </a:r>
          </a:p>
          <a:p>
            <a:r>
              <a:rPr lang="en-US" altLang="en-US" dirty="0"/>
              <a:t>T	C	G	G	A	A	T</a:t>
            </a:r>
          </a:p>
        </p:txBody>
      </p:sp>
      <p:pic>
        <p:nvPicPr>
          <p:cNvPr id="4098" name="Picture 2" descr="http://jewishcurrents.org/wp-content/uploads/2010/04/d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475" y="1752600"/>
            <a:ext cx="4237833" cy="429837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watson and crick double heli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watson and crick double heli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watson and crick double helix"/>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TEhUUExQWFhUXGRgaFxgXGBgcHBcXGhccFxwVGBgfHCkgHxwlHBwYITEhJSkrLi4uGB8zODMsNygtLisBCgoKBQUFDgUFDisZExkrKysrKysrKysrKysrKysrKysrKysrKysrKysrKysrKysrKysrKysrKysrKysrKysrK//AABEIAOEA4AMBIgACEQEDEQH/xAAcAAACAgMBAQAAAAAAAAAAAAAFBgMEAAIHAQj/xABHEAACAQIEAwUFBAgEBAUFAAABAhEAAwQSITEFQVEGEyJhcTKBkaGxB0LB0RQjUmJysuHwM4Ki8QgVY8IkQ4OS0hYlNFNk/8QAFAEBAAAAAAAAAAAAAAAAAAAAAP/EABQRAQAAAAAAAAAAAAAAAAAAAAD/2gAMAwEAAhEDEQA/AAD2PHv4su3QE7/L6VKjspzLBIka7GQRB8iCaje4Syqo3kkkGAAQCJ5Ez/pq13RmFE9TIgf35UFDE5h4W0YGD5EaEVo7+E+lEsYhPtBZLHxeKdt4zR8qpcRXKkopPUSCY8tB+NBZtYiWjy/Grmelp+IPqQG7wAwJjTc6Trtt5VJY45eChjkyaFmg7Hcjz3oDstyrP0rLuwnpo3+nX6Vtw+0lxFcuGZlUkZwQDEGADliZ2q2gRfDKDykD5UChxE3mZiQ+UkxoQMpMgEDb30Ot2yjCCU10yM2uvu8qeMXi0QAmR5xAPkCYHzrUY+3GbMig92dSMxJW5A0kDTqRuKBbv3r6AszuEA3ZQP8AURVS3i2u+1ccLmXXxag+nu050f4igxKkBosoZzAA94w0P+QajzPprvw/CC2gRfHqdZnck/Cg04fYcDJcXKAIXLqY9JiPOapcWsqHEEkZeYjn6mjtlCJDLKncDQzG4bkfLY8wdIh4lhhayMoJdgSrNHgAI9lZIzfvGYjQSJoKH6KyBCRBESs6gbBiJkAiPPUHmKspG01QOHzbs0sYJBM+KZM9dau4RiGADMMpBDftRzU+RiaD3E4co5VjB08JiRImD0PUbjY1Ddw5YQIJ5AxqavYi0HBzSZ8zv1nrW5xOgBCkmRJGoEEbjc7bzQCRaZxOUKAoERIT0JGmZpPqxobcw5P+1H2A5VVuWaBdu4L0rz9EWKO3rIqncs0Ao2IqK8uh9KuXljY1XuLv6UAwrRdT+FDCKJ2FlV9B9KCxZOtWiv8Af4mq9kRUGKvG6e7Tb77f9o/H4daBxOG8QHqTv+f9xVq3a0/p/WoGQq2dmgQBqBpr6+Yq+n9/3NBQxgjL6nWo2HhMCpuJjKFLHaZ6DTeh44zbI+/HXu3j3ELEUBHF4LvBBJB5EDb6iquDsXLaZLbg+ToYY8/ENd+oqx/zmxzuqPWR9QK2s8RskSLlsjyYGgrWeBO623K2VZMvshgwgQFfSDy11EiiSd4mn6mTyGYT8q1w3F7QztmkIpYgKddQoG0asV0nrS1f7VEahXEkABllyeQECIJGok7mKBmW6XjOqGDIhp5eYHnS9h8O1y5ee3atLFy0IcEoQouKSNQDEjQaGt/+ZXs5t4dLJAmR3oLhgYKlM0yDI0BGm9EFx1zvGtJb8KBAxJAgsRlEkgDUhdZMkac6CxewiBQLNsW1BzNL5wSYB9owF5Aci06mK8M8/wAN+lWb2MUJBKwHKscyR3ijxKfFIyyRqNTJEgihI4jaRtLqL18QH0NAVw6yQNAOZ00HM/Ch3El8Yn9lgPQZY57/AFMmoG4/amBesxBnVddRAke/4VWx/FrRYQ2bRvZVz08qDdogT+0v8woh3ke7al5+IoRq0aj2gyjcdRUoxKHa4hnow/OgLNiYnQ1qcSCJ1Hxoc1onbX0qrlK6EGgMjGiomxeu5oZrPOpRZY9fiaCW/cE71TvN61aNs+dROpHWgoHbXWq7jf0q1eumNzUDYkcz86AYRRPC+yKGNdHUfGpbN5mGRNN5bprsKC1iL5Y93bOv3m6eXrV/BYcKoAFRYSwFWB/fnRGwnKgayoPn5aVBrmCHwrBJCmTlkDoIEmPjUyoZ3/v41HefWchaQyGIB1I01YdPpQD+01vMbNuDlZ4I09kAtEdPD86newwAIIjmCPpVfiF2btkb5M89cwTY8p11qxjLDZc9sMGiIzQN9yPZJ9aAlh7TAnNqNI8vgaH43giMSVY5zrrqACYkyNB5eWm1D72KxubKBcmNltqY9SFI/wBjVEcfxuCIW6gZGkjvEYM7E7BhrPrOgHkKA23B0RMhYlmcM5AgMQMqLtrGZjH73lXp4WlqHyywPgDAEhuq6aERoeR8X3TUXEcZdL2W7vEFnyk20Rwi7GM2QZmAZhOZQCrT5EMEmMZA1yyvfAQwe6qqQSTKZAwBGgiNRz08QKfGOzRJe5YAQd2cymVEaW5Ujb2tRzEzoTRPC425hAVvOXsEL4iSxtFXVge6JiROhQA7aCJBrE4HF3UKt+j2hpsHuHQg75lHLpQq3wNsPiLlx3tuHtOAsBDcOa2AhzXAAZ1z685GtB6r4cWPAqEFgygJ4T4I08MT7IPqKMYTg1t7avlC5uWRdNY6VZwUd2qa92IyWmUSG8ZdzpqCO6gmdhRrB2ptL5T/ADGgBrwVBs/+n+tU+M8KDfrFYAosXAqwCNALoWYHINGxIP3jDUbNUsXgbZBDorAggggc+azs3T4bE0CWvBnYRm1noTsanTszm9oK3qlFcAO4cWW1V9bLydeZTr5jykcqOWh5GgSb/Ze2NrSH+EQaFYrg1uPCCPR2/wDlXTGApRuWBLeTMPgSKBetcGWP/M91x/zqyvCAB7V0f+o/51bcgHcfGprFsXGVJ9rfXl0oFvE2GYxYTEXI3YO4WegM61Uvl7f+PbvqOpe5H80V2XCsti34UQADVmIVEUbszdBWcR4fbv2ir5bikfssu49pTzoOLJYtPquvqSfxrP0FP2B8K9bs9fGLaxaWWUyNdCu4Pv8AqauPh3WVdCrroyncGJ+EQQehFAEe0OgojgB4dOpqmwq9wwaH1/AUBK0ulWUU7VraWrKJz8qA5ZRp2Hxq8MKCpBEgyCK1RNatWjI0oFfFYMWsUpAdswYxodYRdNempPrRp3lYiDI3jqKhxlucVb18Xd3CBG4lJ1ncSNI1nygw3rmqOSQC2WCIDaiCJ6R8CaBisQNOv99atm2G0I03mAY89fKhP/MrSwWuLtO4IOhGgBnQ/Na0PaOyDo5I1k5dB5QYP+1AWQGBJ9fz3rUkjz+FK9vt1aa8FQKbWoLZ4cNE+wQBHnMdYOlSDtgnfMrIbdtQCXeCRMalFYnKNQSJiRMUDEb0jTnPyMfWh2G4U2Rl/SbwORi5UICxa6jHx5cwXUwoOn124fxnDNtibJksQJUEgsTIlp/2iiLXEAd8yhQjEtIgAQZmY5UFVcKAVbMxJLDUkj2FGi7DRRrvv1onw4/qx5Fh/qNBsDxa1eCd24cZn2/hHLlRDh5hD0zv9aC653oJxG+x0EUVNwdaoY29G34UAtrHe2+6cjUypnVX3kGdNY9DHnVjs3imcPbuaXbcZx1E5RcHkToeh06Tphbo+9tIzRuRzE9flTHwzitp7xjhwtkeA377WxAMaSCzkGB6wNaCqFpXu65oI1J5jmSaeuNcKe1+sGVrZjVT7JPKCZjoaQrakr7vwoB15Tr/AEqBMV3TqxByiZiJJjQA8v6VfKNMkgDppUHELOa2dpBBGo3B0oGbg3E0u2smYuzFjctSSUEgiWPKIAI3pwwqIVIgk7SSfTnXL+BKTiE+6sFX1IJy6gEjXJMTBEx60/Nds4VM6qttTEkgDNtJI9BQLfHMLbwmNN+4bhHdwO7BZlIOYGBuNOdIJ4p+k3L10KVUuMoMSBlA1+E++nPi/FhjL47pWKAnxcogjT40nYPCd2LlvmtxvgYI/vyoBYt7+/61d4avtD0/H8q1dIJqXAe0fQfU0BaylTFoFRd4FE0Ou3pOpoHjO1XMGp61ALR6fE/0qbCK+8iPifwoB/ELYOKSToLN0RrJlrQnQQBMazzqW7gUcBOQKgg6aExvvqJG9Q8Wu5cQgH+I4CgxoF7y2zjnvlUz+75mDF1PD7x9RQAsRYtWSS4tqoHhTKCzxM6nnrt13Otaf8ywguKQg9k7W13JH5Gj2J4at05rgBCBoB1EmOUTyA01oPb4Rbv97bWFZMpzrBAzfdygzIIMq2okUGHimHuZlYAKR4jdVApG0ElvOljjWCJS69q9mtyLZRb2cZSHKorMhy89AYBZfcx8Q7CBlALswkZtFBC7FlmdR091TYXsvhVtLYYveIObV3MidAVVsoXlHr1oBuF47ZuWwLuQt4lNuBdbwkrqoBJmJ250vY/s9dvszLa7tFtXX8Ng2QWRS4TKdWJjQ+ddOwlthMIqKuiqoAEcjA8o09fdKmYzpELcO/8A020IoFbsngVTCWmW01tna5mzDxEqloSZ5SSRt7VM/BkJtsOlxvwNavP6sc817T/LY/OrfBwQHn/9h+arQR3cOdqH4rCNr/WmBxrQ/FhtYoF2zYedCJEHc/lTjct4Yot261nJEnvQGy+qnSffSucwJ0/vWlztRwk30OVgHGpU7NEfAjr6UDpiO0OFvkLhVt3iNHdAbZtxoGaDkuA6iNx58gVs5SwMeElY15GOlQdgrgWwAyJbZnyLAjOyqzSTOpgMdelT8cOW+5jfKdOeg1oK2JO0V5ZTTl/ZmoASas2LnWgrcSwbsA9pslwbTsfI/wC1DuG4LFYvGKuLuxGpk6Efujb/AGpjZhEnQe+PpQjGcSt58iBXvMsWiWKqrM6qGYjlrsdyKDo+A4AikLaE9T5dZrnX2pWUwd6ylts11gzXuhUkBQRy1DR6HrTR9lnajEZMYuLdWGHJLqAoe2FBDMGEBllWEb6bmQK5Hx7ij4vE3cQ8y7EgH7q7Kg9Fge6g2ucXU7q0+UH51vhuMIpnKx+H50Ky/KvQNYoDd3jKPA8S+sfUGpAmtLd8zoKZeHkm2h5wNflNB0cOTyq3hbUDeqaK3T51FxPiosouYES6AnWMuYEmYjblO00Hlm4tzFN4WJVTBaI8LqNBvOZecbc50MXojaNV5/vCgVvitr9LJDh1a2FBTxCc8akTA21NR9qOK3LazZNo8yLjgba+FQMxP+YelAzsAI6b8qxcsyF1O5gSY2k8656vazGRmuLYA1gqGaI3JAdiAOpihOA7SsjkXLsDUvHfJnaZKtl1Vt/EAdooOs98Z2Mcqke4RXLeIdocM657SXEy6EgKWLlXCzfLC556E+zJiBUOA4xZ8He4jFXJUZx3l8FXgTlIIUiZmSKDpOId8wYTlg5wFmRyI1mQfkTW1vGrlLlhlNtiG5HOhCRrzJHxpETiWF1P6ViVTNlDd/emd4gtA6SdNJonY4ALwzpi8RZGRrlu417PbdiCCAwM5ggbMogideQIMeJuH9Weea90/Zsede8IxJzXQf2gfiKXrnHrK2LNxmyoblxBmGoZbdjQ9NvdWdmONJfvXijZgQCPCRtCmZ6zpp+IAO1u5Ud41Dh701tbxAMnlLAa9CVJ+IoKK2vEZke7X+nupI4Le/Sr1+9rkk27XQIsHQdWnN8aesQAQwkiQQddddN+VcZtcVxGCZ7NpgmVzrkUknYNqDqVj0BoGXiPHFsLh7f3reIW6R+yihlPxDfKmHtDdU3dCfYXUbbnzrkT3SxLMSSTJJMknqTTPhO0iiyocEuqhIHMLIBJ9IoGdWHnS1x7tJcS41u1ChdCxAJJImRyFDr/AGiuzNuEHuJnrrQYtJk8zJ99BLicQ9wzcZnP7xJ+HT3U6/Zdh7aHF4u8oe3hLBuBDsbrEhPLNoQD+9SWgFOGBOTgeKI0N3F2bZPVbaC7HxagXMPxG4GvsDBvoy3I00e4txgPIlYjoajrTDrXt4zI5D+4oNLZkz8PStSdTrueW9ejQVrZA1oNbp5CmPs++a0B+z4fdoR8jS+yeVHOy3sOf3h9KDol92W2+X2grZQYEtGg36xXNu1HFO9fIrs1tAAASYzAQcok8518zTV2y4x3drKqkMTo0/QDlFc4oNs5GxPuNSNccRJYdJJ+Immz7NOC2b+IU34ZR9w7aDc++K7TxHhGFCSbKNlXwqFknooHU7UHzVauuWgZiTpEnWdIp3w/2fXCoY3YLCSCqmCRqNaNY3sx/wCIFxbPcqPEQWRjI1ghdhp50xYLFd5bRwpAYTBiR5HXlQJb9kLy2+7F1MpcPHdIviVSoPhHRjrvWtrsreBjOg97fSadTcP7J/0/nUN25GpQ/L86BR4h2Pd7ZBcTuIUHUercxp7697M9ne5uKWIa4Ld/ZG0DWXGUNEc/rTaRm/vb51Uxlsp7GYuVeMvId22vPT1oAN7g4bh62u8Vs9+4wYDbwWTCnpp86CYfs13ZJDsDBAKGDqOvry+lG+BvmtYW2FeGe+VzHcCzZOYT93p6GjWI4fl1IMH0360AXA4S4qgd/ePWXmfWZ+FW8RdvoFIuOVzDMSU0UnWfD8wefwu27azy03rTHZblsgExnVSYI2Zc0eUTqOh3oBHEuKOD4TB5+g5Ul9oizG3cYyzgydPukRsPOnLitki4Z6+46TIPPSKXcXw571uFjMpbKOvVZ6n8KBYFbA1l62VJVgVI3DCCPca8QToASeg1oPTWtXLXC77ezZuH/KR8zUeJwNy3BuIyztI39KDVBTK+J/8AtAT/APvJPvwqj/tpcURTt2p4OcNwfh8iGv3bl9+vitgIPdbC+8mgTu8hQBuflUqppA/3qtbXmdzVhaCO6Ky0mgqO69S2tAPSg1vGi3ZPFAG4h+8FYe4kH6j4UHvVPwJovr55h8ifwoGLt4q5bbDmSOcCF6f3tS5wvhd7EMVtIXI3ggATtJYgCfWt8MgugWyzhzJEkMpgFojQqYEc5MDSmX7LePph77W7mULegBzEBhIynyYMR6gdaAhwHgGIwOIs99aK52XUag7EgEEg6Tpvoa7LisKW9nQ8jzHIke6aoX0VbKj2gCCrGNCNhpp8NN9qsWrxIBzUAXh3Z+ymLdksFPD4jnJDMdCWHUj6HrQnGqnD7B0c2UnJEsSCfZBPQzudhvTXjsQAjZnCAj2iQI8yTpFc/vW8Nime2t574Ugk53IVyCJk+HrAAgAbRQbWe1lpx+rVi5GYq0LlXfMzAtpHJQx8qoYftVcvHKmEZngtpcAXKHKZpZA0SDplq6eE4YDKMOBH3hAadicwOYfGveHcPtWgSMPDSZJylmBMyXLEnrvQeYbE41xP6PbtD99rjn4Kgpe7ZjHIVurcuZchVzbVrYWTGUAwSuXKNZM5utN97h3eLE3E2IZCgZSGBEEqelBe1XDSmGdzfxTlEBKtcGRyObIB8vIUEfZ65czYAXchyd+qFJhrYtKik+fgPujnNMD8QFy5cthkOSJVTLa69elLH/02UWxa714a67hl8LCbOo9o6SusEbn1oRhey9+3cvBratp+rulisMdnUAMcw6GPXWgcrtsQGKmQQPMgsBr1AmY8q94kGyEDlGvSDyoThcAFVBDm4FUF858TDQkgk6TJij2JZ8mqgKI2OsabzQLWLDiVaGIgrJ1AO/u5x1Om5qjwd2DRofE2/qRRrid0ZztMDX02oPw/V2A/aP1NAXuYtco7yJEae1B9ANq8fDnMCoCiIO07iI+Y99bkFSum5AkH66V7fvQIZQQwYQDq2nsjTcifhQbFSKU+3Df4I5eP/tpkts0AFdfNgT5TA1Mbx50r9twZtAj9v/toA/CcA2JvW7Ce1ddUHlmMZvQCT7q6r/xAKqrgkXRUzqF6AKoHyEUv/Ydw3vOJByNLFt7k/vGLa/zsfdR7/iGuDPgxz/XE+7u4+poOUWhpWtx6wXKhdqDVjVrDr4RNVQKtW1gUEd81Y4CP/EW/U/ymqd41Jw14vWz++vzYCgm4ZcC3rTE6K6H3BgaiFjIdSPCdfcdagRZ9Zonw9EbE27eK8CNcQXmKBWVCwzMTAI0JMn11oO04DhOW2tzMS2WAPuyfvR13+NV7PaM2TlurlXrMj48vfTRxfAG0gXkNiNiORFJnEsHadGNwkct4oDdzF2sQsh7ZjYPBHrBpds3mS5czOjnMIFtQqgcttz5npXMrlxmvlbc5Q0QCdp5ka10Lh2GFpYVPMxznnJ1nbU0Fy7cbkpqew1w7r9PzrSxj5gZTOunMRvP57ajqKtvxFbcZ4SdBmZBJ6Alt96DW6bo9PKKHdpcxwl8Mpjuzr5VavdpsOJzXbQymG8ayNJ0E67jb8KH8Z49Yuo+Hzle8RhnCllE6CCPaMnZZmgvXnOXDnmH+thqluYhjy+lDLGPRlt6ORbvZCcjalbVxSwG+XT3bGDRu9a0209350A/u9ZE/LT51riWfKR5VauMAJMKOrEAD1JNCbPGUIueIsATECREbghY36n00oK3EsNuaCYG6Qzeu39imS/xOzcMJcU/ET6TE0rN/jPBETvPl05+6gNi5ccRAHQz0jy3qxmeCAAp1iSTBOxiNvKq+GsHR8wnLtJgjQk7b7fGpmv5lDW2Vm5amJ21oNcTeYAAgZsuaVPhWBMsTsPyNJ3afFNcvBI1trEDXU+I69NqbeIYXwuzkABDMbRBkHyjlNIOGeXObQXAVPlJBU+gYKfQUHX/+HnCEDGXTzNq2P8odj/Mtaf8AEJwu5GGvqs21zoxH3WYqVJ8jBE9Y6ilHsd9oLcNwt2zbt5rz3mY5tFVQiqPPNmB+FLGI7Q4lw6teuFXnMGdnzSIMliTtQD81alq1qS3boPbKyfIVOzVlsQPWtHbzoIbhq1wS1nv2xGzAnyA1n6VTY05cBw6raVk3YAseZPMe48qBQt3CpBBgggg9CDI+dZculmLMSzHUkmST5mtK8oPo77IePrjuH9xeM3cPFsydTbj9W/wBWf3POh3bHs/cVlspJ75wiMo6kTPQga+6ucfZDx44XiNoaZL/AOpcEkDxEFT65wAP4j1rsH2xY6+nDycMSrZldnVirJbtsCSp/azFQRvGboaDiuHwot3nVNQtxlB01yuVk+elPlv2QTXKLGNu23F4yRcYsZ2c5vF5Bp+EjSCK6LZ4zbvW1dGkbQYzZo1TLvPpvyoN3t52Y5RmOhMgaclByk7a+rGouIdmVxKqty66qp0AOYCYGgIHpVjC3YBhTMkkHcTtIOuoArbEcUVRlbdpAAiSY2Hnz91AO4N2QCs7DElsrrGULqF8SsxmZknnGnlA24v2aYI9xe7OVGZoVlJIUkR4iBqBtvrRtOJnLqBmMZo5nYx/WpcTi+8tvbC6urKJ0ElSNSdAPM0AHhHBHNqzca6wN3xFUC5Mr22YeEj2oJBPnV3F8DZkyG/dCbwFtj5gA7+dXcC/d2bFlyBdskWXUEHK6WmBBIn9k61YxF0Eaz9KBYv8KZiq9+SqQQtxS4kbTL/Spnwt24t22/cqrR4grlpCgZl8YykQOZ+FEkRWNeYi0IMKefT86AXguFW7GZ85diWaSFEFtyoAETA+FBzfPfvHURPoKKcUcgBaXrWt4+76UDWHcwfCdI9rr7vKtktNImI5Q3XyiquGsga/jRCw4BBgMOhnagB9s7+TD5Z1dgvuHiP0j30nHDKqzeJ1ErbUjOZ1Bbki+ZknkI1o927xH65EWYCZtx98zHrCjX6UMxNjvIxFweAoS/LNdQC3E9XYox8nY8qATir5uOzkAFjJj+9T1J1Jk1FWRWGgkVamIrS0dJq7wbAnE4mzZGmdwCeg3Y+5QaCuW6VC9df4l9kiBC2Hvsp5LcUMp5wTofrXIcZZa27I4hlJUjoRpQQNTl2WX9Qvq38xpNpk7KY/e0fNlP1B+vxoFyvKwVlBvauFSCphgQQRyI1B+NfUXFMKvEuGqykhb1gOSN5ZQxHr7S18tivpT7EMZ3nCrYJk23uW/dmLgfBqD5ua62XIScoacs6Boykx1jSfIUa7G4rLfK8mU/Ea/TN8qq9p8J3WLxCRAF25A8s528qp8PvZLit0n5gig6Rjb6MQ8kFAYYGCARqDyI2MHoOlUsJdzlbjDxaxPJSNIHnpPnpyoIvEpEDfX6VLb4mCaBv79AsmAJA35kwKsYrE2GtOGdDIIGoIDEHLJ2XUbmNqW8HcDSGkg/IjUEe+o+LcOUqzW1YwJyDKEBEaxvMbe/0oCWGyWcIrjK11WQXshDE3TauGWYTmY66yd6J4Yi4MyMHXTUEGJEiYPTWlDh9i/ewDpAUFldSTAZEt3nedeSr8qucLwWIVWIv2/EZchWnMNILKRI9dNZ50BfEuLUlmVByJIgfEia2PElZWysCRmOWRmUSdGWZkRHqDQO/hbpZSb5LLmj2o8QK880aHfXn1ohguGBkK3AWLEnKXdgssW8BMMDr7RJneKAdj1YnWgttWF4wOVMD8NyEQZAELoASDrL9WG0/0oTiSVvZTsVHTqaA9hg0CfrV+xZcgAbnQfQUHw+LK7Ej3xU1riS2rbkAKAGYgbE5d4G80Cbxa8xxLkOWIcqr6gkL4QRrI0Aqxb42UUWnLX7bT3oZid40tk6hliQ22bkQPEIGIYSeZEFueu8Hz6+ZqIUG9yJOWY5TE++NK1rK9oMVq6H9j3DicQ2Ib2UBRfNmiSPQaf5q5/Yss7KiiWYhVHVmMAfGn/tD2g/5e1jC4Rrbfo6ZbrBTreJlwTMe16xQdsa5v05c/pXIPtU7LMztirKzA/WgcwP8AzFjeNjz2rXgf2ngymMtkKZi7aJzqeWnT0n0NHU7XWcWrhGJe3IYhSveJyvKp+8OaxrBEaig4pVvhNzLeQ9THx0/Gt+OWlW84XLE7L7IPPL+6dx5MByqrgz+sT+JfqKCKva8r2gwV3r/h+ut+g4kaQL8jrJtICI6aD51wYV377B7GXBN/1Lpf4eAfy0CN9tvCxbxrOojNGYj95AwnzLC6Z9Olc5B1ru/28WQbYAQlyFfMI0W1nJB6+F3PoD0rg5oLll1AnxFtegA+pPy99SWVINV8NdipxiIoDmHxRWAQeux260VwN9cQ3cZ0Q3PCC7ZQOck8tqUjjWIALMcoganQTMDoJJNb2rwPIRzEb+tA5WriWLK2RdS4c692wmGWbqk9B7QMSdt9qr3VuyXASHITRj4iNoWNSJgx1FCuy5HdXyVGbTKfvAyRA6gzqPpVnGX3cKZLQoCzuFGwjlz06k86Atg+H3WUkva0B0kyCNwPpRjD4K4u1y3I9T9KFcIxLIsNEAazy86MYTiCugYMsHzG43G+4oA+Pwd7Qd7aHoj/AIn8KFXuEl7md7oBgbKdOcUb4viDIoP+lNmE9OlBNa4dbGhdvcv5mqvFsLaXD3Gm6WymJyZZJC7bxRnD2s/lpSXxiyovXLKM7EQFBZiM8yw1Ov50AOsFX7XBr7TFthG8wPrv7qjxnD3tBS8eKYgzt10oK1ZXlZQepcKkMpIIIII0II1BB6zWxJOpMk6kncnrNRmtpoMNbWbzIwZGKsNiN6jmsFBtduFjJ1PXrV3gCocRbDiVJOnImDE++iXCeDW7llXbNJLbGBoY00ovguA2AQcpzAyJZtCNQd6BHr2vK9oPRX019lHDu6wNg6+O0jEHqwzSP/dXzOlotAHMwPWvrLsyGWxaEaBFAHNRlHhPptNBZ4vwW1iCO8WcsFeoIDD4FWZSOhNfM3b7sdc4ZfFp3W4jrmtuNCVmPEvJgfMivqxWPSucfbxwJL3D/wBJj9ZhmUgjmlx1RlPlJVvLLQfOqb1JmqIVtmoJA9TYcmZHvqqWrfvjsSSOk/OOtAf4NiBlbM629yBCjORykidPLrR3u1KZyYRQWJ11ETsP71PlS1wS4GJtv4tJUEkgR06UeTAWSpDpI6AsJPuPv91BW7prrB7VlQmUkG9lysunjPinnEeh8qrcQsM1hbRNtFQJcYKzQcy5Q+SYzEESQCTpRrB8EYwqXnW1DAr7RAMSqzIynzEiPgTwXZ3Doysc7spzS7TrAAMCBpAjTSKAXZwTW7aJmJyiJPP3ch5UOHErSk948FDljcnTcAaxTxxK2pXw0rtwZCWkAhzJmDrHKgjftdYVDkzMwHhGUgE+Z6Umtjma8bre0WzGOs8qasZ2SAZWUrkiGGxBJABA99CuN9m2sOiq2cPny8iMsTPx+VBdbtShEZX89F/+VUeOY9LltQityeWBBGuWOhEEajpV7hnZ3NDlhDMF22MTNX+J9mlWzdaSWVCV5bCYj3UCLWV5WUGCsrKygwV5XtYKBm7NY+UNo7rJX+EmSPcTPv8AKmKw9IfCJ75I6/KDPypxs3OVAg16K8rJoOjfYxwAX8X3txZt2wwXobpyiPOFYz/EtfQ+GtZRFcU+zDtRhsHZW3dvWihYscxUMjHQkCZPn6Ue7VfarYyOmGuqZ0FyTPqFAmPWg6kzgb6Vzn7ZO0lteH37Abx3BbUe+4rMP/YrfGuf4/t+iyAzX2j2szRPlm5eYpL4zxv9IBLhs8yNRlHLpJ8OlAHrKysoMrKysoC3AFm+B+6fpTsmEJpI4QxF5CjAMVPtLIHh6TroN6dOHriXn9bbEf8ASnXmP8TcbHzoGDgwjQj30Qv4ZQJM60uXrmJstbzXQbbMRcZLJHdrlJzTmYDkNRUXCeJZkkYi5cadFCi7yEBoHhJ39pQJiTE0EnFL5UlYPlQgYg7/AI1Lizca4O8DktJbMiqqdAkMfTc+tWrOBAUaUFWxjm2+R1oohW8BnUErMHmsiDHSRUtnBpGwqdMPHs6UFXguHCq2/tHQ7ac4/GrzgMCp56H0Ir3ORvXqtQcaxFko7Id1YqfVTH4VpTH28wOTE5x7N0T/AJh4W/A++lugysrKyg9rysrKArwGAxJ32H1NMFm7Spw6/lcdJplS5QKFZWVlB7XtZWUHhrysrKDDWVlZQZXle1lAV4R/+Ra/hH8lP/BNj/G/8xrKygZsJsf75UKw3+EP4m/mNZWUFDHe2Kst7ArKyg2wtW+Xv/Cvayg1eq53+FZWUCz9o/8AhWf4z/LSFWVlBlZWVlBlZWVlBta3HqKYrVZWUH//2Q=="/>
          <p:cNvSpPr>
            <a:spLocks noChangeAspect="1" noChangeArrowheads="1"/>
          </p:cNvSpPr>
          <p:nvPr/>
        </p:nvSpPr>
        <p:spPr bwMode="auto">
          <a:xfrm>
            <a:off x="155575" y="-1790700"/>
            <a:ext cx="37338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eg;base64,/9j/4AAQSkZJRgABAQAAAQABAAD/2wCEAAkGBxQTEhUUExQWFhUXGRgaFxgXGBgcHBcXGhccFxwVGBgfHCkgHxwlHBwYITEhJSkrLi4uGB8zODMsNygtLisBCgoKBQUFDgUFDisZExkrKysrKysrKysrKysrKysrKysrKysrKysrKysrKysrKysrKysrKysrKysrKysrKysrK//AABEIAOEA4AMBIgACEQEDEQH/xAAcAAACAgMBAQAAAAAAAAAAAAAFBgMEAAIHAQj/xABHEAACAQIEAwUFBAgEBAUFAAABAhEAAwQSITEFQVEGEyJhcTKBkaGxB0LB0RQjUmJysuHwM4Ki8QgVY8IkQ4OS0hYlNFNk/8QAFAEBAAAAAAAAAAAAAAAAAAAAAP/EABQRAQAAAAAAAAAAAAAAAAAAAAD/2gAMAwEAAhEDEQA/AAD2PHv4su3QE7/L6VKjspzLBIka7GQRB8iCaje4Syqo3kkkGAAQCJ5Ez/pq13RmFE9TIgf35UFDE5h4W0YGD5EaEVo7+E+lEsYhPtBZLHxeKdt4zR8qpcRXKkopPUSCY8tB+NBZtYiWjy/Grmelp+IPqQG7wAwJjTc6Trtt5VJY45eChjkyaFmg7Hcjz3oDstyrP0rLuwnpo3+nX6Vtw+0lxFcuGZlUkZwQDEGADliZ2q2gRfDKDykD5UChxE3mZiQ+UkxoQMpMgEDb30Ot2yjCCU10yM2uvu8qeMXi0QAmR5xAPkCYHzrUY+3GbMig92dSMxJW5A0kDTqRuKBbv3r6AszuEA3ZQP8AURVS3i2u+1ccLmXXxag+nu050f4igxKkBosoZzAA94w0P+QajzPprvw/CC2gRfHqdZnck/Cg04fYcDJcXKAIXLqY9JiPOapcWsqHEEkZeYjn6mjtlCJDLKncDQzG4bkfLY8wdIh4lhhayMoJdgSrNHgAI9lZIzfvGYjQSJoKH6KyBCRBESs6gbBiJkAiPPUHmKspG01QOHzbs0sYJBM+KZM9dau4RiGADMMpBDftRzU+RiaD3E4co5VjB08JiRImD0PUbjY1Ddw5YQIJ5AxqavYi0HBzSZ8zv1nrW5xOgBCkmRJGoEEbjc7bzQCRaZxOUKAoERIT0JGmZpPqxobcw5P+1H2A5VVuWaBdu4L0rz9EWKO3rIqncs0Ao2IqK8uh9KuXljY1XuLv6UAwrRdT+FDCKJ2FlV9B9KCxZOtWiv8Af4mq9kRUGKvG6e7Tb77f9o/H4daBxOG8QHqTv+f9xVq3a0/p/WoGQq2dmgQBqBpr6+Yq+n9/3NBQxgjL6nWo2HhMCpuJjKFLHaZ6DTeh44zbI+/HXu3j3ELEUBHF4LvBBJB5EDb6iquDsXLaZLbg+ToYY8/ENd+oqx/zmxzuqPWR9QK2s8RskSLlsjyYGgrWeBO623K2VZMvshgwgQFfSDy11EiiSd4mn6mTyGYT8q1w3F7QztmkIpYgKddQoG0asV0nrS1f7VEahXEkABllyeQECIJGok7mKBmW6XjOqGDIhp5eYHnS9h8O1y5ee3atLFy0IcEoQouKSNQDEjQaGt/+ZXs5t4dLJAmR3oLhgYKlM0yDI0BGm9EFx1zvGtJb8KBAxJAgsRlEkgDUhdZMkac6CxewiBQLNsW1BzNL5wSYB9owF5Aci06mK8M8/wAN+lWb2MUJBKwHKscyR3ijxKfFIyyRqNTJEgihI4jaRtLqL18QH0NAVw6yQNAOZ00HM/Ch3El8Yn9lgPQZY57/AFMmoG4/amBesxBnVddRAke/4VWx/FrRYQ2bRvZVz08qDdogT+0v8woh3ke7al5+IoRq0aj2gyjcdRUoxKHa4hnow/OgLNiYnQ1qcSCJ1Hxoc1onbX0qrlK6EGgMjGiomxeu5oZrPOpRZY9fiaCW/cE71TvN61aNs+dROpHWgoHbXWq7jf0q1eumNzUDYkcz86AYRRPC+yKGNdHUfGpbN5mGRNN5bprsKC1iL5Y93bOv3m6eXrV/BYcKoAFRYSwFWB/fnRGwnKgayoPn5aVBrmCHwrBJCmTlkDoIEmPjUyoZ3/v41HefWchaQyGIB1I01YdPpQD+01vMbNuDlZ4I09kAtEdPD86newwAIIjmCPpVfiF2btkb5M89cwTY8p11qxjLDZc9sMGiIzQN9yPZJ9aAlh7TAnNqNI8vgaH43giMSVY5zrrqACYkyNB5eWm1D72KxubKBcmNltqY9SFI/wBjVEcfxuCIW6gZGkjvEYM7E7BhrPrOgHkKA23B0RMhYlmcM5AgMQMqLtrGZjH73lXp4WlqHyywPgDAEhuq6aERoeR8X3TUXEcZdL2W7vEFnyk20Rwi7GM2QZmAZhOZQCrT5EMEmMZA1yyvfAQwe6qqQSTKZAwBGgiNRz08QKfGOzRJe5YAQd2cymVEaW5Ujb2tRzEzoTRPC425hAVvOXsEL4iSxtFXVge6JiROhQA7aCJBrE4HF3UKt+j2hpsHuHQg75lHLpQq3wNsPiLlx3tuHtOAsBDcOa2AhzXAAZ1z685GtB6r4cWPAqEFgygJ4T4I08MT7IPqKMYTg1t7avlC5uWRdNY6VZwUd2qa92IyWmUSG8ZdzpqCO6gmdhRrB2ptL5T/ADGgBrwVBs/+n+tU+M8KDfrFYAosXAqwCNALoWYHINGxIP3jDUbNUsXgbZBDorAggggc+azs3T4bE0CWvBnYRm1noTsanTszm9oK3qlFcAO4cWW1V9bLydeZTr5jykcqOWh5GgSb/Ze2NrSH+EQaFYrg1uPCCPR2/wDlXTGApRuWBLeTMPgSKBetcGWP/M91x/zqyvCAB7V0f+o/51bcgHcfGprFsXGVJ9rfXl0oFvE2GYxYTEXI3YO4WegM61Uvl7f+PbvqOpe5H80V2XCsti34UQADVmIVEUbszdBWcR4fbv2ir5bikfssu49pTzoOLJYtPquvqSfxrP0FP2B8K9bs9fGLaxaWWUyNdCu4Pv8AqauPh3WVdCrroyncGJ+EQQehFAEe0OgojgB4dOpqmwq9wwaH1/AUBK0ulWUU7VraWrKJz8qA5ZRp2Hxq8MKCpBEgyCK1RNatWjI0oFfFYMWsUpAdswYxodYRdNempPrRp3lYiDI3jqKhxlucVb18Xd3CBG4lJ1ncSNI1nygw3rmqOSQC2WCIDaiCJ6R8CaBisQNOv99atm2G0I03mAY89fKhP/MrSwWuLtO4IOhGgBnQ/Na0PaOyDo5I1k5dB5QYP+1AWQGBJ9fz3rUkjz+FK9vt1aa8FQKbWoLZ4cNE+wQBHnMdYOlSDtgnfMrIbdtQCXeCRMalFYnKNQSJiRMUDEb0jTnPyMfWh2G4U2Rl/SbwORi5UICxa6jHx5cwXUwoOn124fxnDNtibJksQJUEgsTIlp/2iiLXEAd8yhQjEtIgAQZmY5UFVcKAVbMxJLDUkj2FGi7DRRrvv1onw4/qx5Fh/qNBsDxa1eCd24cZn2/hHLlRDh5hD0zv9aC653oJxG+x0EUVNwdaoY29G34UAtrHe2+6cjUypnVX3kGdNY9DHnVjs3imcPbuaXbcZx1E5RcHkToeh06Tphbo+9tIzRuRzE9flTHwzitp7xjhwtkeA377WxAMaSCzkGB6wNaCqFpXu65oI1J5jmSaeuNcKe1+sGVrZjVT7JPKCZjoaQrakr7vwoB15Tr/AEqBMV3TqxByiZiJJjQA8v6VfKNMkgDppUHELOa2dpBBGo3B0oGbg3E0u2smYuzFjctSSUEgiWPKIAI3pwwqIVIgk7SSfTnXL+BKTiE+6sFX1IJy6gEjXJMTBEx60/Nds4VM6qttTEkgDNtJI9BQLfHMLbwmNN+4bhHdwO7BZlIOYGBuNOdIJ4p+k3L10KVUuMoMSBlA1+E++nPi/FhjL47pWKAnxcogjT40nYPCd2LlvmtxvgYI/vyoBYt7+/61d4avtD0/H8q1dIJqXAe0fQfU0BaylTFoFRd4FE0Ou3pOpoHjO1XMGp61ALR6fE/0qbCK+8iPifwoB/ELYOKSToLN0RrJlrQnQQBMazzqW7gUcBOQKgg6aExvvqJG9Q8Wu5cQgH+I4CgxoF7y2zjnvlUz+75mDF1PD7x9RQAsRYtWSS4tqoHhTKCzxM6nnrt13Otaf8ywguKQg9k7W13JH5Gj2J4at05rgBCBoB1EmOUTyA01oPb4Rbv97bWFZMpzrBAzfdygzIIMq2okUGHimHuZlYAKR4jdVApG0ElvOljjWCJS69q9mtyLZRb2cZSHKorMhy89AYBZfcx8Q7CBlALswkZtFBC7FlmdR091TYXsvhVtLYYveIObV3MidAVVsoXlHr1oBuF47ZuWwLuQt4lNuBdbwkrqoBJmJ250vY/s9dvszLa7tFtXX8Ng2QWRS4TKdWJjQ+ddOwlthMIqKuiqoAEcjA8o09fdKmYzpELcO/8A020IoFbsngVTCWmW01tna5mzDxEqloSZ5SSRt7VM/BkJtsOlxvwNavP6sc817T/LY/OrfBwQHn/9h+arQR3cOdqH4rCNr/WmBxrQ/FhtYoF2zYedCJEHc/lTjct4Yot261nJEnvQGy+qnSffSucwJ0/vWlztRwk30OVgHGpU7NEfAjr6UDpiO0OFvkLhVt3iNHdAbZtxoGaDkuA6iNx58gVs5SwMeElY15GOlQdgrgWwAyJbZnyLAjOyqzSTOpgMdelT8cOW+5jfKdOeg1oK2JO0V5ZTTl/ZmoASas2LnWgrcSwbsA9pslwbTsfI/wC1DuG4LFYvGKuLuxGpk6Efujb/AGpjZhEnQe+PpQjGcSt58iBXvMsWiWKqrM6qGYjlrsdyKDo+A4AikLaE9T5dZrnX2pWUwd6ylts11gzXuhUkBQRy1DR6HrTR9lnajEZMYuLdWGHJLqAoe2FBDMGEBllWEb6bmQK5Hx7ij4vE3cQ8y7EgH7q7Kg9Fge6g2ucXU7q0+UH51vhuMIpnKx+H50Ky/KvQNYoDd3jKPA8S+sfUGpAmtLd8zoKZeHkm2h5wNflNB0cOTyq3hbUDeqaK3T51FxPiosouYES6AnWMuYEmYjblO00Hlm4tzFN4WJVTBaI8LqNBvOZecbc50MXojaNV5/vCgVvitr9LJDh1a2FBTxCc8akTA21NR9qOK3LazZNo8yLjgba+FQMxP+YelAzsAI6b8qxcsyF1O5gSY2k8656vazGRmuLYA1gqGaI3JAdiAOpihOA7SsjkXLsDUvHfJnaZKtl1Vt/EAdooOs98Z2Mcqke4RXLeIdocM657SXEy6EgKWLlXCzfLC556E+zJiBUOA4xZ8He4jFXJUZx3l8FXgTlIIUiZmSKDpOId8wYTlg5wFmRyI1mQfkTW1vGrlLlhlNtiG5HOhCRrzJHxpETiWF1P6ViVTNlDd/emd4gtA6SdNJonY4ALwzpi8RZGRrlu417PbdiCCAwM5ggbMogideQIMeJuH9Weea90/Zsede8IxJzXQf2gfiKXrnHrK2LNxmyoblxBmGoZbdjQ9NvdWdmONJfvXijZgQCPCRtCmZ6zpp+IAO1u5Ud41Dh701tbxAMnlLAa9CVJ+IoKK2vEZke7X+nupI4Le/Sr1+9rkk27XQIsHQdWnN8aesQAQwkiQQddddN+VcZtcVxGCZ7NpgmVzrkUknYNqDqVj0BoGXiPHFsLh7f3reIW6R+yihlPxDfKmHtDdU3dCfYXUbbnzrkT3SxLMSSTJJMknqTTPhO0iiyocEuqhIHMLIBJ9IoGdWHnS1x7tJcS41u1ChdCxAJJImRyFDr/AGiuzNuEHuJnrrQYtJk8zJ99BLicQ9wzcZnP7xJ+HT3U6/Zdh7aHF4u8oe3hLBuBDsbrEhPLNoQD+9SWgFOGBOTgeKI0N3F2bZPVbaC7HxagXMPxG4GvsDBvoy3I00e4txgPIlYjoajrTDrXt4zI5D+4oNLZkz8PStSdTrueW9ejQVrZA1oNbp5CmPs++a0B+z4fdoR8jS+yeVHOy3sOf3h9KDol92W2+X2grZQYEtGg36xXNu1HFO9fIrs1tAAASYzAQcok8518zTV2y4x3drKqkMTo0/QDlFc4oNs5GxPuNSNccRJYdJJ+Immz7NOC2b+IU34ZR9w7aDc++K7TxHhGFCSbKNlXwqFknooHU7UHzVauuWgZiTpEnWdIp3w/2fXCoY3YLCSCqmCRqNaNY3sx/wCIFxbPcqPEQWRjI1ghdhp50xYLFd5bRwpAYTBiR5HXlQJb9kLy2+7F1MpcPHdIviVSoPhHRjrvWtrsreBjOg97fSadTcP7J/0/nUN25GpQ/L86BR4h2Pd7ZBcTuIUHUercxp7697M9ne5uKWIa4Ld/ZG0DWXGUNEc/rTaRm/vb51Uxlsp7GYuVeMvId22vPT1oAN7g4bh62u8Vs9+4wYDbwWTCnpp86CYfs13ZJDsDBAKGDqOvry+lG+BvmtYW2FeGe+VzHcCzZOYT93p6GjWI4fl1IMH0360AXA4S4qgd/ePWXmfWZ+FW8RdvoFIuOVzDMSU0UnWfD8wefwu27azy03rTHZblsgExnVSYI2Zc0eUTqOh3oBHEuKOD4TB5+g5Ul9oizG3cYyzgydPukRsPOnLitki4Z6+46TIPPSKXcXw571uFjMpbKOvVZ6n8KBYFbA1l62VJVgVI3DCCPca8QToASeg1oPTWtXLXC77ezZuH/KR8zUeJwNy3BuIyztI39KDVBTK+J/8AtAT/APvJPvwqj/tpcURTt2p4OcNwfh8iGv3bl9+vitgIPdbC+8mgTu8hQBuflUqppA/3qtbXmdzVhaCO6Ky0mgqO69S2tAPSg1vGi3ZPFAG4h+8FYe4kH6j4UHvVPwJovr55h8ifwoGLt4q5bbDmSOcCF6f3tS5wvhd7EMVtIXI3ggATtJYgCfWt8MgugWyzhzJEkMpgFojQqYEc5MDSmX7LePph77W7mULegBzEBhIynyYMR6gdaAhwHgGIwOIs99aK52XUag7EgEEg6Tpvoa7LisKW9nQ8jzHIke6aoX0VbKj2gCCrGNCNhpp8NN9qsWrxIBzUAXh3Z+ymLdksFPD4jnJDMdCWHUj6HrQnGqnD7B0c2UnJEsSCfZBPQzudhvTXjsQAjZnCAj2iQI8yTpFc/vW8Nime2t574Ugk53IVyCJk+HrAAgAbRQbWe1lpx+rVi5GYq0LlXfMzAtpHJQx8qoYftVcvHKmEZngtpcAXKHKZpZA0SDplq6eE4YDKMOBH3hAadicwOYfGveHcPtWgSMPDSZJylmBMyXLEnrvQeYbE41xP6PbtD99rjn4Kgpe7ZjHIVurcuZchVzbVrYWTGUAwSuXKNZM5utN97h3eLE3E2IZCgZSGBEEqelBe1XDSmGdzfxTlEBKtcGRyObIB8vIUEfZ65czYAXchyd+qFJhrYtKik+fgPujnNMD8QFy5cthkOSJVTLa69elLH/02UWxa714a67hl8LCbOo9o6SusEbn1oRhey9+3cvBratp+rulisMdnUAMcw6GPXWgcrtsQGKmQQPMgsBr1AmY8q94kGyEDlGvSDyoThcAFVBDm4FUF858TDQkgk6TJij2JZ8mqgKI2OsabzQLWLDiVaGIgrJ1AO/u5x1Om5qjwd2DRofE2/qRRrid0ZztMDX02oPw/V2A/aP1NAXuYtco7yJEae1B9ANq8fDnMCoCiIO07iI+Y99bkFSum5AkH66V7fvQIZQQwYQDq2nsjTcifhQbFSKU+3Df4I5eP/tpkts0AFdfNgT5TA1Mbx50r9twZtAj9v/toA/CcA2JvW7Ce1ddUHlmMZvQCT7q6r/xAKqrgkXRUzqF6AKoHyEUv/Ydw3vOJByNLFt7k/vGLa/zsfdR7/iGuDPgxz/XE+7u4+poOUWhpWtx6wXKhdqDVjVrDr4RNVQKtW1gUEd81Y4CP/EW/U/ymqd41Jw14vWz++vzYCgm4ZcC3rTE6K6H3BgaiFjIdSPCdfcdagRZ9Zonw9EbE27eK8CNcQXmKBWVCwzMTAI0JMn11oO04DhOW2tzMS2WAPuyfvR13+NV7PaM2TlurlXrMj48vfTRxfAG0gXkNiNiORFJnEsHadGNwkct4oDdzF2sQsh7ZjYPBHrBpds3mS5czOjnMIFtQqgcttz5npXMrlxmvlbc5Q0QCdp5ka10Lh2GFpYVPMxznnJ1nbU0Fy7cbkpqew1w7r9PzrSxj5gZTOunMRvP57ajqKtvxFbcZ4SdBmZBJ6Alt96DW6bo9PKKHdpcxwl8Mpjuzr5VavdpsOJzXbQymG8ayNJ0E67jb8KH8Z49Yuo+Hzle8RhnCllE6CCPaMnZZmgvXnOXDnmH+thqluYhjy+lDLGPRlt6ORbvZCcjalbVxSwG+XT3bGDRu9a0209350A/u9ZE/LT51riWfKR5VauMAJMKOrEAD1JNCbPGUIueIsATECREbghY36n00oK3EsNuaCYG6Qzeu39imS/xOzcMJcU/ET6TE0rN/jPBETvPl05+6gNi5ccRAHQz0jy3qxmeCAAp1iSTBOxiNvKq+GsHR8wnLtJgjQk7b7fGpmv5lDW2Vm5amJ21oNcTeYAAgZsuaVPhWBMsTsPyNJ3afFNcvBI1trEDXU+I69NqbeIYXwuzkABDMbRBkHyjlNIOGeXObQXAVPlJBU+gYKfQUHX/+HnCEDGXTzNq2P8odj/Mtaf8AEJwu5GGvqs21zoxH3WYqVJ8jBE9Y6ilHsd9oLcNwt2zbt5rz3mY5tFVQiqPPNmB+FLGI7Q4lw6teuFXnMGdnzSIMliTtQD81alq1qS3boPbKyfIVOzVlsQPWtHbzoIbhq1wS1nv2xGzAnyA1n6VTY05cBw6raVk3YAseZPMe48qBQt3CpBBgggg9CDI+dZculmLMSzHUkmST5mtK8oPo77IePrjuH9xeM3cPFsydTbj9W/wBWf3POh3bHs/cVlspJ75wiMo6kTPQga+6ucfZDx44XiNoaZL/AOpcEkDxEFT65wAP4j1rsH2xY6+nDycMSrZldnVirJbtsCSp/azFQRvGboaDiuHwot3nVNQtxlB01yuVk+elPlv2QTXKLGNu23F4yRcYsZ2c5vF5Bp+EjSCK6LZ4zbvW1dGkbQYzZo1TLvPpvyoN3t52Y5RmOhMgaclByk7a+rGouIdmVxKqty66qp0AOYCYGgIHpVjC3YBhTMkkHcTtIOuoArbEcUVRlbdpAAiSY2Hnz91AO4N2QCs7DElsrrGULqF8SsxmZknnGnlA24v2aYI9xe7OVGZoVlJIUkR4iBqBtvrRtOJnLqBmMZo5nYx/WpcTi+8tvbC6urKJ0ElSNSdAPM0AHhHBHNqzca6wN3xFUC5Mr22YeEj2oJBPnV3F8DZkyG/dCbwFtj5gA7+dXcC/d2bFlyBdskWXUEHK6WmBBIn9k61YxF0Eaz9KBYv8KZiq9+SqQQtxS4kbTL/Spnwt24t22/cqrR4grlpCgZl8YykQOZ+FEkRWNeYi0IMKefT86AXguFW7GZ85diWaSFEFtyoAETA+FBzfPfvHURPoKKcUcgBaXrWt4+76UDWHcwfCdI9rr7vKtktNImI5Q3XyiquGsga/jRCw4BBgMOhnagB9s7+TD5Z1dgvuHiP0j30nHDKqzeJ1ErbUjOZ1Bbki+ZknkI1o927xH65EWYCZtx98zHrCjX6UMxNjvIxFweAoS/LNdQC3E9XYox8nY8qATir5uOzkAFjJj+9T1J1Jk1FWRWGgkVamIrS0dJq7wbAnE4mzZGmdwCeg3Y+5QaCuW6VC9df4l9kiBC2Hvsp5LcUMp5wTofrXIcZZa27I4hlJUjoRpQQNTl2WX9Qvq38xpNpk7KY/e0fNlP1B+vxoFyvKwVlBvauFSCphgQQRyI1B+NfUXFMKvEuGqykhb1gOSN5ZQxHr7S18tivpT7EMZ3nCrYJk23uW/dmLgfBqD5ua62XIScoacs6Boykx1jSfIUa7G4rLfK8mU/Ea/TN8qq9p8J3WLxCRAF25A8s528qp8PvZLit0n5gig6Rjb6MQ8kFAYYGCARqDyI2MHoOlUsJdzlbjDxaxPJSNIHnpPnpyoIvEpEDfX6VLb4mCaBv79AsmAJA35kwKsYrE2GtOGdDIIGoIDEHLJ2XUbmNqW8HcDSGkg/IjUEe+o+LcOUqzW1YwJyDKEBEaxvMbe/0oCWGyWcIrjK11WQXshDE3TauGWYTmY66yd6J4Yi4MyMHXTUEGJEiYPTWlDh9i/ewDpAUFldSTAZEt3nedeSr8qucLwWIVWIv2/EZchWnMNILKRI9dNZ50BfEuLUlmVByJIgfEia2PElZWysCRmOWRmUSdGWZkRHqDQO/hbpZSb5LLmj2o8QK880aHfXn1ohguGBkK3AWLEnKXdgssW8BMMDr7RJneKAdj1YnWgttWF4wOVMD8NyEQZAELoASDrL9WG0/0oTiSVvZTsVHTqaA9hg0CfrV+xZcgAbnQfQUHw+LK7Ej3xU1riS2rbkAKAGYgbE5d4G80Cbxa8xxLkOWIcqr6gkL4QRrI0Aqxb42UUWnLX7bT3oZid40tk6hliQ22bkQPEIGIYSeZEFueu8Hz6+ZqIUG9yJOWY5TE++NK1rK9oMVq6H9j3DicQ2Ib2UBRfNmiSPQaf5q5/Yss7KiiWYhVHVmMAfGn/tD2g/5e1jC4Rrbfo6ZbrBTreJlwTMe16xQdsa5v05c/pXIPtU7LMztirKzA/WgcwP8AzFjeNjz2rXgf2ngymMtkKZi7aJzqeWnT0n0NHU7XWcWrhGJe3IYhSveJyvKp+8OaxrBEaig4pVvhNzLeQ9THx0/Gt+OWlW84XLE7L7IPPL+6dx5MByqrgz+sT+JfqKCKva8r2gwV3r/h+ut+g4kaQL8jrJtICI6aD51wYV377B7GXBN/1Lpf4eAfy0CN9tvCxbxrOojNGYj95AwnzLC6Z9Olc5B1ru/28WQbYAQlyFfMI0W1nJB6+F3PoD0rg5oLll1AnxFtegA+pPy99SWVINV8NdipxiIoDmHxRWAQeux260VwN9cQ3cZ0Q3PCC7ZQOck8tqUjjWIALMcoganQTMDoJJNb2rwPIRzEb+tA5WriWLK2RdS4c692wmGWbqk9B7QMSdt9qr3VuyXASHITRj4iNoWNSJgx1FCuy5HdXyVGbTKfvAyRA6gzqPpVnGX3cKZLQoCzuFGwjlz06k86Atg+H3WUkva0B0kyCNwPpRjD4K4u1y3I9T9KFcIxLIsNEAazy86MYTiCugYMsHzG43G+4oA+Pwd7Qd7aHoj/AIn8KFXuEl7md7oBgbKdOcUb4viDIoP+lNmE9OlBNa4dbGhdvcv5mqvFsLaXD3Gm6WymJyZZJC7bxRnD2s/lpSXxiyovXLKM7EQFBZiM8yw1Ov50AOsFX7XBr7TFthG8wPrv7qjxnD3tBS8eKYgzt10oK1ZXlZQepcKkMpIIIII0II1BB6zWxJOpMk6kncnrNRmtpoMNbWbzIwZGKsNiN6jmsFBtduFjJ1PXrV3gCocRbDiVJOnImDE++iXCeDW7llXbNJLbGBoY00ovguA2AQcpzAyJZtCNQd6BHr2vK9oPRX019lHDu6wNg6+O0jEHqwzSP/dXzOlotAHMwPWvrLsyGWxaEaBFAHNRlHhPptNBZ4vwW1iCO8WcsFeoIDD4FWZSOhNfM3b7sdc4ZfFp3W4jrmtuNCVmPEvJgfMivqxWPSucfbxwJL3D/wBJj9ZhmUgjmlx1RlPlJVvLLQfOqb1JmqIVtmoJA9TYcmZHvqqWrfvjsSSOk/OOtAf4NiBlbM629yBCjORykidPLrR3u1KZyYRQWJ11ETsP71PlS1wS4GJtv4tJUEkgR06UeTAWSpDpI6AsJPuPv91BW7prrB7VlQmUkG9lysunjPinnEeh8qrcQsM1hbRNtFQJcYKzQcy5Q+SYzEESQCTpRrB8EYwqXnW1DAr7RAMSqzIynzEiPgTwXZ3Doysc7spzS7TrAAMCBpAjTSKAXZwTW7aJmJyiJPP3ch5UOHErSk948FDljcnTcAaxTxxK2pXw0rtwZCWkAhzJmDrHKgjftdYVDkzMwHhGUgE+Z6Umtjma8bre0WzGOs8qasZ2SAZWUrkiGGxBJABA99CuN9m2sOiq2cPny8iMsTPx+VBdbtShEZX89F/+VUeOY9LltQityeWBBGuWOhEEajpV7hnZ3NDlhDMF22MTNX+J9mlWzdaSWVCV5bCYj3UCLWV5WUGCsrKygwV5XtYKBm7NY+UNo7rJX+EmSPcTPv8AKmKw9IfCJ75I6/KDPypxs3OVAg16K8rJoOjfYxwAX8X3txZt2wwXobpyiPOFYz/EtfQ+GtZRFcU+zDtRhsHZW3dvWihYscxUMjHQkCZPn6Ue7VfarYyOmGuqZ0FyTPqFAmPWg6kzgb6Vzn7ZO0lteH37Abx3BbUe+4rMP/YrfGuf4/t+iyAzX2j2szRPlm5eYpL4zxv9IBLhs8yNRlHLpJ8OlAHrKysoMrKysoC3AFm+B+6fpTsmEJpI4QxF5CjAMVPtLIHh6TroN6dOHriXn9bbEf8ASnXmP8TcbHzoGDgwjQj30Qv4ZQJM60uXrmJstbzXQbbMRcZLJHdrlJzTmYDkNRUXCeJZkkYi5cadFCi7yEBoHhJ39pQJiTE0EnFL5UlYPlQgYg7/AI1Lizca4O8DktJbMiqqdAkMfTc+tWrOBAUaUFWxjm2+R1oohW8BnUErMHmsiDHSRUtnBpGwqdMPHs6UFXguHCq2/tHQ7ac4/GrzgMCp56H0Ir3ORvXqtQcaxFko7Id1YqfVTH4VpTH28wOTE5x7N0T/AJh4W/A++lugysrKyg9rysrKArwGAxJ32H1NMFm7Spw6/lcdJplS5QKFZWVlB7XtZWUHhrysrKDDWVlZQZXle1lAV4R/+Ra/hH8lP/BNj/G/8xrKygZsJsf75UKw3+EP4m/mNZWUFDHe2Kst7ArKyg2wtW+Xv/Cvayg1eq53+FZWUCz9o/8AhWf4z/LSFWVlBlZWVlBlZWVlBta3HqKYrVZWUH//2Q=="/>
          <p:cNvSpPr>
            <a:spLocks noChangeAspect="1" noChangeArrowheads="1"/>
          </p:cNvSpPr>
          <p:nvPr/>
        </p:nvSpPr>
        <p:spPr bwMode="auto">
          <a:xfrm>
            <a:off x="307975" y="-1638300"/>
            <a:ext cx="37338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0" name="Picture 14" descr="http://graphics8.nytimes.com/images/2012/11/13/science/13BOOKS/13SCIB-articleIn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660936"/>
            <a:ext cx="1809750"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68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fade">
                                      <p:cBhvr>
                                        <p:cTn id="12" dur="2000"/>
                                        <p:tgtEl>
                                          <p:spTgt spid="30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20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fade">
                                      <p:cBhvr>
                                        <p:cTn id="22" dur="2000"/>
                                        <p:tgtEl>
                                          <p:spTgt spid="30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fade">
                                      <p:cBhvr>
                                        <p:cTn id="27" dur="2000"/>
                                        <p:tgtEl>
                                          <p:spTgt spid="30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23">
                                            <p:txEl>
                                              <p:pRg st="6" end="6"/>
                                            </p:txEl>
                                          </p:spTgt>
                                        </p:tgtEl>
                                        <p:attrNameLst>
                                          <p:attrName>style.visibility</p:attrName>
                                        </p:attrNameLst>
                                      </p:cBhvr>
                                      <p:to>
                                        <p:strVal val="visible"/>
                                      </p:to>
                                    </p:set>
                                    <p:animEffect transition="in" filter="fade">
                                      <p:cBhvr>
                                        <p:cTn id="32" dur="2000"/>
                                        <p:tgtEl>
                                          <p:spTgt spid="3072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23">
                                            <p:txEl>
                                              <p:pRg st="7" end="7"/>
                                            </p:txEl>
                                          </p:spTgt>
                                        </p:tgtEl>
                                        <p:attrNameLst>
                                          <p:attrName>style.visibility</p:attrName>
                                        </p:attrNameLst>
                                      </p:cBhvr>
                                      <p:to>
                                        <p:strVal val="visible"/>
                                      </p:to>
                                    </p:set>
                                    <p:animEffect transition="in" filter="fade">
                                      <p:cBhvr>
                                        <p:cTn id="37" dur="2000"/>
                                        <p:tgtEl>
                                          <p:spTgt spid="3072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 calcmode="lin" valueType="num">
                                      <p:cBhvr additive="base">
                                        <p:cTn id="42" dur="500" fill="hold"/>
                                        <p:tgtEl>
                                          <p:spTgt spid="4098"/>
                                        </p:tgtEl>
                                        <p:attrNameLst>
                                          <p:attrName>ppt_x</p:attrName>
                                        </p:attrNameLst>
                                      </p:cBhvr>
                                      <p:tavLst>
                                        <p:tav tm="0">
                                          <p:val>
                                            <p:strVal val="#ppt_x"/>
                                          </p:val>
                                        </p:tav>
                                        <p:tav tm="100000">
                                          <p:val>
                                            <p:strVal val="#ppt_x"/>
                                          </p:val>
                                        </p:tav>
                                      </p:tavLst>
                                    </p:anim>
                                    <p:anim calcmode="lin" valueType="num">
                                      <p:cBhvr additive="base">
                                        <p:cTn id="4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Base Pairing</a:t>
            </a:r>
          </a:p>
        </p:txBody>
      </p:sp>
      <p:sp>
        <p:nvSpPr>
          <p:cNvPr id="12291" name="Rectangle 3"/>
          <p:cNvSpPr>
            <a:spLocks noGrp="1" noChangeArrowheads="1"/>
          </p:cNvSpPr>
          <p:nvPr>
            <p:ph type="body" idx="1"/>
          </p:nvPr>
        </p:nvSpPr>
        <p:spPr/>
        <p:txBody>
          <a:bodyPr>
            <a:normAutofit lnSpcReduction="10000"/>
          </a:bodyPr>
          <a:lstStyle/>
          <a:p>
            <a:pPr eaLnBrk="1" hangingPunct="1">
              <a:defRPr/>
            </a:pPr>
            <a:r>
              <a:rPr lang="en-US" dirty="0" smtClean="0">
                <a:solidFill>
                  <a:srgbClr val="FF0000"/>
                </a:solidFill>
              </a:rPr>
              <a:t>Adenine (A) pairs with Thymine (T) </a:t>
            </a:r>
          </a:p>
          <a:p>
            <a:pPr eaLnBrk="1" hangingPunct="1">
              <a:defRPr/>
            </a:pPr>
            <a:r>
              <a:rPr lang="en-US" dirty="0" smtClean="0">
                <a:solidFill>
                  <a:srgbClr val="FF0000"/>
                </a:solidFill>
              </a:rPr>
              <a:t>Cytosine (C) pairs with Guanine (G)</a:t>
            </a:r>
          </a:p>
          <a:p>
            <a:pPr eaLnBrk="1" hangingPunct="1">
              <a:buFont typeface="Wingdings" pitchFamily="2" charset="2"/>
              <a:buNone/>
              <a:defRPr/>
            </a:pPr>
            <a:r>
              <a:rPr lang="en-US" dirty="0" smtClean="0"/>
              <a:t>  ( Complementary base pairs).</a:t>
            </a:r>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defRPr/>
            </a:pPr>
            <a:r>
              <a:rPr lang="en-US" dirty="0" smtClean="0"/>
              <a:t>Held together by relatively weak hydrogen bonds</a:t>
            </a:r>
          </a:p>
        </p:txBody>
      </p:sp>
      <p:pic>
        <p:nvPicPr>
          <p:cNvPr id="15364" name="Picture 5" descr="dnapai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05200"/>
            <a:ext cx="26670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dnapai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05200"/>
            <a:ext cx="25908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336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20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7" end="7"/>
                                            </p:txEl>
                                          </p:spTgt>
                                        </p:tgtEl>
                                        <p:attrNameLst>
                                          <p:attrName>style.visibility</p:attrName>
                                        </p:attrNameLst>
                                      </p:cBhvr>
                                      <p:to>
                                        <p:strVal val="visible"/>
                                      </p:to>
                                    </p:set>
                                    <p:animEffect transition="in" filter="fade">
                                      <p:cBhvr>
                                        <p:cTn id="22" dur="2000"/>
                                        <p:tgtEl>
                                          <p:spTgt spid="12291">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364"/>
                                        </p:tgtEl>
                                        <p:attrNameLst>
                                          <p:attrName>style.visibility</p:attrName>
                                        </p:attrNameLst>
                                      </p:cBhvr>
                                      <p:to>
                                        <p:strVal val="visible"/>
                                      </p:to>
                                    </p:set>
                                    <p:animEffect transition="in" filter="fade">
                                      <p:cBhvr>
                                        <p:cTn id="27" dur="2000"/>
                                        <p:tgtEl>
                                          <p:spTgt spid="153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365"/>
                                        </p:tgtEl>
                                        <p:attrNameLst>
                                          <p:attrName>style.visibility</p:attrName>
                                        </p:attrNameLst>
                                      </p:cBhvr>
                                      <p:to>
                                        <p:strVal val="visible"/>
                                      </p:to>
                                    </p:set>
                                    <p:animEffect transition="in" filter="fade">
                                      <p:cBhvr>
                                        <p:cTn id="32"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870175-438C-4F21-87DC-C081BB09313A}" type="slidenum">
              <a:rPr lang="en-US" altLang="en-US"/>
              <a:pPr/>
              <a:t>29</a:t>
            </a:fld>
            <a:endParaRPr lang="en-US" altLang="en-US"/>
          </a:p>
        </p:txBody>
      </p:sp>
      <p:sp>
        <p:nvSpPr>
          <p:cNvPr id="31746" name="Rectangle 2"/>
          <p:cNvSpPr>
            <a:spLocks noGrp="1" noChangeArrowheads="1"/>
          </p:cNvSpPr>
          <p:nvPr>
            <p:ph type="title"/>
          </p:nvPr>
        </p:nvSpPr>
        <p:spPr/>
        <p:txBody>
          <a:bodyPr/>
          <a:lstStyle/>
          <a:p>
            <a:endParaRPr lang="en-US" altLang="en-US"/>
          </a:p>
        </p:txBody>
      </p:sp>
      <p:pic>
        <p:nvPicPr>
          <p:cNvPr id="31748" name="Picture 4" descr="DNA-colored"/>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05000" y="228600"/>
            <a:ext cx="5867400" cy="662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90101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48">
                                            <p:bg/>
                                          </p:spTgt>
                                        </p:tgtEl>
                                        <p:attrNameLst>
                                          <p:attrName>style.visibility</p:attrName>
                                        </p:attrNameLst>
                                      </p:cBhvr>
                                      <p:to>
                                        <p:strVal val="visible"/>
                                      </p:to>
                                    </p:set>
                                    <p:animEffect transition="in" filter="fade">
                                      <p:cBhvr>
                                        <p:cTn id="10" dur="2000"/>
                                        <p:tgtEl>
                                          <p:spTgt spid="3174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8"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04800"/>
            <a:ext cx="8229600" cy="1384300"/>
          </a:xfrm>
        </p:spPr>
        <p:txBody>
          <a:bodyPr/>
          <a:lstStyle/>
          <a:p>
            <a:pPr>
              <a:defRPr/>
            </a:pPr>
            <a:endParaRPr lang="en-US" dirty="0"/>
          </a:p>
        </p:txBody>
      </p:sp>
      <p:sp>
        <p:nvSpPr>
          <p:cNvPr id="14339" name="Rectangle 3"/>
          <p:cNvSpPr>
            <a:spLocks noGrp="1" noChangeArrowheads="1"/>
          </p:cNvSpPr>
          <p:nvPr>
            <p:ph type="body" idx="1"/>
          </p:nvPr>
        </p:nvSpPr>
        <p:spPr/>
        <p:txBody>
          <a:bodyPr/>
          <a:lstStyle/>
          <a:p>
            <a:pPr>
              <a:defRPr/>
            </a:pPr>
            <a:r>
              <a:rPr lang="en-US" b="1" u="sng" dirty="0"/>
              <a:t>Genetics:</a:t>
            </a:r>
            <a:r>
              <a:rPr lang="en-US" dirty="0"/>
              <a:t>  </a:t>
            </a:r>
            <a:r>
              <a:rPr lang="en-US" dirty="0">
                <a:solidFill>
                  <a:srgbClr val="FF0000"/>
                </a:solidFill>
              </a:rPr>
              <a:t>Study of heredity</a:t>
            </a:r>
          </a:p>
          <a:p>
            <a:pPr>
              <a:defRPr/>
            </a:pPr>
            <a:r>
              <a:rPr lang="en-US" b="1" u="sng" dirty="0"/>
              <a:t>Heredity:</a:t>
            </a:r>
            <a:r>
              <a:rPr lang="en-US" dirty="0"/>
              <a:t>  </a:t>
            </a:r>
            <a:r>
              <a:rPr lang="en-US" dirty="0">
                <a:solidFill>
                  <a:srgbClr val="FF0000"/>
                </a:solidFill>
              </a:rPr>
              <a:t>Passing of genetic information from an organism to it’s  offspring.</a:t>
            </a:r>
          </a:p>
        </p:txBody>
      </p:sp>
      <p:pic>
        <p:nvPicPr>
          <p:cNvPr id="14341" name="Picture 5" descr="hereditybe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524250"/>
            <a:ext cx="3810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301234"/>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nodePh="1">
                                  <p:stCondLst>
                                    <p:cond delay="0"/>
                                  </p:stCondLst>
                                  <p:endCondLst>
                                    <p:cond evt="begin" delay="0">
                                      <p:tn val="5"/>
                                    </p:cond>
                                  </p:endCondLst>
                                  <p:childTnLst>
                                    <p:set>
                                      <p:cBhvr>
                                        <p:cTn id="6" dur="1" fill="hold">
                                          <p:stCondLst>
                                            <p:cond delay="0"/>
                                          </p:stCondLst>
                                        </p:cTn>
                                        <p:tgtEl>
                                          <p:spTgt spid="14338"/>
                                        </p:tgtEl>
                                        <p:attrNameLst>
                                          <p:attrName>style.visibility</p:attrName>
                                        </p:attrNameLst>
                                      </p:cBhvr>
                                      <p:to>
                                        <p:strVal val="visible"/>
                                      </p:to>
                                    </p:set>
                                    <p:anim calcmode="lin" valueType="num">
                                      <p:cBhvr>
                                        <p:cTn id="7" dur="2000" fill="hold"/>
                                        <p:tgtEl>
                                          <p:spTgt spid="14338"/>
                                        </p:tgtEl>
                                        <p:attrNameLst>
                                          <p:attrName>ppt_w</p:attrName>
                                        </p:attrNameLst>
                                      </p:cBhvr>
                                      <p:tavLst>
                                        <p:tav tm="0">
                                          <p:val>
                                            <p:strVal val="#ppt_w"/>
                                          </p:val>
                                        </p:tav>
                                        <p:tav tm="100000">
                                          <p:val>
                                            <p:strVal val="#ppt_w"/>
                                          </p:val>
                                        </p:tav>
                                      </p:tavLst>
                                    </p:anim>
                                    <p:anim calcmode="lin" valueType="num">
                                      <p:cBhvr>
                                        <p:cTn id="8" dur="2000" fill="hold"/>
                                        <p:tgtEl>
                                          <p:spTgt spid="1433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4338"/>
                                        </p:tgtEl>
                                        <p:attrNameLst>
                                          <p:attrName>ppt_x</p:attrName>
                                        </p:attrNameLst>
                                      </p:cBhvr>
                                      <p:tavLst>
                                        <p:tav tm="0">
                                          <p:val>
                                            <p:strVal val="#ppt_x-.4"/>
                                          </p:val>
                                        </p:tav>
                                        <p:tav tm="100000">
                                          <p:val>
                                            <p:strVal val="#ppt_x"/>
                                          </p:val>
                                        </p:tav>
                                      </p:tavLst>
                                    </p:anim>
                                    <p:anim calcmode="lin" valueType="num">
                                      <p:cBhvr>
                                        <p:cTn id="10" dur="2000" fill="hold"/>
                                        <p:tgtEl>
                                          <p:spTgt spid="1433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4339">
                                            <p:txEl>
                                              <p:pRg st="0" end="0"/>
                                            </p:txEl>
                                          </p:spTgt>
                                        </p:tgtEl>
                                        <p:attrNameLst>
                                          <p:attrName>style.visibility</p:attrName>
                                        </p:attrNameLst>
                                      </p:cBhvr>
                                      <p:to>
                                        <p:strVal val="visible"/>
                                      </p:to>
                                    </p:set>
                                    <p:animEffect transition="in" filter="fade">
                                      <p:cBhvr>
                                        <p:cTn id="15" dur="500">
                                          <p:stCondLst>
                                            <p:cond delay="0"/>
                                          </p:stCondLst>
                                        </p:cTn>
                                        <p:tgtEl>
                                          <p:spTgt spid="14339">
                                            <p:txEl>
                                              <p:pRg st="0" end="0"/>
                                            </p:txEl>
                                          </p:spTgt>
                                        </p:tgtEl>
                                      </p:cBhvr>
                                    </p:animEffect>
                                    <p:anim calcmode="lin" valueType="num">
                                      <p:cBhvr>
                                        <p:cTn id="16" dur="500" fill="hold">
                                          <p:stCondLst>
                                            <p:cond delay="0"/>
                                          </p:stCondLst>
                                        </p:cTn>
                                        <p:tgtEl>
                                          <p:spTgt spid="14339">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4339">
                                            <p:txEl>
                                              <p:pRg st="1" end="1"/>
                                            </p:txEl>
                                          </p:spTgt>
                                        </p:tgtEl>
                                        <p:attrNameLst>
                                          <p:attrName>style.visibility</p:attrName>
                                        </p:attrNameLst>
                                      </p:cBhvr>
                                      <p:to>
                                        <p:strVal val="visible"/>
                                      </p:to>
                                    </p:set>
                                    <p:animEffect transition="in" filter="fade">
                                      <p:cBhvr>
                                        <p:cTn id="22" dur="500">
                                          <p:stCondLst>
                                            <p:cond delay="0"/>
                                          </p:stCondLst>
                                        </p:cTn>
                                        <p:tgtEl>
                                          <p:spTgt spid="14339">
                                            <p:txEl>
                                              <p:pRg st="1" end="1"/>
                                            </p:txEl>
                                          </p:spTgt>
                                        </p:tgtEl>
                                      </p:cBhvr>
                                    </p:animEffect>
                                    <p:anim calcmode="lin" valueType="num">
                                      <p:cBhvr>
                                        <p:cTn id="23" dur="500" fill="hold">
                                          <p:stCondLst>
                                            <p:cond delay="0"/>
                                          </p:stCondLst>
                                        </p:cTn>
                                        <p:tgtEl>
                                          <p:spTgt spid="14339">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14341"/>
                                        </p:tgtEl>
                                        <p:attrNameLst>
                                          <p:attrName>style.visibility</p:attrName>
                                        </p:attrNameLst>
                                      </p:cBhvr>
                                      <p:to>
                                        <p:strVal val="visible"/>
                                      </p:to>
                                    </p:set>
                                    <p:animEffect transition="in" filter="fade">
                                      <p:cBhvr>
                                        <p:cTn id="29" dur="770" decel="100000"/>
                                        <p:tgtEl>
                                          <p:spTgt spid="14341"/>
                                        </p:tgtEl>
                                      </p:cBhvr>
                                    </p:animEffect>
                                    <p:animScale>
                                      <p:cBhvr>
                                        <p:cTn id="30" dur="770" decel="100000"/>
                                        <p:tgtEl>
                                          <p:spTgt spid="14341"/>
                                        </p:tgtEl>
                                      </p:cBhvr>
                                      <p:from x="10000" y="10000"/>
                                      <p:to x="200000" y="450000"/>
                                    </p:animScale>
                                    <p:animScale>
                                      <p:cBhvr>
                                        <p:cTn id="31" dur="1230" accel="100000" fill="hold">
                                          <p:stCondLst>
                                            <p:cond delay="770"/>
                                          </p:stCondLst>
                                        </p:cTn>
                                        <p:tgtEl>
                                          <p:spTgt spid="14341"/>
                                        </p:tgtEl>
                                      </p:cBhvr>
                                      <p:from x="200000" y="450000"/>
                                      <p:to x="100000" y="100000"/>
                                    </p:animScale>
                                    <p:set>
                                      <p:cBhvr>
                                        <p:cTn id="32" dur="770" fill="hold"/>
                                        <p:tgtEl>
                                          <p:spTgt spid="14341"/>
                                        </p:tgtEl>
                                        <p:attrNameLst>
                                          <p:attrName>ppt_x</p:attrName>
                                        </p:attrNameLst>
                                      </p:cBhvr>
                                      <p:to>
                                        <p:strVal val="(0.5)"/>
                                      </p:to>
                                    </p:set>
                                    <p:anim from="(0.5)" to="(#ppt_x)" calcmode="lin" valueType="num">
                                      <p:cBhvr>
                                        <p:cTn id="33" dur="1230" accel="100000" fill="hold">
                                          <p:stCondLst>
                                            <p:cond delay="770"/>
                                          </p:stCondLst>
                                        </p:cTn>
                                        <p:tgtEl>
                                          <p:spTgt spid="14341"/>
                                        </p:tgtEl>
                                        <p:attrNameLst>
                                          <p:attrName>ppt_x</p:attrName>
                                        </p:attrNameLst>
                                      </p:cBhvr>
                                    </p:anim>
                                    <p:set>
                                      <p:cBhvr>
                                        <p:cTn id="34" dur="770" fill="hold"/>
                                        <p:tgtEl>
                                          <p:spTgt spid="14341"/>
                                        </p:tgtEl>
                                        <p:attrNameLst>
                                          <p:attrName>ppt_y</p:attrName>
                                        </p:attrNameLst>
                                      </p:cBhvr>
                                      <p:to>
                                        <p:strVal val="(#ppt_y+0.4)"/>
                                      </p:to>
                                    </p:set>
                                    <p:anim from="(#ppt_y+0.4)" to="(#ppt_y)" calcmode="lin" valueType="num">
                                      <p:cBhvr>
                                        <p:cTn id="35" dur="1230" accel="100000" fill="hold">
                                          <p:stCondLst>
                                            <p:cond delay="770"/>
                                          </p:stCondLst>
                                        </p:cTn>
                                        <p:tgtEl>
                                          <p:spTgt spid="1434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u="sng"/>
              <a:t>DNA Replication</a:t>
            </a:r>
          </a:p>
        </p:txBody>
      </p:sp>
      <p:sp>
        <p:nvSpPr>
          <p:cNvPr id="32771" name="Rectangle 3"/>
          <p:cNvSpPr>
            <a:spLocks noGrp="1" noChangeArrowheads="1"/>
          </p:cNvSpPr>
          <p:nvPr>
            <p:ph type="body" idx="1"/>
          </p:nvPr>
        </p:nvSpPr>
        <p:spPr>
          <a:xfrm>
            <a:off x="838200" y="1905000"/>
            <a:ext cx="7391400" cy="4114800"/>
          </a:xfrm>
        </p:spPr>
        <p:txBody>
          <a:bodyPr/>
          <a:lstStyle/>
          <a:p>
            <a:pPr>
              <a:lnSpc>
                <a:spcPct val="90000"/>
              </a:lnSpc>
            </a:pPr>
            <a:r>
              <a:rPr lang="en-US" altLang="en-US" dirty="0"/>
              <a:t>occurs in the </a:t>
            </a:r>
            <a:r>
              <a:rPr lang="en-US" altLang="en-US" dirty="0" smtClean="0"/>
              <a:t>nucleus</a:t>
            </a:r>
          </a:p>
          <a:p>
            <a:pPr>
              <a:lnSpc>
                <a:spcPct val="90000"/>
              </a:lnSpc>
            </a:pPr>
            <a:endParaRPr lang="en-US" altLang="en-US" dirty="0"/>
          </a:p>
          <a:p>
            <a:pPr lvl="1">
              <a:lnSpc>
                <a:spcPct val="90000"/>
              </a:lnSpc>
            </a:pPr>
            <a:r>
              <a:rPr lang="en-US" altLang="en-US" dirty="0"/>
              <a:t>Weak hydrogen bonds that hold the base pairs together will break</a:t>
            </a:r>
          </a:p>
          <a:p>
            <a:pPr lvl="1">
              <a:lnSpc>
                <a:spcPct val="90000"/>
              </a:lnSpc>
            </a:pPr>
            <a:r>
              <a:rPr lang="en-US" altLang="en-US" dirty="0"/>
              <a:t>Strands will pull apart (can occur at many parts along the DNA) like a zipper</a:t>
            </a:r>
          </a:p>
          <a:p>
            <a:pPr lvl="1">
              <a:lnSpc>
                <a:spcPct val="90000"/>
              </a:lnSpc>
            </a:pPr>
            <a:r>
              <a:rPr lang="en-US" altLang="en-US" dirty="0"/>
              <a:t>Free nucleotides will attach to a complimentary base on an open strand</a:t>
            </a:r>
          </a:p>
          <a:p>
            <a:pPr lvl="1">
              <a:lnSpc>
                <a:spcPct val="90000"/>
              </a:lnSpc>
            </a:pPr>
            <a:r>
              <a:rPr lang="en-US" altLang="en-US" dirty="0"/>
              <a:t>2 new DNA molecules identical to the original will result</a:t>
            </a:r>
          </a:p>
        </p:txBody>
      </p:sp>
    </p:spTree>
    <p:extLst>
      <p:ext uri="{BB962C8B-B14F-4D97-AF65-F5344CB8AC3E}">
        <p14:creationId xmlns:p14="http://schemas.microsoft.com/office/powerpoint/2010/main" val="3110577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2000"/>
                                        <p:tgtEl>
                                          <p:spTgt spid="327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20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20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fade">
                                      <p:cBhvr>
                                        <p:cTn id="27" dur="2000"/>
                                        <p:tgtEl>
                                          <p:spTgt spid="327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771">
                                            <p:txEl>
                                              <p:pRg st="5" end="5"/>
                                            </p:txEl>
                                          </p:spTgt>
                                        </p:tgtEl>
                                        <p:attrNameLst>
                                          <p:attrName>style.visibility</p:attrName>
                                        </p:attrNameLst>
                                      </p:cBhvr>
                                      <p:to>
                                        <p:strVal val="visible"/>
                                      </p:to>
                                    </p:set>
                                    <p:animEffect transition="in" filter="fade">
                                      <p:cBhvr>
                                        <p:cTn id="32" dur="2000"/>
                                        <p:tgtEl>
                                          <p:spTgt spid="32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0"/>
            <a:ext cx="8229600" cy="3289300"/>
          </a:xfrm>
        </p:spPr>
        <p:txBody>
          <a:bodyPr/>
          <a:lstStyle/>
          <a:p>
            <a:pPr>
              <a:defRPr/>
            </a:pPr>
            <a:r>
              <a:rPr lang="en-US" sz="9600" u="sng"/>
              <a:t>G</a:t>
            </a:r>
            <a:r>
              <a:rPr lang="en-US" sz="9600"/>
              <a:t>enetics </a:t>
            </a:r>
            <a:r>
              <a:rPr lang="en-US" sz="9600" u="sng"/>
              <a:t>C</a:t>
            </a:r>
            <a:r>
              <a:rPr lang="en-US" sz="9600"/>
              <a:t>an   		</a:t>
            </a:r>
            <a:r>
              <a:rPr lang="en-US" sz="9600" u="sng"/>
              <a:t>T</a:t>
            </a:r>
            <a:r>
              <a:rPr lang="en-US" sz="9600"/>
              <a:t>ell </a:t>
            </a:r>
            <a:r>
              <a:rPr lang="en-US" sz="9600" u="sng"/>
              <a:t>A</a:t>
            </a:r>
            <a:r>
              <a:rPr lang="en-US" sz="9600"/>
              <a:t>ll</a:t>
            </a:r>
          </a:p>
        </p:txBody>
      </p:sp>
      <p:sp>
        <p:nvSpPr>
          <p:cNvPr id="126979" name="Rectangle 3"/>
          <p:cNvSpPr>
            <a:spLocks noGrp="1" noChangeArrowheads="1"/>
          </p:cNvSpPr>
          <p:nvPr>
            <p:ph type="body" idx="1"/>
          </p:nvPr>
        </p:nvSpPr>
        <p:spPr>
          <a:xfrm>
            <a:off x="1447800" y="2895600"/>
            <a:ext cx="8229600" cy="4114800"/>
          </a:xfrm>
        </p:spPr>
        <p:txBody>
          <a:bodyPr/>
          <a:lstStyle/>
          <a:p>
            <a:pPr>
              <a:buFontTx/>
              <a:buNone/>
              <a:defRPr/>
            </a:pPr>
            <a:r>
              <a:rPr lang="en-US" sz="4800" dirty="0"/>
              <a:t>G-Guanine</a:t>
            </a:r>
          </a:p>
          <a:p>
            <a:pPr>
              <a:buFontTx/>
              <a:buNone/>
              <a:defRPr/>
            </a:pPr>
            <a:r>
              <a:rPr lang="en-US" sz="4800" dirty="0"/>
              <a:t>C-Cytosine</a:t>
            </a:r>
          </a:p>
          <a:p>
            <a:pPr>
              <a:buFontTx/>
              <a:buNone/>
              <a:defRPr/>
            </a:pPr>
            <a:r>
              <a:rPr lang="en-US" sz="4800" dirty="0"/>
              <a:t>T-Thymine</a:t>
            </a:r>
          </a:p>
          <a:p>
            <a:pPr>
              <a:buFontTx/>
              <a:buNone/>
              <a:defRPr/>
            </a:pPr>
            <a:r>
              <a:rPr lang="en-US" sz="4800" dirty="0"/>
              <a:t>A-Adenine</a:t>
            </a:r>
          </a:p>
        </p:txBody>
      </p:sp>
    </p:spTree>
    <p:extLst>
      <p:ext uri="{BB962C8B-B14F-4D97-AF65-F5344CB8AC3E}">
        <p14:creationId xmlns:p14="http://schemas.microsoft.com/office/powerpoint/2010/main" val="544799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blinds(horizontal)">
                                      <p:cBhvr>
                                        <p:cTn id="7" dur="500"/>
                                        <p:tgtEl>
                                          <p:spTgt spid="126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6979">
                                            <p:txEl>
                                              <p:pRg st="0" end="0"/>
                                            </p:txEl>
                                          </p:spTgt>
                                        </p:tgtEl>
                                        <p:attrNameLst>
                                          <p:attrName>style.visibility</p:attrName>
                                        </p:attrNameLst>
                                      </p:cBhvr>
                                      <p:to>
                                        <p:strVal val="visible"/>
                                      </p:to>
                                    </p:set>
                                    <p:animEffect transition="in" filter="checkerboard(across)">
                                      <p:cBhvr>
                                        <p:cTn id="12" dur="500"/>
                                        <p:tgtEl>
                                          <p:spTgt spid="126979">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26979">
                                            <p:txEl>
                                              <p:pRg st="1" end="1"/>
                                            </p:txEl>
                                          </p:spTgt>
                                        </p:tgtEl>
                                        <p:attrNameLst>
                                          <p:attrName>style.visibility</p:attrName>
                                        </p:attrNameLst>
                                      </p:cBhvr>
                                      <p:to>
                                        <p:strVal val="visible"/>
                                      </p:to>
                                    </p:set>
                                    <p:animEffect transition="in" filter="checkerboard(across)">
                                      <p:cBhvr>
                                        <p:cTn id="15" dur="500"/>
                                        <p:tgtEl>
                                          <p:spTgt spid="126979">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26979">
                                            <p:txEl>
                                              <p:pRg st="2" end="2"/>
                                            </p:txEl>
                                          </p:spTgt>
                                        </p:tgtEl>
                                        <p:attrNameLst>
                                          <p:attrName>style.visibility</p:attrName>
                                        </p:attrNameLst>
                                      </p:cBhvr>
                                      <p:to>
                                        <p:strVal val="visible"/>
                                      </p:to>
                                    </p:set>
                                    <p:animEffect transition="in" filter="checkerboard(across)">
                                      <p:cBhvr>
                                        <p:cTn id="18" dur="500"/>
                                        <p:tgtEl>
                                          <p:spTgt spid="126979">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26979">
                                            <p:txEl>
                                              <p:pRg st="3" end="3"/>
                                            </p:txEl>
                                          </p:spTgt>
                                        </p:tgtEl>
                                        <p:attrNameLst>
                                          <p:attrName>style.visibility</p:attrName>
                                        </p:attrNameLst>
                                      </p:cBhvr>
                                      <p:to>
                                        <p:strVal val="visible"/>
                                      </p:to>
                                    </p:set>
                                    <p:animEffect transition="in" filter="checkerboard(across)">
                                      <p:cBhvr>
                                        <p:cTn id="21" dur="500"/>
                                        <p:tgtEl>
                                          <p:spTgt spid="126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46F4E0-52CA-473C-8B7D-F871CE31F54A}" type="slidenum">
              <a:rPr lang="en-US" altLang="en-US"/>
              <a:pPr/>
              <a:t>32</a:t>
            </a:fld>
            <a:endParaRPr lang="en-US" altLang="en-US"/>
          </a:p>
        </p:txBody>
      </p:sp>
      <p:sp>
        <p:nvSpPr>
          <p:cNvPr id="33794" name="Rectangle 2"/>
          <p:cNvSpPr>
            <a:spLocks noGrp="1" noChangeArrowheads="1"/>
          </p:cNvSpPr>
          <p:nvPr>
            <p:ph type="title"/>
          </p:nvPr>
        </p:nvSpPr>
        <p:spPr/>
        <p:txBody>
          <a:bodyPr/>
          <a:lstStyle/>
          <a:p>
            <a:r>
              <a:rPr lang="en-US" altLang="en-US" dirty="0" smtClean="0">
                <a:hlinkClick r:id="rId2"/>
              </a:rPr>
              <a:t>DNA Replication</a:t>
            </a:r>
            <a:endParaRPr lang="en-US" altLang="en-US" dirty="0"/>
          </a:p>
        </p:txBody>
      </p:sp>
      <p:pic>
        <p:nvPicPr>
          <p:cNvPr id="33796" name="Picture 4" descr="trans98"/>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0" y="1981200"/>
            <a:ext cx="4876800"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08694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796">
                                            <p:bg/>
                                          </p:spTgt>
                                        </p:tgtEl>
                                        <p:attrNameLst>
                                          <p:attrName>style.visibility</p:attrName>
                                        </p:attrNameLst>
                                      </p:cBhvr>
                                      <p:to>
                                        <p:strVal val="visible"/>
                                      </p:to>
                                    </p:set>
                                    <p:animEffect transition="in" filter="fade">
                                      <p:cBhvr>
                                        <p:cTn id="10" dur="2000"/>
                                        <p:tgtEl>
                                          <p:spTgt spid="3379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0"/>
            <a:ext cx="8229600" cy="1384300"/>
          </a:xfrm>
        </p:spPr>
        <p:txBody>
          <a:bodyPr/>
          <a:lstStyle/>
          <a:p>
            <a:pPr>
              <a:defRPr/>
            </a:pPr>
            <a:r>
              <a:rPr lang="en-US" b="1" dirty="0"/>
              <a:t>DNA </a:t>
            </a:r>
            <a:r>
              <a:rPr lang="en-US" b="1" dirty="0" smtClean="0"/>
              <a:t>Fun Facts!!!!</a:t>
            </a:r>
            <a:endParaRPr lang="en-US" dirty="0"/>
          </a:p>
        </p:txBody>
      </p:sp>
      <p:sp>
        <p:nvSpPr>
          <p:cNvPr id="122883" name="Rectangle 3"/>
          <p:cNvSpPr>
            <a:spLocks noGrp="1" noChangeArrowheads="1"/>
          </p:cNvSpPr>
          <p:nvPr>
            <p:ph type="body" sz="half" idx="1"/>
          </p:nvPr>
        </p:nvSpPr>
        <p:spPr>
          <a:xfrm>
            <a:off x="1219200" y="1143000"/>
            <a:ext cx="4191000" cy="5486400"/>
          </a:xfrm>
        </p:spPr>
        <p:txBody>
          <a:bodyPr/>
          <a:lstStyle/>
          <a:p>
            <a:pPr>
              <a:defRPr/>
            </a:pPr>
            <a:r>
              <a:rPr lang="en-US" sz="2800" b="1" dirty="0"/>
              <a:t>Each cell has about 2 m of DNA.</a:t>
            </a:r>
          </a:p>
          <a:p>
            <a:pPr>
              <a:defRPr/>
            </a:pPr>
            <a:r>
              <a:rPr lang="en-US" sz="2800" b="1" dirty="0"/>
              <a:t>The average human has 75 trillion cells.</a:t>
            </a:r>
          </a:p>
          <a:p>
            <a:pPr>
              <a:defRPr/>
            </a:pPr>
            <a:r>
              <a:rPr lang="en-US" sz="2800" b="1" dirty="0"/>
              <a:t>The average human has enough DNA to go from the earth to the sun more than 400 times.</a:t>
            </a:r>
          </a:p>
          <a:p>
            <a:pPr>
              <a:defRPr/>
            </a:pPr>
            <a:r>
              <a:rPr lang="en-US" sz="2800" b="1" dirty="0"/>
              <a:t>DNA has a diameter of only 0.000000002 m.</a:t>
            </a:r>
            <a:endParaRPr lang="en-US" sz="2800" dirty="0"/>
          </a:p>
        </p:txBody>
      </p:sp>
      <p:grpSp>
        <p:nvGrpSpPr>
          <p:cNvPr id="2" name="Group 4"/>
          <p:cNvGrpSpPr>
            <a:grpSpLocks/>
          </p:cNvGrpSpPr>
          <p:nvPr/>
        </p:nvGrpSpPr>
        <p:grpSpPr bwMode="auto">
          <a:xfrm>
            <a:off x="5562600" y="2209800"/>
            <a:ext cx="3124200" cy="3886200"/>
            <a:chOff x="3168" y="1632"/>
            <a:chExt cx="2304" cy="2284"/>
          </a:xfrm>
        </p:grpSpPr>
        <p:graphicFrame>
          <p:nvGraphicFramePr>
            <p:cNvPr id="1026" name="Object 2"/>
            <p:cNvGraphicFramePr>
              <a:graphicFrameLocks noChangeAspect="1"/>
            </p:cNvGraphicFramePr>
            <p:nvPr/>
          </p:nvGraphicFramePr>
          <p:xfrm>
            <a:off x="3185" y="1632"/>
            <a:ext cx="2287" cy="1434"/>
          </p:xfrm>
          <a:graphic>
            <a:graphicData uri="http://schemas.openxmlformats.org/presentationml/2006/ole">
              <mc:AlternateContent xmlns:mc="http://schemas.openxmlformats.org/markup-compatibility/2006">
                <mc:Choice xmlns:v="urn:schemas-microsoft-com:vml" Requires="v">
                  <p:oleObj spid="_x0000_s7177" name="Clip" r:id="rId5" imgW="2438095" imgH="1619048" progId="MS_ClipArt_Gallery.2">
                    <p:embed/>
                  </p:oleObj>
                </mc:Choice>
                <mc:Fallback>
                  <p:oleObj name="Clip" r:id="rId5" imgW="2438095" imgH="1619048"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5" y="1632"/>
                          <a:ext cx="2287" cy="14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 Box 6"/>
            <p:cNvSpPr txBox="1">
              <a:spLocks noChangeArrowheads="1"/>
            </p:cNvSpPr>
            <p:nvPr/>
          </p:nvSpPr>
          <p:spPr bwMode="auto">
            <a:xfrm>
              <a:off x="3168" y="3168"/>
              <a:ext cx="210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r>
                <a:rPr lang="en-US" altLang="en-US" sz="2400">
                  <a:latin typeface="Times New Roman" pitchFamily="18" charset="0"/>
                </a:rPr>
                <a:t>The earth is 150 billion m</a:t>
              </a:r>
            </a:p>
            <a:p>
              <a:r>
                <a:rPr lang="en-US" altLang="en-US" sz="2400">
                  <a:latin typeface="Times New Roman" pitchFamily="18" charset="0"/>
                </a:rPr>
                <a:t>or 93 million miles from </a:t>
              </a:r>
            </a:p>
            <a:p>
              <a:r>
                <a:rPr lang="en-US" altLang="en-US" sz="2400">
                  <a:latin typeface="Times New Roman" pitchFamily="18" charset="0"/>
                </a:rPr>
                <a:t>the sun.</a:t>
              </a:r>
            </a:p>
          </p:txBody>
        </p:sp>
      </p:grpSp>
    </p:spTree>
    <p:extLst>
      <p:ext uri="{BB962C8B-B14F-4D97-AF65-F5344CB8AC3E}">
        <p14:creationId xmlns:p14="http://schemas.microsoft.com/office/powerpoint/2010/main" val="2564616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dissolve">
                                      <p:cBhvr>
                                        <p:cTn id="7" dur="500"/>
                                        <p:tgtEl>
                                          <p:spTgt spid="12288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2883">
                                            <p:txEl>
                                              <p:pRg st="0" end="0"/>
                                            </p:txEl>
                                          </p:spTgt>
                                        </p:tgtEl>
                                        <p:attrNameLst>
                                          <p:attrName>style.visibility</p:attrName>
                                        </p:attrNameLst>
                                      </p:cBhvr>
                                      <p:to>
                                        <p:strVal val="visible"/>
                                      </p:to>
                                    </p:set>
                                    <p:anim calcmode="lin" valueType="num">
                                      <p:cBhvr additive="base">
                                        <p:cTn id="11"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2883">
                                            <p:txEl>
                                              <p:pRg st="1" end="1"/>
                                            </p:txEl>
                                          </p:spTgt>
                                        </p:tgtEl>
                                        <p:attrNameLst>
                                          <p:attrName>style.visibility</p:attrName>
                                        </p:attrNameLst>
                                      </p:cBhvr>
                                      <p:to>
                                        <p:strVal val="visible"/>
                                      </p:to>
                                    </p:set>
                                    <p:anim calcmode="lin" valueType="num">
                                      <p:cBhvr additive="base">
                                        <p:cTn id="16"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22883">
                                            <p:txEl>
                                              <p:pRg st="2" end="2"/>
                                            </p:txEl>
                                          </p:spTgt>
                                        </p:tgtEl>
                                        <p:attrNameLst>
                                          <p:attrName>style.visibility</p:attrName>
                                        </p:attrNameLst>
                                      </p:cBhvr>
                                      <p:to>
                                        <p:strVal val="visible"/>
                                      </p:to>
                                    </p:set>
                                    <p:anim calcmode="lin" valueType="num">
                                      <p:cBhvr additive="base">
                                        <p:cTn id="21" dur="500" fill="hold"/>
                                        <p:tgtEl>
                                          <p:spTgt spid="12288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2883">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22883">
                                            <p:txEl>
                                              <p:pRg st="3" end="3"/>
                                            </p:txEl>
                                          </p:spTgt>
                                        </p:tgtEl>
                                        <p:attrNameLst>
                                          <p:attrName>style.visibility</p:attrName>
                                        </p:attrNameLst>
                                      </p:cBhvr>
                                      <p:to>
                                        <p:strVal val="visible"/>
                                      </p:to>
                                    </p:set>
                                    <p:anim calcmode="lin" valueType="num">
                                      <p:cBhvr additive="base">
                                        <p:cTn id="26" dur="500" fill="hold"/>
                                        <p:tgtEl>
                                          <p:spTgt spid="12288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2883">
                                            <p:txEl>
                                              <p:pRg st="3" end="3"/>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00"/>
                            </p:stCondLst>
                            <p:childTnLst>
                              <p:par>
                                <p:cTn id="29" presetID="2" presetClass="entr" presetSubtype="2"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P spid="122883" grpId="0"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Check your understanding</a:t>
            </a:r>
            <a:endParaRPr lang="en-US" dirty="0"/>
          </a:p>
        </p:txBody>
      </p:sp>
    </p:spTree>
    <p:extLst>
      <p:ext uri="{BB962C8B-B14F-4D97-AF65-F5344CB8AC3E}">
        <p14:creationId xmlns:p14="http://schemas.microsoft.com/office/powerpoint/2010/main" val="3564103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Lesson 4: Protein synthesis</a:t>
            </a:r>
            <a:r>
              <a:rPr lang="en-US" b="1" dirty="0"/>
              <a:t>	</a:t>
            </a:r>
            <a:endParaRPr lang="en-US" dirty="0"/>
          </a:p>
        </p:txBody>
      </p:sp>
      <p:sp>
        <p:nvSpPr>
          <p:cNvPr id="3" name="Content Placeholder 2"/>
          <p:cNvSpPr>
            <a:spLocks noGrp="1"/>
          </p:cNvSpPr>
          <p:nvPr>
            <p:ph idx="1"/>
          </p:nvPr>
        </p:nvSpPr>
        <p:spPr/>
        <p:txBody>
          <a:bodyPr/>
          <a:lstStyle/>
          <a:p>
            <a:pPr marL="0" indent="0">
              <a:buNone/>
            </a:pPr>
            <a:r>
              <a:rPr lang="en-US" b="1" u="sng" dirty="0" smtClean="0"/>
              <a:t>Objective</a:t>
            </a:r>
            <a:r>
              <a:rPr lang="en-US" b="1" u="sng" dirty="0"/>
              <a:t>:</a:t>
            </a:r>
            <a:r>
              <a:rPr lang="en-US" dirty="0"/>
              <a:t> Describe the process and products of transcription and translation</a:t>
            </a:r>
          </a:p>
          <a:p>
            <a:endParaRPr lang="en-US" dirty="0"/>
          </a:p>
        </p:txBody>
      </p:sp>
    </p:spTree>
    <p:extLst>
      <p:ext uri="{BB962C8B-B14F-4D97-AF65-F5344CB8AC3E}">
        <p14:creationId xmlns:p14="http://schemas.microsoft.com/office/powerpoint/2010/main" val="3617214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and proteins</a:t>
            </a:r>
            <a:endParaRPr lang="en-US" dirty="0"/>
          </a:p>
        </p:txBody>
      </p:sp>
      <p:sp>
        <p:nvSpPr>
          <p:cNvPr id="3" name="Content Placeholder 2"/>
          <p:cNvSpPr>
            <a:spLocks noGrp="1"/>
          </p:cNvSpPr>
          <p:nvPr>
            <p:ph idx="1"/>
          </p:nvPr>
        </p:nvSpPr>
        <p:spPr/>
        <p:txBody>
          <a:bodyPr/>
          <a:lstStyle/>
          <a:p>
            <a:r>
              <a:rPr lang="en-US" dirty="0"/>
              <a:t>DNA carr­ies all of the information for your physical characteristics, which are essentially determined by proteins</a:t>
            </a:r>
            <a:r>
              <a:rPr lang="en-US" dirty="0" smtClean="0"/>
              <a:t>.</a:t>
            </a:r>
          </a:p>
          <a:p>
            <a:endParaRPr lang="en-US" dirty="0"/>
          </a:p>
          <a:p>
            <a:r>
              <a:rPr lang="en-US" dirty="0" smtClean="0"/>
              <a:t>DNA </a:t>
            </a:r>
            <a:r>
              <a:rPr lang="en-US" dirty="0"/>
              <a:t>contains the instructions for making a </a:t>
            </a:r>
            <a:r>
              <a:rPr lang="en-US" dirty="0" smtClean="0"/>
              <a:t>protein.</a:t>
            </a:r>
          </a:p>
          <a:p>
            <a:endParaRPr lang="en-US" dirty="0"/>
          </a:p>
          <a:p>
            <a:r>
              <a:rPr lang="en-US" dirty="0" smtClean="0"/>
              <a:t>In </a:t>
            </a:r>
            <a:r>
              <a:rPr lang="en-US" dirty="0"/>
              <a:t>DNA, each protein is encoded by a </a:t>
            </a:r>
            <a:r>
              <a:rPr lang="en-US" b="1" dirty="0"/>
              <a:t>gene</a:t>
            </a:r>
            <a:r>
              <a:rPr lang="en-US" dirty="0"/>
              <a:t> </a:t>
            </a:r>
            <a:endParaRPr lang="en-US" dirty="0"/>
          </a:p>
        </p:txBody>
      </p:sp>
    </p:spTree>
    <p:extLst>
      <p:ext uri="{BB962C8B-B14F-4D97-AF65-F5344CB8AC3E}">
        <p14:creationId xmlns:p14="http://schemas.microsoft.com/office/powerpoint/2010/main" val="935010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6837363" y="3092450"/>
            <a:ext cx="2078037" cy="76200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4400" b="1">
                <a:solidFill>
                  <a:srgbClr val="0F116A"/>
                </a:solidFill>
                <a:latin typeface="Arial" charset="0"/>
              </a:rPr>
              <a:t>protein</a:t>
            </a:r>
            <a:endParaRPr lang="en-US" altLang="en-US" sz="4000" b="1">
              <a:solidFill>
                <a:schemeClr val="tx2"/>
              </a:solidFill>
              <a:latin typeface="Arial" charset="0"/>
            </a:endParaRPr>
          </a:p>
        </p:txBody>
      </p:sp>
      <p:sp>
        <p:nvSpPr>
          <p:cNvPr id="87043" name="AutoShape 3"/>
          <p:cNvSpPr>
            <a:spLocks noChangeArrowheads="1"/>
          </p:cNvSpPr>
          <p:nvPr/>
        </p:nvSpPr>
        <p:spPr bwMode="auto">
          <a:xfrm>
            <a:off x="5181600" y="3429000"/>
            <a:ext cx="1579563" cy="304800"/>
          </a:xfrm>
          <a:prstGeom prst="rightArrow">
            <a:avLst>
              <a:gd name="adj1" fmla="val 50000"/>
              <a:gd name="adj2" fmla="val 129557"/>
            </a:avLst>
          </a:prstGeom>
          <a:solidFill>
            <a:srgbClr val="CC0000"/>
          </a:solidFill>
          <a:ln w="9525">
            <a:solidFill>
              <a:srgbClr val="CC0000"/>
            </a:solidFill>
            <a:miter lim="800000"/>
            <a:headEnd/>
            <a:tailEnd/>
          </a:ln>
        </p:spPr>
        <p:txBody>
          <a:bodyPr wrap="none" anchor="ct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endParaRPr lang="en-US" altLang="en-US" sz="2400">
              <a:latin typeface="Arial" charset="0"/>
            </a:endParaRPr>
          </a:p>
        </p:txBody>
      </p:sp>
      <p:sp>
        <p:nvSpPr>
          <p:cNvPr id="87044" name="Rectangle 4"/>
          <p:cNvSpPr>
            <a:spLocks noChangeArrowheads="1"/>
          </p:cNvSpPr>
          <p:nvPr/>
        </p:nvSpPr>
        <p:spPr bwMode="auto">
          <a:xfrm>
            <a:off x="3733800" y="3092450"/>
            <a:ext cx="1395413" cy="76200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4400" b="1">
                <a:solidFill>
                  <a:srgbClr val="0F116A"/>
                </a:solidFill>
                <a:latin typeface="Arial" charset="0"/>
              </a:rPr>
              <a:t>RNA</a:t>
            </a:r>
            <a:endParaRPr lang="en-US" altLang="en-US" sz="4000" b="1">
              <a:solidFill>
                <a:schemeClr val="tx2"/>
              </a:solidFill>
              <a:latin typeface="Arial" charset="0"/>
            </a:endParaRPr>
          </a:p>
        </p:txBody>
      </p:sp>
      <p:sp>
        <p:nvSpPr>
          <p:cNvPr id="87045" name="Rectangle 5"/>
          <p:cNvSpPr>
            <a:spLocks noGrp="1" noChangeArrowheads="1"/>
          </p:cNvSpPr>
          <p:nvPr>
            <p:ph type="title"/>
          </p:nvPr>
        </p:nvSpPr>
        <p:spPr/>
        <p:txBody>
          <a:bodyPr/>
          <a:lstStyle/>
          <a:p>
            <a:pPr eaLnBrk="1" hangingPunct="1">
              <a:defRPr/>
            </a:pPr>
            <a:r>
              <a:rPr lang="en-US" smtClean="0"/>
              <a:t>The “Central Dogma”</a:t>
            </a:r>
          </a:p>
        </p:txBody>
      </p:sp>
      <p:sp>
        <p:nvSpPr>
          <p:cNvPr id="23558" name="Rectangle 6"/>
          <p:cNvSpPr>
            <a:spLocks noChangeArrowheads="1"/>
          </p:cNvSpPr>
          <p:nvPr/>
        </p:nvSpPr>
        <p:spPr bwMode="auto">
          <a:xfrm>
            <a:off x="457200" y="3092450"/>
            <a:ext cx="1395413" cy="76200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4400" b="1">
                <a:solidFill>
                  <a:srgbClr val="0F116A"/>
                </a:solidFill>
                <a:latin typeface="Arial" charset="0"/>
              </a:rPr>
              <a:t>DNA</a:t>
            </a:r>
            <a:endParaRPr lang="en-US" altLang="en-US" sz="4000" b="1">
              <a:solidFill>
                <a:schemeClr val="tx2"/>
              </a:solidFill>
              <a:latin typeface="Arial" charset="0"/>
            </a:endParaRPr>
          </a:p>
        </p:txBody>
      </p:sp>
      <p:sp>
        <p:nvSpPr>
          <p:cNvPr id="87047" name="AutoShape 7"/>
          <p:cNvSpPr>
            <a:spLocks noChangeArrowheads="1"/>
          </p:cNvSpPr>
          <p:nvPr/>
        </p:nvSpPr>
        <p:spPr bwMode="auto">
          <a:xfrm rot="10800000">
            <a:off x="1044575" y="3505200"/>
            <a:ext cx="1752600" cy="175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70" y="10800"/>
                </a:moveTo>
                <a:cubicBezTo>
                  <a:pt x="19370" y="6066"/>
                  <a:pt x="15533" y="2230"/>
                  <a:pt x="10800" y="2230"/>
                </a:cubicBezTo>
                <a:cubicBezTo>
                  <a:pt x="6066" y="2230"/>
                  <a:pt x="2230" y="6066"/>
                  <a:pt x="2230" y="10800"/>
                </a:cubicBezTo>
                <a:cubicBezTo>
                  <a:pt x="2229" y="15526"/>
                  <a:pt x="6057" y="19361"/>
                  <a:pt x="10784" y="19369"/>
                </a:cubicBezTo>
                <a:lnTo>
                  <a:pt x="10780" y="21599"/>
                </a:lnTo>
                <a:cubicBezTo>
                  <a:pt x="4823" y="21589"/>
                  <a:pt x="0" y="16756"/>
                  <a:pt x="0" y="10800"/>
                </a:cubicBezTo>
                <a:cubicBezTo>
                  <a:pt x="0" y="4835"/>
                  <a:pt x="4835" y="0"/>
                  <a:pt x="10800" y="0"/>
                </a:cubicBezTo>
                <a:cubicBezTo>
                  <a:pt x="16764" y="-1"/>
                  <a:pt x="21599" y="4835"/>
                  <a:pt x="21600" y="10799"/>
                </a:cubicBezTo>
                <a:lnTo>
                  <a:pt x="21600" y="10800"/>
                </a:lnTo>
                <a:lnTo>
                  <a:pt x="24300" y="10800"/>
                </a:lnTo>
                <a:lnTo>
                  <a:pt x="20485" y="14615"/>
                </a:lnTo>
                <a:lnTo>
                  <a:pt x="16670" y="10800"/>
                </a:lnTo>
                <a:lnTo>
                  <a:pt x="19370" y="10800"/>
                </a:lnTo>
                <a:close/>
              </a:path>
            </a:pathLst>
          </a:custGeom>
          <a:solidFill>
            <a:srgbClr val="CC0000"/>
          </a:solidFill>
          <a:ln w="9525">
            <a:solidFill>
              <a:srgbClr val="CC0000"/>
            </a:solidFill>
            <a:miter lim="800000"/>
            <a:headEnd/>
            <a:tailEnd/>
          </a:ln>
        </p:spPr>
        <p:txBody>
          <a:bodyPr wrap="none" anchor="ctr"/>
          <a:lstStyle/>
          <a:p>
            <a:endParaRPr lang="en-US"/>
          </a:p>
        </p:txBody>
      </p:sp>
      <p:sp>
        <p:nvSpPr>
          <p:cNvPr id="87048" name="AutoShape 8"/>
          <p:cNvSpPr>
            <a:spLocks noChangeArrowheads="1"/>
          </p:cNvSpPr>
          <p:nvPr/>
        </p:nvSpPr>
        <p:spPr bwMode="auto">
          <a:xfrm>
            <a:off x="1958975" y="3429000"/>
            <a:ext cx="1655763" cy="304800"/>
          </a:xfrm>
          <a:prstGeom prst="rightArrow">
            <a:avLst>
              <a:gd name="adj1" fmla="val 50000"/>
              <a:gd name="adj2" fmla="val 135807"/>
            </a:avLst>
          </a:prstGeom>
          <a:solidFill>
            <a:srgbClr val="CC0000"/>
          </a:solidFill>
          <a:ln w="9525">
            <a:solidFill>
              <a:srgbClr val="CC0000"/>
            </a:solidFill>
            <a:miter lim="800000"/>
            <a:headEnd/>
            <a:tailEnd/>
          </a:ln>
        </p:spPr>
        <p:txBody>
          <a:bodyPr wrap="none" anchor="ct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endParaRPr lang="en-US" altLang="en-US"/>
          </a:p>
        </p:txBody>
      </p:sp>
      <p:sp>
        <p:nvSpPr>
          <p:cNvPr id="87049" name="Text Box 9"/>
          <p:cNvSpPr txBox="1">
            <a:spLocks noChangeArrowheads="1"/>
          </p:cNvSpPr>
          <p:nvPr/>
        </p:nvSpPr>
        <p:spPr bwMode="auto">
          <a:xfrm>
            <a:off x="1752600" y="2743200"/>
            <a:ext cx="204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400" b="1" dirty="0">
                <a:latin typeface="Arial" charset="0"/>
              </a:rPr>
              <a:t>transcription</a:t>
            </a:r>
            <a:endParaRPr lang="en-US" altLang="en-US" sz="2400" dirty="0">
              <a:latin typeface="Arial" charset="0"/>
            </a:endParaRPr>
          </a:p>
        </p:txBody>
      </p:sp>
      <p:sp>
        <p:nvSpPr>
          <p:cNvPr id="87050" name="Text Box 10"/>
          <p:cNvSpPr txBox="1">
            <a:spLocks noChangeArrowheads="1"/>
          </p:cNvSpPr>
          <p:nvPr/>
        </p:nvSpPr>
        <p:spPr bwMode="auto">
          <a:xfrm>
            <a:off x="5094288" y="2743200"/>
            <a:ext cx="174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400" b="1" dirty="0">
                <a:latin typeface="Arial" charset="0"/>
              </a:rPr>
              <a:t>translation</a:t>
            </a:r>
            <a:endParaRPr lang="en-US" altLang="en-US" sz="2400" dirty="0">
              <a:latin typeface="Arial" charset="0"/>
            </a:endParaRPr>
          </a:p>
        </p:txBody>
      </p:sp>
      <p:sp>
        <p:nvSpPr>
          <p:cNvPr id="87051" name="Text Box 11"/>
          <p:cNvSpPr txBox="1">
            <a:spLocks noChangeArrowheads="1"/>
          </p:cNvSpPr>
          <p:nvPr/>
        </p:nvSpPr>
        <p:spPr bwMode="auto">
          <a:xfrm>
            <a:off x="1095375" y="5257800"/>
            <a:ext cx="172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400" b="1" dirty="0">
                <a:latin typeface="Arial" charset="0"/>
              </a:rPr>
              <a:t>replication</a:t>
            </a:r>
            <a:endParaRPr lang="en-US" altLang="en-US" sz="2400" dirty="0">
              <a:latin typeface="Arial" charset="0"/>
            </a:endParaRPr>
          </a:p>
        </p:txBody>
      </p:sp>
      <p:sp>
        <p:nvSpPr>
          <p:cNvPr id="87052" name="Rectangle 12" descr="Rectangle: Click to edit Master text styles&#10;Second level&#10;Third level&#10;Fourth level&#10;Fifth level"/>
          <p:cNvSpPr>
            <a:spLocks noGrp="1" noChangeArrowheads="1"/>
          </p:cNvSpPr>
          <p:nvPr>
            <p:ph type="body" idx="1"/>
          </p:nvPr>
        </p:nvSpPr>
        <p:spPr>
          <a:xfrm>
            <a:off x="457200" y="1600200"/>
            <a:ext cx="8229600" cy="1328738"/>
          </a:xfrm>
        </p:spPr>
        <p:txBody>
          <a:bodyPr/>
          <a:lstStyle/>
          <a:p>
            <a:pPr eaLnBrk="1" hangingPunct="1">
              <a:defRPr/>
            </a:pPr>
            <a:r>
              <a:rPr lang="en-US" smtClean="0"/>
              <a:t>How do we move information from </a:t>
            </a:r>
            <a:br>
              <a:rPr lang="en-US" smtClean="0"/>
            </a:br>
            <a:r>
              <a:rPr lang="en-US" smtClean="0"/>
              <a:t>DNA to proteins?</a:t>
            </a:r>
            <a:endParaRPr lang="en-US" b="1" smtClean="0">
              <a:latin typeface="Times" pitchFamily="1" charset="0"/>
            </a:endParaRPr>
          </a:p>
        </p:txBody>
      </p:sp>
      <p:grpSp>
        <p:nvGrpSpPr>
          <p:cNvPr id="23565" name="Group 13"/>
          <p:cNvGrpSpPr>
            <a:grpSpLocks/>
          </p:cNvGrpSpPr>
          <p:nvPr/>
        </p:nvGrpSpPr>
        <p:grpSpPr bwMode="auto">
          <a:xfrm>
            <a:off x="5102225" y="4267200"/>
            <a:ext cx="4038600" cy="2590800"/>
            <a:chOff x="3216" y="2688"/>
            <a:chExt cx="2544" cy="1632"/>
          </a:xfrm>
        </p:grpSpPr>
        <p:pic>
          <p:nvPicPr>
            <p:cNvPr id="23566" name="Picture 14" descr="penguin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 y="3504"/>
              <a:ext cx="803"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AutoShape 15"/>
            <p:cNvSpPr>
              <a:spLocks noChangeArrowheads="1"/>
            </p:cNvSpPr>
            <p:nvPr/>
          </p:nvSpPr>
          <p:spPr bwMode="auto">
            <a:xfrm>
              <a:off x="3216" y="2688"/>
              <a:ext cx="1584" cy="1200"/>
            </a:xfrm>
            <a:prstGeom prst="wedgeEllipseCallout">
              <a:avLst>
                <a:gd name="adj1" fmla="val 71782"/>
                <a:gd name="adj2" fmla="val 27500"/>
              </a:avLst>
            </a:prstGeom>
            <a:solidFill>
              <a:srgbClr val="FFEA18"/>
            </a:solidFill>
            <a:ln w="38100">
              <a:solidFill>
                <a:srgbClr val="CC0000"/>
              </a:solidFill>
              <a:miter lim="800000"/>
              <a:headEnd/>
              <a:tailEnd/>
            </a:ln>
          </p:spPr>
          <p:txBody>
            <a:bodyPr wrap="none" lIns="9144" tIns="9144" rIns="9144" bIns="9144" anchor="ct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b="1">
                  <a:solidFill>
                    <a:srgbClr val="0F116A"/>
                  </a:solidFill>
                  <a:latin typeface="Comic Sans MS" pitchFamily="66" charset="0"/>
                </a:rPr>
                <a:t>For </a:t>
              </a:r>
            </a:p>
            <a:p>
              <a:pPr algn="ctr"/>
              <a:r>
                <a:rPr lang="en-US" altLang="en-US" b="1">
                  <a:solidFill>
                    <a:srgbClr val="0F116A"/>
                  </a:solidFill>
                  <a:latin typeface="Comic Sans MS" pitchFamily="66" charset="0"/>
                </a:rPr>
                <a:t>simplicity sake,</a:t>
              </a:r>
            </a:p>
            <a:p>
              <a:pPr algn="ctr"/>
              <a:r>
                <a:rPr lang="en-US" altLang="en-US" b="1">
                  <a:solidFill>
                    <a:srgbClr val="0F116A"/>
                  </a:solidFill>
                  <a:latin typeface="Comic Sans MS" pitchFamily="66" charset="0"/>
                </a:rPr>
                <a:t>let’s go back to</a:t>
              </a:r>
              <a:br>
                <a:rPr lang="en-US" altLang="en-US" b="1">
                  <a:solidFill>
                    <a:srgbClr val="0F116A"/>
                  </a:solidFill>
                  <a:latin typeface="Comic Sans MS" pitchFamily="66" charset="0"/>
                </a:rPr>
              </a:br>
              <a:r>
                <a:rPr lang="en-US" altLang="en-US" b="1">
                  <a:solidFill>
                    <a:srgbClr val="0F116A"/>
                  </a:solidFill>
                  <a:latin typeface="Comic Sans MS" pitchFamily="66" charset="0"/>
                </a:rPr>
                <a:t>genes that code</a:t>
              </a:r>
              <a:br>
                <a:rPr lang="en-US" altLang="en-US" b="1">
                  <a:solidFill>
                    <a:srgbClr val="0F116A"/>
                  </a:solidFill>
                  <a:latin typeface="Comic Sans MS" pitchFamily="66" charset="0"/>
                </a:rPr>
              </a:br>
              <a:r>
                <a:rPr lang="en-US" altLang="en-US" b="1">
                  <a:solidFill>
                    <a:srgbClr val="0F116A"/>
                  </a:solidFill>
                  <a:latin typeface="Comic Sans MS" pitchFamily="66" charset="0"/>
                </a:rPr>
                <a:t>for proteins…</a:t>
              </a:r>
              <a:endParaRPr lang="en-US" altLang="en-US" sz="1600" b="1">
                <a:solidFill>
                  <a:srgbClr val="0F116A"/>
                </a:solidFill>
                <a:latin typeface="Comic Sans MS" pitchFamily="66" charset="0"/>
              </a:endParaRPr>
            </a:p>
          </p:txBody>
        </p:sp>
      </p:grpSp>
    </p:spTree>
    <p:extLst>
      <p:ext uri="{BB962C8B-B14F-4D97-AF65-F5344CB8AC3E}">
        <p14:creationId xmlns:p14="http://schemas.microsoft.com/office/powerpoint/2010/main" val="2965439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704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7051"/>
                                        </p:tgtEl>
                                        <p:attrNameLst>
                                          <p:attrName>style.visibility</p:attrName>
                                        </p:attrNameLst>
                                      </p:cBhvr>
                                      <p:to>
                                        <p:strVal val="visible"/>
                                      </p:to>
                                    </p:set>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7048"/>
                                        </p:tgtEl>
                                        <p:attrNameLst>
                                          <p:attrName>style.visibility</p:attrName>
                                        </p:attrNameLst>
                                      </p:cBhvr>
                                      <p:to>
                                        <p:strVal val="visible"/>
                                      </p:to>
                                    </p:set>
                                    <p:anim calcmode="lin" valueType="num">
                                      <p:cBhvr additive="base">
                                        <p:cTn id="13" dur="500" fill="hold"/>
                                        <p:tgtEl>
                                          <p:spTgt spid="87048"/>
                                        </p:tgtEl>
                                        <p:attrNameLst>
                                          <p:attrName>ppt_x</p:attrName>
                                        </p:attrNameLst>
                                      </p:cBhvr>
                                      <p:tavLst>
                                        <p:tav tm="0">
                                          <p:val>
                                            <p:strVal val="0-#ppt_w/2"/>
                                          </p:val>
                                        </p:tav>
                                        <p:tav tm="100000">
                                          <p:val>
                                            <p:strVal val="#ppt_x"/>
                                          </p:val>
                                        </p:tav>
                                      </p:tavLst>
                                    </p:anim>
                                    <p:anim calcmode="lin" valueType="num">
                                      <p:cBhvr additive="base">
                                        <p:cTn id="14" dur="500" fill="hold"/>
                                        <p:tgtEl>
                                          <p:spTgt spid="87048"/>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87044"/>
                                        </p:tgtEl>
                                        <p:attrNameLst>
                                          <p:attrName>style.visibility</p:attrName>
                                        </p:attrNameLst>
                                      </p:cBhvr>
                                      <p:to>
                                        <p:strVal val="visible"/>
                                      </p:to>
                                    </p:set>
                                    <p:anim calcmode="lin" valueType="num">
                                      <p:cBhvr additive="base">
                                        <p:cTn id="18" dur="500" fill="hold"/>
                                        <p:tgtEl>
                                          <p:spTgt spid="87044"/>
                                        </p:tgtEl>
                                        <p:attrNameLst>
                                          <p:attrName>ppt_x</p:attrName>
                                        </p:attrNameLst>
                                      </p:cBhvr>
                                      <p:tavLst>
                                        <p:tav tm="0">
                                          <p:val>
                                            <p:strVal val="0-#ppt_w/2"/>
                                          </p:val>
                                        </p:tav>
                                        <p:tav tm="100000">
                                          <p:val>
                                            <p:strVal val="#ppt_x"/>
                                          </p:val>
                                        </p:tav>
                                      </p:tavLst>
                                    </p:anim>
                                    <p:anim calcmode="lin" valueType="num">
                                      <p:cBhvr additive="base">
                                        <p:cTn id="19" dur="500" fill="hold"/>
                                        <p:tgtEl>
                                          <p:spTgt spid="87044"/>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87049"/>
                                        </p:tgtEl>
                                        <p:attrNameLst>
                                          <p:attrName>style.visibility</p:attrName>
                                        </p:attrNameLst>
                                      </p:cBhvr>
                                      <p:to>
                                        <p:strVal val="visible"/>
                                      </p:to>
                                    </p:set>
                                  </p:childTnLst>
                                </p:cTn>
                              </p:par>
                            </p:childTnLst>
                          </p:cTn>
                        </p:par>
                        <p:par>
                          <p:cTn id="23" fill="hold" nodeType="afterGroup">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7043"/>
                                        </p:tgtEl>
                                        <p:attrNameLst>
                                          <p:attrName>style.visibility</p:attrName>
                                        </p:attrNameLst>
                                      </p:cBhvr>
                                      <p:to>
                                        <p:strVal val="visible"/>
                                      </p:to>
                                    </p:set>
                                    <p:anim calcmode="lin" valueType="num">
                                      <p:cBhvr additive="base">
                                        <p:cTn id="26" dur="500" fill="hold"/>
                                        <p:tgtEl>
                                          <p:spTgt spid="87043"/>
                                        </p:tgtEl>
                                        <p:attrNameLst>
                                          <p:attrName>ppt_x</p:attrName>
                                        </p:attrNameLst>
                                      </p:cBhvr>
                                      <p:tavLst>
                                        <p:tav tm="0">
                                          <p:val>
                                            <p:strVal val="0-#ppt_w/2"/>
                                          </p:val>
                                        </p:tav>
                                        <p:tav tm="100000">
                                          <p:val>
                                            <p:strVal val="#ppt_x"/>
                                          </p:val>
                                        </p:tav>
                                      </p:tavLst>
                                    </p:anim>
                                    <p:anim calcmode="lin" valueType="num">
                                      <p:cBhvr additive="base">
                                        <p:cTn id="27" dur="500" fill="hold"/>
                                        <p:tgtEl>
                                          <p:spTgt spid="87043"/>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87042"/>
                                        </p:tgtEl>
                                        <p:attrNameLst>
                                          <p:attrName>style.visibility</p:attrName>
                                        </p:attrNameLst>
                                      </p:cBhvr>
                                      <p:to>
                                        <p:strVal val="visible"/>
                                      </p:to>
                                    </p:set>
                                    <p:anim calcmode="lin" valueType="num">
                                      <p:cBhvr additive="base">
                                        <p:cTn id="31" dur="500" fill="hold"/>
                                        <p:tgtEl>
                                          <p:spTgt spid="87042"/>
                                        </p:tgtEl>
                                        <p:attrNameLst>
                                          <p:attrName>ppt_x</p:attrName>
                                        </p:attrNameLst>
                                      </p:cBhvr>
                                      <p:tavLst>
                                        <p:tav tm="0">
                                          <p:val>
                                            <p:strVal val="0-#ppt_w/2"/>
                                          </p:val>
                                        </p:tav>
                                        <p:tav tm="100000">
                                          <p:val>
                                            <p:strVal val="#ppt_x"/>
                                          </p:val>
                                        </p:tav>
                                      </p:tavLst>
                                    </p:anim>
                                    <p:anim calcmode="lin" valueType="num">
                                      <p:cBhvr additive="base">
                                        <p:cTn id="32" dur="500" fill="hold"/>
                                        <p:tgtEl>
                                          <p:spTgt spid="87042"/>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500"/>
                            </p:stCondLst>
                            <p:childTnLst>
                              <p:par>
                                <p:cTn id="34" presetID="1" presetClass="entr" presetSubtype="0" fill="hold" grpId="0" nodeType="afterEffect">
                                  <p:stCondLst>
                                    <p:cond delay="0"/>
                                  </p:stCondLst>
                                  <p:childTnLst>
                                    <p:set>
                                      <p:cBhvr>
                                        <p:cTn id="35" dur="1" fill="hold">
                                          <p:stCondLst>
                                            <p:cond delay="499"/>
                                          </p:stCondLst>
                                        </p:cTn>
                                        <p:tgtEl>
                                          <p:spTgt spid="87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3" grpId="0" animBg="1" autoUpdateAnimBg="0"/>
      <p:bldP spid="87044" grpId="0" animBg="1" autoUpdateAnimBg="0"/>
      <p:bldP spid="87047" grpId="0" animBg="1"/>
      <p:bldP spid="87048" grpId="0" animBg="1"/>
      <p:bldP spid="87049" grpId="0" autoUpdateAnimBg="0"/>
      <p:bldP spid="87050" grpId="0" autoUpdateAnimBg="0"/>
      <p:bldP spid="8705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68362"/>
          </a:xfrm>
        </p:spPr>
        <p:txBody>
          <a:bodyPr/>
          <a:lstStyle/>
          <a:p>
            <a:pPr eaLnBrk="1" hangingPunct="1">
              <a:defRPr/>
            </a:pPr>
            <a:r>
              <a:rPr lang="en-US" dirty="0" smtClean="0"/>
              <a:t>Transcription</a:t>
            </a:r>
          </a:p>
        </p:txBody>
      </p:sp>
      <p:sp>
        <p:nvSpPr>
          <p:cNvPr id="14339" name="Rectangle 3"/>
          <p:cNvSpPr>
            <a:spLocks noGrp="1" noChangeArrowheads="1"/>
          </p:cNvSpPr>
          <p:nvPr>
            <p:ph type="body" idx="1"/>
          </p:nvPr>
        </p:nvSpPr>
        <p:spPr>
          <a:xfrm>
            <a:off x="990600" y="1295400"/>
            <a:ext cx="7315200" cy="4686300"/>
          </a:xfrm>
        </p:spPr>
        <p:txBody>
          <a:bodyPr>
            <a:normAutofit fontScale="92500" lnSpcReduction="10000"/>
          </a:bodyPr>
          <a:lstStyle/>
          <a:p>
            <a:pPr eaLnBrk="1" hangingPunct="1">
              <a:lnSpc>
                <a:spcPct val="90000"/>
              </a:lnSpc>
              <a:defRPr/>
            </a:pPr>
            <a:r>
              <a:rPr lang="en-US" sz="2800" dirty="0" smtClean="0"/>
              <a:t>DNA is used as a template to make mRNA (the messenger)</a:t>
            </a:r>
          </a:p>
          <a:p>
            <a:pPr eaLnBrk="1" hangingPunct="1">
              <a:lnSpc>
                <a:spcPct val="90000"/>
              </a:lnSpc>
              <a:defRPr/>
            </a:pPr>
            <a:r>
              <a:rPr lang="en-US" sz="2800" dirty="0" smtClean="0"/>
              <a:t>Occurs in the nucleus</a:t>
            </a:r>
          </a:p>
          <a:p>
            <a:pPr eaLnBrk="1" hangingPunct="1">
              <a:lnSpc>
                <a:spcPct val="90000"/>
              </a:lnSpc>
              <a:defRPr/>
            </a:pPr>
            <a:r>
              <a:rPr lang="en-US" sz="2800" dirty="0" smtClean="0"/>
              <a:t>4 bases of RNA: Adenine (A), </a:t>
            </a:r>
            <a:r>
              <a:rPr lang="en-US" sz="2800" dirty="0" err="1" smtClean="0"/>
              <a:t>Uracil</a:t>
            </a:r>
            <a:r>
              <a:rPr lang="en-US" sz="2800" dirty="0" smtClean="0"/>
              <a:t> (U), Guanine (G) and Cytosine (C)</a:t>
            </a:r>
          </a:p>
          <a:p>
            <a:pPr eaLnBrk="1" hangingPunct="1">
              <a:lnSpc>
                <a:spcPct val="90000"/>
              </a:lnSpc>
              <a:defRPr/>
            </a:pPr>
            <a:r>
              <a:rPr lang="en-US" sz="2800" u="sng" dirty="0" smtClean="0"/>
              <a:t> DNA       RNA</a:t>
            </a:r>
          </a:p>
          <a:p>
            <a:pPr eaLnBrk="1" hangingPunct="1">
              <a:lnSpc>
                <a:spcPct val="90000"/>
              </a:lnSpc>
              <a:buFont typeface="Wingdings" pitchFamily="2" charset="2"/>
              <a:buNone/>
              <a:defRPr/>
            </a:pPr>
            <a:r>
              <a:rPr lang="en-US" sz="2800" dirty="0" smtClean="0"/>
              <a:t>        A           U</a:t>
            </a:r>
          </a:p>
          <a:p>
            <a:pPr eaLnBrk="1" hangingPunct="1">
              <a:lnSpc>
                <a:spcPct val="90000"/>
              </a:lnSpc>
              <a:buFont typeface="Wingdings" pitchFamily="2" charset="2"/>
              <a:buNone/>
              <a:defRPr/>
            </a:pPr>
            <a:r>
              <a:rPr lang="en-US" sz="2800" dirty="0" smtClean="0"/>
              <a:t>        T            A</a:t>
            </a:r>
          </a:p>
          <a:p>
            <a:pPr eaLnBrk="1" hangingPunct="1">
              <a:lnSpc>
                <a:spcPct val="90000"/>
              </a:lnSpc>
              <a:buFont typeface="Wingdings" pitchFamily="2" charset="2"/>
              <a:buNone/>
              <a:defRPr/>
            </a:pPr>
            <a:r>
              <a:rPr lang="en-US" sz="2800" dirty="0" smtClean="0"/>
              <a:t>        C           G</a:t>
            </a:r>
          </a:p>
          <a:p>
            <a:pPr eaLnBrk="1" hangingPunct="1">
              <a:lnSpc>
                <a:spcPct val="90000"/>
              </a:lnSpc>
              <a:buFont typeface="Wingdings" pitchFamily="2" charset="2"/>
              <a:buNone/>
              <a:defRPr/>
            </a:pPr>
            <a:r>
              <a:rPr lang="en-US" sz="2800" dirty="0" smtClean="0"/>
              <a:t>        G           C</a:t>
            </a:r>
          </a:p>
          <a:p>
            <a:pPr eaLnBrk="1" hangingPunct="1">
              <a:lnSpc>
                <a:spcPct val="90000"/>
              </a:lnSpc>
              <a:defRPr/>
            </a:pPr>
            <a:r>
              <a:rPr lang="en-US" sz="2800" dirty="0" smtClean="0"/>
              <a:t>mRNA leaves the nucleus and travels to the ribosome of the cell.</a:t>
            </a:r>
          </a:p>
          <a:p>
            <a:pPr eaLnBrk="1" hangingPunct="1">
              <a:lnSpc>
                <a:spcPct val="90000"/>
              </a:lnSpc>
              <a:defRPr/>
            </a:pPr>
            <a:endParaRPr lang="en-US" sz="2800" dirty="0" smtClean="0"/>
          </a:p>
        </p:txBody>
      </p:sp>
    </p:spTree>
    <p:extLst>
      <p:ext uri="{BB962C8B-B14F-4D97-AF65-F5344CB8AC3E}">
        <p14:creationId xmlns:p14="http://schemas.microsoft.com/office/powerpoint/2010/main" val="61557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20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down)">
                                      <p:cBhvr>
                                        <p:cTn id="12" dur="20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down)">
                                      <p:cBhvr>
                                        <p:cTn id="17" dur="20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down)">
                                      <p:cBhvr>
                                        <p:cTn id="22" dur="20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wipe(down)">
                                      <p:cBhvr>
                                        <p:cTn id="27" dur="20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wipe(down)">
                                      <p:cBhvr>
                                        <p:cTn id="32" dur="20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wipe(down)">
                                      <p:cBhvr>
                                        <p:cTn id="37" dur="2000"/>
                                        <p:tgtEl>
                                          <p:spTgt spid="143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wipe(down)">
                                      <p:cBhvr>
                                        <p:cTn id="42" dur="2000"/>
                                        <p:tgtEl>
                                          <p:spTgt spid="143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339">
                                            <p:txEl>
                                              <p:pRg st="8" end="8"/>
                                            </p:txEl>
                                          </p:spTgt>
                                        </p:tgtEl>
                                        <p:attrNameLst>
                                          <p:attrName>style.visibility</p:attrName>
                                        </p:attrNameLst>
                                      </p:cBhvr>
                                      <p:to>
                                        <p:strVal val="visible"/>
                                      </p:to>
                                    </p:set>
                                    <p:animEffect transition="in" filter="wipe(down)">
                                      <p:cBhvr>
                                        <p:cTn id="47" dur="20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defRPr/>
            </a:pPr>
            <a:r>
              <a:rPr lang="en-US" dirty="0" smtClean="0"/>
              <a:t>Translation</a:t>
            </a:r>
            <a:br>
              <a:rPr lang="en-US" dirty="0" smtClean="0"/>
            </a:br>
            <a:r>
              <a:rPr lang="en-US" dirty="0" smtClean="0"/>
              <a:t>(Protein Synthesis)</a:t>
            </a:r>
          </a:p>
        </p:txBody>
      </p:sp>
      <p:sp>
        <p:nvSpPr>
          <p:cNvPr id="15363" name="Rectangle 3"/>
          <p:cNvSpPr>
            <a:spLocks noGrp="1" noChangeArrowheads="1"/>
          </p:cNvSpPr>
          <p:nvPr>
            <p:ph type="body" idx="1"/>
          </p:nvPr>
        </p:nvSpPr>
        <p:spPr>
          <a:xfrm>
            <a:off x="990600" y="2362200"/>
            <a:ext cx="7162800" cy="4229100"/>
          </a:xfrm>
        </p:spPr>
        <p:txBody>
          <a:bodyPr>
            <a:normAutofit/>
          </a:bodyPr>
          <a:lstStyle/>
          <a:p>
            <a:pPr eaLnBrk="1" hangingPunct="1">
              <a:lnSpc>
                <a:spcPct val="90000"/>
              </a:lnSpc>
              <a:defRPr/>
            </a:pPr>
            <a:r>
              <a:rPr lang="en-US" sz="2800" dirty="0" smtClean="0"/>
              <a:t>At the ribosome, mRNA is used to synthesize a protein.</a:t>
            </a:r>
          </a:p>
          <a:p>
            <a:pPr eaLnBrk="1" hangingPunct="1">
              <a:lnSpc>
                <a:spcPct val="90000"/>
              </a:lnSpc>
              <a:defRPr/>
            </a:pPr>
            <a:r>
              <a:rPr lang="en-US" sz="2800" dirty="0" smtClean="0"/>
              <a:t>Proteins are made up of a chain of </a:t>
            </a:r>
            <a:r>
              <a:rPr lang="en-US" sz="2800" i="1" dirty="0" smtClean="0"/>
              <a:t>amino acids.</a:t>
            </a:r>
          </a:p>
          <a:p>
            <a:pPr eaLnBrk="1" hangingPunct="1">
              <a:lnSpc>
                <a:spcPct val="90000"/>
              </a:lnSpc>
              <a:defRPr/>
            </a:pPr>
            <a:r>
              <a:rPr lang="en-US" sz="2800" dirty="0" smtClean="0"/>
              <a:t>Transfer RNA molecules (</a:t>
            </a:r>
            <a:r>
              <a:rPr lang="en-US" sz="2800" dirty="0" err="1" smtClean="0"/>
              <a:t>tRNA</a:t>
            </a:r>
            <a:r>
              <a:rPr lang="en-US" sz="2800" dirty="0" smtClean="0"/>
              <a:t>) bring the amino acids to the ribosome.</a:t>
            </a:r>
          </a:p>
          <a:p>
            <a:pPr eaLnBrk="1" hangingPunct="1">
              <a:lnSpc>
                <a:spcPct val="90000"/>
              </a:lnSpc>
              <a:defRPr/>
            </a:pPr>
            <a:r>
              <a:rPr lang="en-US" sz="2800" dirty="0" smtClean="0"/>
              <a:t>The </a:t>
            </a:r>
            <a:r>
              <a:rPr lang="en-US" sz="2800" dirty="0" err="1" smtClean="0"/>
              <a:t>anticodon</a:t>
            </a:r>
            <a:r>
              <a:rPr lang="en-US" sz="2800" dirty="0" smtClean="0"/>
              <a:t> of the </a:t>
            </a:r>
            <a:r>
              <a:rPr lang="en-US" sz="2800" dirty="0" err="1" smtClean="0"/>
              <a:t>tRNA</a:t>
            </a:r>
            <a:r>
              <a:rPr lang="en-US" sz="2800" dirty="0" smtClean="0"/>
              <a:t> pairs up with the </a:t>
            </a:r>
            <a:r>
              <a:rPr lang="en-US" sz="2800" dirty="0" err="1" smtClean="0"/>
              <a:t>codon</a:t>
            </a:r>
            <a:r>
              <a:rPr lang="en-US" sz="2800" dirty="0" smtClean="0"/>
              <a:t> (3 bases) of mRNA.</a:t>
            </a:r>
          </a:p>
        </p:txBody>
      </p:sp>
    </p:spTree>
    <p:extLst>
      <p:ext uri="{BB962C8B-B14F-4D97-AF65-F5344CB8AC3E}">
        <p14:creationId xmlns:p14="http://schemas.microsoft.com/office/powerpoint/2010/main" val="3668208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2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2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2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2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b="1" u="sng" dirty="0" smtClean="0"/>
              <a:t>Mendel</a:t>
            </a:r>
            <a:endParaRPr lang="en-US" b="1" u="sng" dirty="0"/>
          </a:p>
        </p:txBody>
      </p:sp>
      <p:sp>
        <p:nvSpPr>
          <p:cNvPr id="11267" name="Rectangle 3"/>
          <p:cNvSpPr>
            <a:spLocks noGrp="1" noChangeArrowheads="1"/>
          </p:cNvSpPr>
          <p:nvPr>
            <p:ph type="body" idx="1"/>
          </p:nvPr>
        </p:nvSpPr>
        <p:spPr/>
        <p:txBody>
          <a:bodyPr/>
          <a:lstStyle/>
          <a:p>
            <a:pPr>
              <a:lnSpc>
                <a:spcPct val="90000"/>
              </a:lnSpc>
              <a:defRPr/>
            </a:pPr>
            <a:r>
              <a:rPr lang="en-US" dirty="0" smtClean="0"/>
              <a:t>1800’s   </a:t>
            </a:r>
            <a:endParaRPr lang="en-US" dirty="0"/>
          </a:p>
          <a:p>
            <a:pPr>
              <a:lnSpc>
                <a:spcPct val="90000"/>
              </a:lnSpc>
              <a:defRPr/>
            </a:pPr>
            <a:r>
              <a:rPr lang="en-US" dirty="0"/>
              <a:t>“Father of Genetics”</a:t>
            </a:r>
          </a:p>
          <a:p>
            <a:pPr>
              <a:lnSpc>
                <a:spcPct val="90000"/>
              </a:lnSpc>
              <a:defRPr/>
            </a:pPr>
            <a:r>
              <a:rPr lang="en-US" dirty="0"/>
              <a:t>Pea plants: easy to grow</a:t>
            </a:r>
          </a:p>
          <a:p>
            <a:pPr>
              <a:lnSpc>
                <a:spcPct val="90000"/>
              </a:lnSpc>
              <a:defRPr/>
            </a:pPr>
            <a:r>
              <a:rPr lang="en-US" dirty="0"/>
              <a:t>Contrasting traits</a:t>
            </a:r>
          </a:p>
          <a:p>
            <a:pPr>
              <a:lnSpc>
                <a:spcPct val="90000"/>
              </a:lnSpc>
              <a:defRPr/>
            </a:pPr>
            <a:r>
              <a:rPr lang="en-US" dirty="0"/>
              <a:t>Easily self and cross pollinate.</a:t>
            </a:r>
          </a:p>
          <a:p>
            <a:pPr>
              <a:lnSpc>
                <a:spcPct val="90000"/>
              </a:lnSpc>
              <a:defRPr/>
            </a:pPr>
            <a:r>
              <a:rPr lang="en-US" dirty="0"/>
              <a:t>From his studies, Mendel arrived at conclusions that are the basis for genetics today!</a:t>
            </a:r>
          </a:p>
        </p:txBody>
      </p:sp>
      <p:pic>
        <p:nvPicPr>
          <p:cNvPr id="6148" name="Picture 4" descr="MCj037039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143000"/>
            <a:ext cx="2438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90800" y="5410200"/>
            <a:ext cx="4876800" cy="646331"/>
          </a:xfrm>
          <a:prstGeom prst="rect">
            <a:avLst/>
          </a:prstGeom>
          <a:noFill/>
        </p:spPr>
        <p:txBody>
          <a:bodyPr wrap="square" rtlCol="0">
            <a:spAutoFit/>
          </a:bodyPr>
          <a:lstStyle/>
          <a:p>
            <a:r>
              <a:rPr lang="en-US" dirty="0" smtClean="0">
                <a:hlinkClick r:id="rId3"/>
              </a:rPr>
              <a:t>How Mendel's pea plants helped us understand genetics</a:t>
            </a:r>
            <a:endParaRPr lang="en-US" dirty="0"/>
          </a:p>
        </p:txBody>
      </p:sp>
    </p:spTree>
    <p:extLst>
      <p:ext uri="{BB962C8B-B14F-4D97-AF65-F5344CB8AC3E}">
        <p14:creationId xmlns:p14="http://schemas.microsoft.com/office/powerpoint/2010/main" val="469791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fade">
                                      <p:cBhvr>
                                        <p:cTn id="28" dur="1000"/>
                                        <p:tgtEl>
                                          <p:spTgt spid="11267">
                                            <p:txEl>
                                              <p:pRg st="3" end="3"/>
                                            </p:txEl>
                                          </p:spTgt>
                                        </p:tgtEl>
                                      </p:cBhvr>
                                    </p:animEffect>
                                    <p:anim calcmode="lin" valueType="num">
                                      <p:cBhvr>
                                        <p:cTn id="29"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267">
                                            <p:txEl>
                                              <p:pRg st="4" end="4"/>
                                            </p:txEl>
                                          </p:spTgt>
                                        </p:tgtEl>
                                        <p:attrNameLst>
                                          <p:attrName>style.visibility</p:attrName>
                                        </p:attrNameLst>
                                      </p:cBhvr>
                                      <p:to>
                                        <p:strVal val="visible"/>
                                      </p:to>
                                    </p:set>
                                    <p:animEffect transition="in" filter="fade">
                                      <p:cBhvr>
                                        <p:cTn id="35" dur="1000"/>
                                        <p:tgtEl>
                                          <p:spTgt spid="11267">
                                            <p:txEl>
                                              <p:pRg st="4" end="4"/>
                                            </p:txEl>
                                          </p:spTgt>
                                        </p:tgtEl>
                                      </p:cBhvr>
                                    </p:animEffect>
                                    <p:anim calcmode="lin" valueType="num">
                                      <p:cBhvr>
                                        <p:cTn id="3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267">
                                            <p:txEl>
                                              <p:pRg st="5" end="5"/>
                                            </p:txEl>
                                          </p:spTgt>
                                        </p:tgtEl>
                                        <p:attrNameLst>
                                          <p:attrName>style.visibility</p:attrName>
                                        </p:attrNameLst>
                                      </p:cBhvr>
                                      <p:to>
                                        <p:strVal val="visible"/>
                                      </p:to>
                                    </p:set>
                                    <p:animEffect transition="in" filter="fade">
                                      <p:cBhvr>
                                        <p:cTn id="42" dur="1000"/>
                                        <p:tgtEl>
                                          <p:spTgt spid="11267">
                                            <p:txEl>
                                              <p:pRg st="5" end="5"/>
                                            </p:txEl>
                                          </p:spTgt>
                                        </p:tgtEl>
                                      </p:cBhvr>
                                    </p:animEffect>
                                    <p:anim calcmode="lin" valueType="num">
                                      <p:cBhvr>
                                        <p:cTn id="43"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
          <p:cNvSpPr>
            <a:spLocks noChangeArrowheads="1"/>
          </p:cNvSpPr>
          <p:nvPr/>
        </p:nvSpPr>
        <p:spPr bwMode="auto">
          <a:xfrm>
            <a:off x="-609600" y="1295400"/>
            <a:ext cx="5067300" cy="5562600"/>
          </a:xfrm>
          <a:prstGeom prst="ellipse">
            <a:avLst/>
          </a:prstGeom>
          <a:solidFill>
            <a:schemeClr val="accent1">
              <a:lumMod val="60000"/>
              <a:lumOff val="40000"/>
            </a:schemeClr>
          </a:solidFill>
          <a:ln w="76200">
            <a:solidFill>
              <a:srgbClr val="FFCC00"/>
            </a:solidFill>
            <a:round/>
            <a:headEnd/>
            <a:tailEnd/>
          </a:ln>
        </p:spPr>
        <p:txBody>
          <a:bodyPr/>
          <a:lstStyle/>
          <a:p>
            <a:pPr>
              <a:defRPr/>
            </a:pPr>
            <a:endParaRPr lang="en-US" dirty="0">
              <a:solidFill>
                <a:schemeClr val="tx2">
                  <a:lumMod val="90000"/>
                </a:schemeClr>
              </a:solidFill>
              <a:latin typeface="Tahoma" pitchFamily="34" charset="0"/>
            </a:endParaRPr>
          </a:p>
        </p:txBody>
      </p:sp>
      <p:sp>
        <p:nvSpPr>
          <p:cNvPr id="90115" name="AutoShape 3"/>
          <p:cNvSpPr>
            <a:spLocks noChangeArrowheads="1"/>
          </p:cNvSpPr>
          <p:nvPr/>
        </p:nvSpPr>
        <p:spPr bwMode="auto">
          <a:xfrm>
            <a:off x="5257800" y="3505200"/>
            <a:ext cx="1579563" cy="304800"/>
          </a:xfrm>
          <a:prstGeom prst="rightArrow">
            <a:avLst>
              <a:gd name="adj1" fmla="val 50000"/>
              <a:gd name="adj2" fmla="val 129557"/>
            </a:avLst>
          </a:prstGeom>
          <a:solidFill>
            <a:srgbClr val="CC0000"/>
          </a:solidFill>
          <a:ln w="9525">
            <a:solidFill>
              <a:srgbClr val="CC0000"/>
            </a:solidFill>
            <a:miter lim="800000"/>
            <a:headEnd/>
            <a:tailEnd/>
          </a:ln>
        </p:spPr>
        <p:txBody>
          <a:bodyPr wrap="none" anchor="ct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endParaRPr lang="en-US" altLang="en-US"/>
          </a:p>
        </p:txBody>
      </p:sp>
      <p:sp>
        <p:nvSpPr>
          <p:cNvPr id="90116" name="Rectangle 4"/>
          <p:cNvSpPr>
            <a:spLocks noChangeArrowheads="1"/>
          </p:cNvSpPr>
          <p:nvPr/>
        </p:nvSpPr>
        <p:spPr bwMode="auto">
          <a:xfrm>
            <a:off x="3638550" y="3168650"/>
            <a:ext cx="1892300" cy="762000"/>
          </a:xfrm>
          <a:prstGeom prst="rect">
            <a:avLst/>
          </a:prstGeom>
          <a:solidFill>
            <a:schemeClr val="accent6"/>
          </a:solidFill>
          <a:ln w="9525">
            <a:noFill/>
            <a:miter lim="800000"/>
            <a:headEnd/>
            <a:tailEnd/>
          </a:ln>
        </p:spPr>
        <p:txBody>
          <a:bodyPr wrap="none" anchor="ctr">
            <a:spAutoFit/>
          </a:bodyPr>
          <a:lstStyle/>
          <a:p>
            <a:pPr algn="ctr">
              <a:defRPr/>
            </a:pPr>
            <a:r>
              <a:rPr lang="en-US" sz="4400" b="1" dirty="0">
                <a:solidFill>
                  <a:srgbClr val="FFFF00"/>
                </a:solidFill>
                <a:latin typeface="Arial" charset="0"/>
              </a:rPr>
              <a:t>mRNA</a:t>
            </a:r>
            <a:endParaRPr lang="en-US" sz="4000" b="1" dirty="0">
              <a:solidFill>
                <a:srgbClr val="FFFF00"/>
              </a:solidFill>
              <a:latin typeface="Arial" charset="0"/>
            </a:endParaRPr>
          </a:p>
        </p:txBody>
      </p:sp>
      <p:sp>
        <p:nvSpPr>
          <p:cNvPr id="90117" name="Rectangle 5"/>
          <p:cNvSpPr>
            <a:spLocks noGrp="1" noChangeArrowheads="1"/>
          </p:cNvSpPr>
          <p:nvPr>
            <p:ph type="title"/>
          </p:nvPr>
        </p:nvSpPr>
        <p:spPr/>
        <p:txBody>
          <a:bodyPr/>
          <a:lstStyle/>
          <a:p>
            <a:pPr eaLnBrk="1" hangingPunct="1">
              <a:defRPr/>
            </a:pPr>
            <a:r>
              <a:rPr lang="en-US" smtClean="0"/>
              <a:t>From gene to protein</a:t>
            </a:r>
          </a:p>
        </p:txBody>
      </p:sp>
      <p:sp>
        <p:nvSpPr>
          <p:cNvPr id="90118" name="AutoShape 6"/>
          <p:cNvSpPr>
            <a:spLocks noChangeArrowheads="1"/>
          </p:cNvSpPr>
          <p:nvPr/>
        </p:nvSpPr>
        <p:spPr bwMode="auto">
          <a:xfrm>
            <a:off x="1828800" y="3505200"/>
            <a:ext cx="1655763" cy="304800"/>
          </a:xfrm>
          <a:prstGeom prst="rightArrow">
            <a:avLst>
              <a:gd name="adj1" fmla="val 50000"/>
              <a:gd name="adj2" fmla="val 135807"/>
            </a:avLst>
          </a:prstGeom>
          <a:solidFill>
            <a:srgbClr val="CC0000"/>
          </a:solidFill>
          <a:ln w="9525">
            <a:solidFill>
              <a:srgbClr val="CC0000"/>
            </a:solidFill>
            <a:miter lim="800000"/>
            <a:headEnd/>
            <a:tailEnd/>
          </a:ln>
        </p:spPr>
        <p:txBody>
          <a:bodyPr wrap="none" anchor="ct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endParaRPr lang="en-US" altLang="en-US"/>
          </a:p>
        </p:txBody>
      </p:sp>
      <p:sp>
        <p:nvSpPr>
          <p:cNvPr id="26631" name="Rectangle 7"/>
          <p:cNvSpPr>
            <a:spLocks noChangeArrowheads="1"/>
          </p:cNvSpPr>
          <p:nvPr/>
        </p:nvSpPr>
        <p:spPr bwMode="auto">
          <a:xfrm>
            <a:off x="609600" y="3168650"/>
            <a:ext cx="1395413" cy="762000"/>
          </a:xfrm>
          <a:prstGeom prst="rect">
            <a:avLst/>
          </a:prstGeom>
          <a:solidFill>
            <a:srgbClr val="FFD3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4400" b="1">
                <a:solidFill>
                  <a:srgbClr val="FF3399"/>
                </a:solidFill>
                <a:latin typeface="Arial" charset="0"/>
              </a:rPr>
              <a:t>DNA</a:t>
            </a:r>
            <a:endParaRPr lang="en-US" altLang="en-US" sz="4000" b="1">
              <a:solidFill>
                <a:srgbClr val="FF3399"/>
              </a:solidFill>
              <a:latin typeface="Arial" charset="0"/>
            </a:endParaRPr>
          </a:p>
        </p:txBody>
      </p:sp>
      <p:sp>
        <p:nvSpPr>
          <p:cNvPr id="90120" name="Text Box 8"/>
          <p:cNvSpPr txBox="1">
            <a:spLocks noChangeArrowheads="1"/>
          </p:cNvSpPr>
          <p:nvPr/>
        </p:nvSpPr>
        <p:spPr bwMode="auto">
          <a:xfrm>
            <a:off x="2057400" y="2895600"/>
            <a:ext cx="204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400" b="1">
                <a:solidFill>
                  <a:srgbClr val="CC0000"/>
                </a:solidFill>
                <a:latin typeface="Arial" charset="0"/>
              </a:rPr>
              <a:t>transcription</a:t>
            </a:r>
            <a:endParaRPr lang="en-US" altLang="en-US" sz="2400">
              <a:latin typeface="Arial" charset="0"/>
            </a:endParaRPr>
          </a:p>
        </p:txBody>
      </p:sp>
      <p:sp>
        <p:nvSpPr>
          <p:cNvPr id="26633" name="Text Box 9"/>
          <p:cNvSpPr txBox="1">
            <a:spLocks noChangeArrowheads="1"/>
          </p:cNvSpPr>
          <p:nvPr/>
        </p:nvSpPr>
        <p:spPr bwMode="auto">
          <a:xfrm>
            <a:off x="1414463" y="6096000"/>
            <a:ext cx="133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400" b="1">
                <a:solidFill>
                  <a:srgbClr val="000005"/>
                </a:solidFill>
                <a:latin typeface="Arial" charset="0"/>
              </a:rPr>
              <a:t>nucleus</a:t>
            </a:r>
            <a:endParaRPr lang="en-US" altLang="en-US" sz="2400">
              <a:solidFill>
                <a:srgbClr val="006604"/>
              </a:solidFill>
              <a:latin typeface="Arial" charset="0"/>
            </a:endParaRPr>
          </a:p>
        </p:txBody>
      </p:sp>
      <p:sp>
        <p:nvSpPr>
          <p:cNvPr id="26634" name="Text Box 10"/>
          <p:cNvSpPr txBox="1">
            <a:spLocks noChangeArrowheads="1"/>
          </p:cNvSpPr>
          <p:nvPr/>
        </p:nvSpPr>
        <p:spPr bwMode="auto">
          <a:xfrm>
            <a:off x="3886200" y="617220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400" b="1">
                <a:solidFill>
                  <a:srgbClr val="000005"/>
                </a:solidFill>
                <a:latin typeface="Arial" charset="0"/>
              </a:rPr>
              <a:t>cytoplasm</a:t>
            </a:r>
            <a:endParaRPr lang="en-US" altLang="en-US" sz="2400">
              <a:solidFill>
                <a:srgbClr val="006604"/>
              </a:solidFill>
              <a:latin typeface="Arial" charset="0"/>
            </a:endParaRPr>
          </a:p>
        </p:txBody>
      </p:sp>
      <p:sp>
        <p:nvSpPr>
          <p:cNvPr id="90123" name="Rectangle 11"/>
          <p:cNvSpPr>
            <a:spLocks noChangeArrowheads="1"/>
          </p:cNvSpPr>
          <p:nvPr/>
        </p:nvSpPr>
        <p:spPr bwMode="auto">
          <a:xfrm>
            <a:off x="1752600" y="4800600"/>
            <a:ext cx="248126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nSpc>
                <a:spcPct val="90000"/>
              </a:lnSpc>
            </a:pPr>
            <a:r>
              <a:rPr lang="en-US" altLang="en-US" sz="2200" b="1">
                <a:solidFill>
                  <a:srgbClr val="FFFF00"/>
                </a:solidFill>
                <a:latin typeface="Arial" charset="0"/>
              </a:rPr>
              <a:t>mRNA </a:t>
            </a:r>
            <a:r>
              <a:rPr lang="en-US" altLang="en-US" sz="2200" b="1">
                <a:solidFill>
                  <a:srgbClr val="0F116A"/>
                </a:solidFill>
                <a:latin typeface="Arial" charset="0"/>
              </a:rPr>
              <a:t>leaves nucleus through nuclear pores</a:t>
            </a:r>
          </a:p>
        </p:txBody>
      </p:sp>
      <p:sp>
        <p:nvSpPr>
          <p:cNvPr id="90124" name="Rectangle 12"/>
          <p:cNvSpPr>
            <a:spLocks noChangeArrowheads="1"/>
          </p:cNvSpPr>
          <p:nvPr/>
        </p:nvSpPr>
        <p:spPr bwMode="auto">
          <a:xfrm>
            <a:off x="6172200" y="5942013"/>
            <a:ext cx="2895600" cy="915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nSpc>
                <a:spcPct val="90000"/>
              </a:lnSpc>
            </a:pPr>
            <a:r>
              <a:rPr lang="en-US" altLang="en-US" sz="2000" b="1">
                <a:solidFill>
                  <a:srgbClr val="0F116A"/>
                </a:solidFill>
                <a:latin typeface="Arial" charset="0"/>
              </a:rPr>
              <a:t>proteins synthesized by ribosomes using instructions on mRNA</a:t>
            </a:r>
          </a:p>
        </p:txBody>
      </p:sp>
      <p:grpSp>
        <p:nvGrpSpPr>
          <p:cNvPr id="2" name="Group 13"/>
          <p:cNvGrpSpPr>
            <a:grpSpLocks/>
          </p:cNvGrpSpPr>
          <p:nvPr/>
        </p:nvGrpSpPr>
        <p:grpSpPr bwMode="auto">
          <a:xfrm>
            <a:off x="6400800" y="1447800"/>
            <a:ext cx="2057400" cy="3276600"/>
            <a:chOff x="4032" y="912"/>
            <a:chExt cx="1296" cy="2064"/>
          </a:xfrm>
        </p:grpSpPr>
        <p:grpSp>
          <p:nvGrpSpPr>
            <p:cNvPr id="26642" name="Group 14"/>
            <p:cNvGrpSpPr>
              <a:grpSpLocks/>
            </p:cNvGrpSpPr>
            <p:nvPr/>
          </p:nvGrpSpPr>
          <p:grpSpPr bwMode="auto">
            <a:xfrm>
              <a:off x="4032" y="1207"/>
              <a:ext cx="1280" cy="1769"/>
              <a:chOff x="4032" y="1207"/>
              <a:chExt cx="1280" cy="1769"/>
            </a:xfrm>
          </p:grpSpPr>
          <p:sp>
            <p:nvSpPr>
              <p:cNvPr id="3" name="Oval 15"/>
              <p:cNvSpPr>
                <a:spLocks noChangeArrowheads="1"/>
              </p:cNvSpPr>
              <p:nvPr/>
            </p:nvSpPr>
            <p:spPr bwMode="auto">
              <a:xfrm>
                <a:off x="4640" y="2314"/>
                <a:ext cx="384" cy="329"/>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000" b="1">
                    <a:solidFill>
                      <a:schemeClr val="bg1"/>
                    </a:solidFill>
                    <a:latin typeface="Arial" charset="0"/>
                  </a:rPr>
                  <a:t>aa</a:t>
                </a:r>
                <a:endParaRPr lang="en-US" altLang="en-US" sz="900">
                  <a:solidFill>
                    <a:schemeClr val="bg1"/>
                  </a:solidFill>
                  <a:latin typeface="Arial" charset="0"/>
                </a:endParaRPr>
              </a:p>
            </p:txBody>
          </p:sp>
          <p:sp>
            <p:nvSpPr>
              <p:cNvPr id="4" name="Oval 16"/>
              <p:cNvSpPr>
                <a:spLocks noChangeArrowheads="1"/>
              </p:cNvSpPr>
              <p:nvPr/>
            </p:nvSpPr>
            <p:spPr bwMode="auto">
              <a:xfrm>
                <a:off x="4832" y="1978"/>
                <a:ext cx="384" cy="32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000" b="1">
                    <a:solidFill>
                      <a:schemeClr val="bg1"/>
                    </a:solidFill>
                    <a:latin typeface="Arial" charset="0"/>
                  </a:rPr>
                  <a:t>aa</a:t>
                </a:r>
                <a:endParaRPr lang="en-US" altLang="en-US" sz="900">
                  <a:solidFill>
                    <a:schemeClr val="bg1"/>
                  </a:solidFill>
                  <a:latin typeface="Arial" charset="0"/>
                </a:endParaRPr>
              </a:p>
            </p:txBody>
          </p:sp>
          <p:sp>
            <p:nvSpPr>
              <p:cNvPr id="26646" name="Oval 17"/>
              <p:cNvSpPr>
                <a:spLocks noChangeArrowheads="1"/>
              </p:cNvSpPr>
              <p:nvPr/>
            </p:nvSpPr>
            <p:spPr bwMode="auto">
              <a:xfrm>
                <a:off x="4928" y="1687"/>
                <a:ext cx="384" cy="329"/>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000" b="1">
                    <a:solidFill>
                      <a:schemeClr val="bg1"/>
                    </a:solidFill>
                    <a:latin typeface="Arial" charset="0"/>
                  </a:rPr>
                  <a:t>aa</a:t>
                </a:r>
                <a:endParaRPr lang="en-US" altLang="en-US" sz="900">
                  <a:solidFill>
                    <a:schemeClr val="bg1"/>
                  </a:solidFill>
                  <a:latin typeface="Arial" charset="0"/>
                </a:endParaRPr>
              </a:p>
            </p:txBody>
          </p:sp>
          <p:sp>
            <p:nvSpPr>
              <p:cNvPr id="26647" name="Oval 18"/>
              <p:cNvSpPr>
                <a:spLocks noChangeArrowheads="1"/>
              </p:cNvSpPr>
              <p:nvPr/>
            </p:nvSpPr>
            <p:spPr bwMode="auto">
              <a:xfrm>
                <a:off x="4608" y="1495"/>
                <a:ext cx="384" cy="329"/>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000" b="1">
                    <a:solidFill>
                      <a:schemeClr val="bg1"/>
                    </a:solidFill>
                    <a:latin typeface="Arial" charset="0"/>
                  </a:rPr>
                  <a:t>aa</a:t>
                </a:r>
                <a:endParaRPr lang="en-US" altLang="en-US" sz="900">
                  <a:solidFill>
                    <a:schemeClr val="bg1"/>
                  </a:solidFill>
                  <a:latin typeface="Arial" charset="0"/>
                </a:endParaRPr>
              </a:p>
            </p:txBody>
          </p:sp>
          <p:sp>
            <p:nvSpPr>
              <p:cNvPr id="26648" name="Oval 19"/>
              <p:cNvSpPr>
                <a:spLocks noChangeArrowheads="1"/>
              </p:cNvSpPr>
              <p:nvPr/>
            </p:nvSpPr>
            <p:spPr bwMode="auto">
              <a:xfrm>
                <a:off x="4784" y="1207"/>
                <a:ext cx="384" cy="329"/>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000" b="1">
                    <a:solidFill>
                      <a:schemeClr val="bg1"/>
                    </a:solidFill>
                    <a:latin typeface="Arial" charset="0"/>
                  </a:rPr>
                  <a:t>aa</a:t>
                </a:r>
                <a:endParaRPr lang="en-US" altLang="en-US" sz="900">
                  <a:latin typeface="Arial" charset="0"/>
                </a:endParaRPr>
              </a:p>
            </p:txBody>
          </p:sp>
          <p:sp>
            <p:nvSpPr>
              <p:cNvPr id="26649" name="Oval 20"/>
              <p:cNvSpPr>
                <a:spLocks noChangeArrowheads="1"/>
              </p:cNvSpPr>
              <p:nvPr/>
            </p:nvSpPr>
            <p:spPr bwMode="auto">
              <a:xfrm>
                <a:off x="4032" y="2647"/>
                <a:ext cx="384" cy="329"/>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000" b="1">
                    <a:solidFill>
                      <a:schemeClr val="bg1"/>
                    </a:solidFill>
                    <a:latin typeface="Arial" charset="0"/>
                  </a:rPr>
                  <a:t>aa</a:t>
                </a:r>
                <a:endParaRPr lang="en-US" altLang="en-US" sz="900">
                  <a:solidFill>
                    <a:schemeClr val="bg1"/>
                  </a:solidFill>
                  <a:latin typeface="Arial" charset="0"/>
                </a:endParaRPr>
              </a:p>
            </p:txBody>
          </p:sp>
          <p:sp>
            <p:nvSpPr>
              <p:cNvPr id="26650" name="Oval 21"/>
              <p:cNvSpPr>
                <a:spLocks noChangeArrowheads="1"/>
              </p:cNvSpPr>
              <p:nvPr/>
            </p:nvSpPr>
            <p:spPr bwMode="auto">
              <a:xfrm>
                <a:off x="4320" y="2458"/>
                <a:ext cx="384" cy="329"/>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000" b="1">
                    <a:solidFill>
                      <a:schemeClr val="bg1"/>
                    </a:solidFill>
                    <a:latin typeface="Arial" charset="0"/>
                  </a:rPr>
                  <a:t>aa</a:t>
                </a:r>
                <a:endParaRPr lang="en-US" altLang="en-US" sz="900">
                  <a:solidFill>
                    <a:schemeClr val="bg1"/>
                  </a:solidFill>
                  <a:latin typeface="Arial" charset="0"/>
                </a:endParaRPr>
              </a:p>
            </p:txBody>
          </p:sp>
        </p:grpSp>
        <p:sp>
          <p:nvSpPr>
            <p:cNvPr id="6" name="Oval 22"/>
            <p:cNvSpPr>
              <a:spLocks noChangeArrowheads="1"/>
            </p:cNvSpPr>
            <p:nvPr/>
          </p:nvSpPr>
          <p:spPr bwMode="auto">
            <a:xfrm>
              <a:off x="4944" y="912"/>
              <a:ext cx="384" cy="329"/>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000" b="1">
                  <a:solidFill>
                    <a:schemeClr val="bg1"/>
                  </a:solidFill>
                  <a:latin typeface="Arial" charset="0"/>
                </a:rPr>
                <a:t>aa</a:t>
              </a:r>
              <a:endParaRPr lang="en-US" altLang="en-US" sz="900">
                <a:latin typeface="Arial" charset="0"/>
              </a:endParaRPr>
            </a:p>
          </p:txBody>
        </p:sp>
      </p:grpSp>
      <p:grpSp>
        <p:nvGrpSpPr>
          <p:cNvPr id="5" name="Group 23"/>
          <p:cNvGrpSpPr>
            <a:grpSpLocks/>
          </p:cNvGrpSpPr>
          <p:nvPr/>
        </p:nvGrpSpPr>
        <p:grpSpPr bwMode="auto">
          <a:xfrm>
            <a:off x="5029201" y="4572000"/>
            <a:ext cx="1676400" cy="1054100"/>
            <a:chOff x="3381" y="1298"/>
            <a:chExt cx="1094" cy="664"/>
          </a:xfrm>
          <a:solidFill>
            <a:schemeClr val="accent2">
              <a:lumMod val="40000"/>
              <a:lumOff val="60000"/>
            </a:schemeClr>
          </a:solidFill>
        </p:grpSpPr>
        <p:grpSp>
          <p:nvGrpSpPr>
            <p:cNvPr id="8" name="Group 24"/>
            <p:cNvGrpSpPr>
              <a:grpSpLocks/>
            </p:cNvGrpSpPr>
            <p:nvPr/>
          </p:nvGrpSpPr>
          <p:grpSpPr bwMode="auto">
            <a:xfrm flipV="1">
              <a:off x="3381" y="1298"/>
              <a:ext cx="1080" cy="664"/>
              <a:chOff x="9801" y="1444"/>
              <a:chExt cx="2340" cy="1440"/>
            </a:xfrm>
            <a:grpFill/>
          </p:grpSpPr>
          <p:sp>
            <p:nvSpPr>
              <p:cNvPr id="26644" name="Oval 25"/>
              <p:cNvSpPr>
                <a:spLocks noChangeArrowheads="1"/>
              </p:cNvSpPr>
              <p:nvPr/>
            </p:nvSpPr>
            <p:spPr bwMode="auto">
              <a:xfrm>
                <a:off x="9801" y="1984"/>
                <a:ext cx="2340" cy="900"/>
              </a:xfrm>
              <a:prstGeom prst="ellipse">
                <a:avLst/>
              </a:prstGeom>
              <a:solidFill>
                <a:schemeClr val="tx1"/>
              </a:solidFill>
              <a:ln w="9525">
                <a:noFill/>
                <a:round/>
                <a:headEnd/>
                <a:tailEnd/>
              </a:ln>
            </p:spPr>
            <p:txBody>
              <a:bodyPr/>
              <a:lstStyle/>
              <a:p>
                <a:pPr>
                  <a:defRPr/>
                </a:pPr>
                <a:endParaRPr lang="en-US">
                  <a:latin typeface="Tahoma" pitchFamily="34" charset="0"/>
                </a:endParaRPr>
              </a:p>
            </p:txBody>
          </p:sp>
          <p:sp>
            <p:nvSpPr>
              <p:cNvPr id="26645" name="Oval 26"/>
              <p:cNvSpPr>
                <a:spLocks noChangeArrowheads="1"/>
              </p:cNvSpPr>
              <p:nvPr/>
            </p:nvSpPr>
            <p:spPr bwMode="auto">
              <a:xfrm>
                <a:off x="10251" y="1444"/>
                <a:ext cx="1440" cy="900"/>
              </a:xfrm>
              <a:prstGeom prst="ellipse">
                <a:avLst/>
              </a:prstGeom>
              <a:solidFill>
                <a:schemeClr val="tx1"/>
              </a:solidFill>
              <a:ln w="9525">
                <a:noFill/>
                <a:round/>
                <a:headEnd/>
                <a:tailEnd/>
              </a:ln>
            </p:spPr>
            <p:txBody>
              <a:bodyPr/>
              <a:lstStyle/>
              <a:p>
                <a:pPr>
                  <a:defRPr/>
                </a:pPr>
                <a:endParaRPr lang="en-US">
                  <a:latin typeface="Tahoma" pitchFamily="34" charset="0"/>
                </a:endParaRPr>
              </a:p>
            </p:txBody>
          </p:sp>
        </p:grpSp>
        <p:sp>
          <p:nvSpPr>
            <p:cNvPr id="26643" name="Text Box 27"/>
            <p:cNvSpPr txBox="1">
              <a:spLocks noChangeArrowheads="1"/>
            </p:cNvSpPr>
            <p:nvPr/>
          </p:nvSpPr>
          <p:spPr bwMode="auto">
            <a:xfrm>
              <a:off x="3495" y="1370"/>
              <a:ext cx="980" cy="288"/>
            </a:xfrm>
            <a:prstGeom prst="rect">
              <a:avLst/>
            </a:prstGeom>
            <a:solidFill>
              <a:schemeClr val="tx1"/>
            </a:solidFill>
            <a:ln w="9525">
              <a:solidFill>
                <a:schemeClr val="bg1"/>
              </a:solidFill>
              <a:miter lim="800000"/>
              <a:headEnd/>
              <a:tailEnd/>
            </a:ln>
          </p:spPr>
          <p:txBody>
            <a:bodyPr wrap="none" anchor="ctr">
              <a:spAutoFit/>
            </a:bodyPr>
            <a:lstStyle/>
            <a:p>
              <a:pPr algn="ctr">
                <a:defRPr/>
              </a:pPr>
              <a:r>
                <a:rPr lang="en-US" sz="2400" b="1" dirty="0">
                  <a:solidFill>
                    <a:srgbClr val="00FF00"/>
                  </a:solidFill>
                  <a:latin typeface="Arial" charset="0"/>
                </a:rPr>
                <a:t>ribosome</a:t>
              </a:r>
              <a:endParaRPr lang="en-US" sz="2400" dirty="0">
                <a:solidFill>
                  <a:srgbClr val="00FF00"/>
                </a:solidFill>
                <a:latin typeface="Arial" charset="0"/>
              </a:endParaRPr>
            </a:p>
          </p:txBody>
        </p:sp>
      </p:grpSp>
      <p:sp>
        <p:nvSpPr>
          <p:cNvPr id="90140" name="Rectangle 28"/>
          <p:cNvSpPr>
            <a:spLocks noChangeArrowheads="1"/>
          </p:cNvSpPr>
          <p:nvPr/>
        </p:nvSpPr>
        <p:spPr bwMode="auto">
          <a:xfrm>
            <a:off x="6989763" y="3168650"/>
            <a:ext cx="2078037" cy="762000"/>
          </a:xfrm>
          <a:prstGeom prst="rect">
            <a:avLst/>
          </a:prstGeom>
          <a:solidFill>
            <a:srgbClr val="FFD3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4400" b="1">
                <a:solidFill>
                  <a:srgbClr val="00B0F0"/>
                </a:solidFill>
                <a:latin typeface="Arial" charset="0"/>
              </a:rPr>
              <a:t>protein</a:t>
            </a:r>
            <a:endParaRPr lang="en-US" altLang="en-US" sz="4000" b="1">
              <a:solidFill>
                <a:srgbClr val="00B0F0"/>
              </a:solidFill>
              <a:latin typeface="Arial" charset="0"/>
            </a:endParaRPr>
          </a:p>
        </p:txBody>
      </p:sp>
      <p:sp>
        <p:nvSpPr>
          <p:cNvPr id="90141" name="Text Box 29"/>
          <p:cNvSpPr txBox="1">
            <a:spLocks noChangeArrowheads="1"/>
          </p:cNvSpPr>
          <p:nvPr/>
        </p:nvSpPr>
        <p:spPr bwMode="auto">
          <a:xfrm>
            <a:off x="5562600" y="2895600"/>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400" b="1">
                <a:solidFill>
                  <a:srgbClr val="CC0000"/>
                </a:solidFill>
                <a:latin typeface="Arial" charset="0"/>
              </a:rPr>
              <a:t>translation</a:t>
            </a:r>
            <a:endParaRPr lang="en-US" altLang="en-US" sz="2400">
              <a:solidFill>
                <a:srgbClr val="006604"/>
              </a:solidFill>
              <a:latin typeface="Arial" charset="0"/>
            </a:endParaRPr>
          </a:p>
        </p:txBody>
      </p:sp>
      <p:sp>
        <p:nvSpPr>
          <p:cNvPr id="90142" name="AutoShape 30"/>
          <p:cNvSpPr>
            <a:spLocks noChangeArrowheads="1"/>
          </p:cNvSpPr>
          <p:nvPr/>
        </p:nvSpPr>
        <p:spPr bwMode="auto">
          <a:xfrm>
            <a:off x="5891213" y="3873500"/>
            <a:ext cx="1143000" cy="533400"/>
          </a:xfrm>
          <a:prstGeom prst="curvedDownArrow">
            <a:avLst>
              <a:gd name="adj1" fmla="val 37500"/>
              <a:gd name="adj2" fmla="val 85714"/>
              <a:gd name="adj3" fmla="val 38394"/>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endParaRPr lang="en-US" altLang="en-US"/>
          </a:p>
        </p:txBody>
      </p:sp>
    </p:spTree>
    <p:extLst>
      <p:ext uri="{BB962C8B-B14F-4D97-AF65-F5344CB8AC3E}">
        <p14:creationId xmlns:p14="http://schemas.microsoft.com/office/powerpoint/2010/main" val="1684587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anim from="(-#ppt_w/2)" to="(#ppt_x)" calcmode="lin" valueType="num">
                                      <p:cBhvr>
                                        <p:cTn id="7" dur="600" fill="hold">
                                          <p:stCondLst>
                                            <p:cond delay="0"/>
                                          </p:stCondLst>
                                        </p:cTn>
                                        <p:tgtEl>
                                          <p:spTgt spid="90118"/>
                                        </p:tgtEl>
                                        <p:attrNameLst>
                                          <p:attrName>ppt_x</p:attrName>
                                        </p:attrNameLst>
                                      </p:cBhvr>
                                    </p:anim>
                                    <p:anim from="0" to="-1.0" calcmode="lin" valueType="num">
                                      <p:cBhvr>
                                        <p:cTn id="8" dur="200" decel="50000" autoRev="1" fill="hold">
                                          <p:stCondLst>
                                            <p:cond delay="600"/>
                                          </p:stCondLst>
                                        </p:cTn>
                                        <p:tgtEl>
                                          <p:spTgt spid="90118"/>
                                        </p:tgtEl>
                                        <p:attrNameLst>
                                          <p:attrName>xshear</p:attrName>
                                        </p:attrNameLst>
                                      </p:cBhvr>
                                    </p:anim>
                                    <p:animScale>
                                      <p:cBhvr>
                                        <p:cTn id="9" dur="200" decel="100000" autoRev="1" fill="hold">
                                          <p:stCondLst>
                                            <p:cond delay="600"/>
                                          </p:stCondLst>
                                        </p:cTn>
                                        <p:tgtEl>
                                          <p:spTgt spid="90118"/>
                                        </p:tgtEl>
                                      </p:cBhvr>
                                      <p:from x="100000" y="100000"/>
                                      <p:to x="80000" y="100000"/>
                                    </p:animScale>
                                    <p:anim by="(#ppt_h/3+#ppt_w*0.1)" calcmode="lin" valueType="num">
                                      <p:cBhvr additive="sum">
                                        <p:cTn id="10" dur="200" decel="100000" autoRev="1" fill="hold">
                                          <p:stCondLst>
                                            <p:cond delay="600"/>
                                          </p:stCondLst>
                                        </p:cTn>
                                        <p:tgtEl>
                                          <p:spTgt spid="90118"/>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90116"/>
                                        </p:tgtEl>
                                        <p:attrNameLst>
                                          <p:attrName>style.visibility</p:attrName>
                                        </p:attrNameLst>
                                      </p:cBhvr>
                                      <p:to>
                                        <p:strVal val="visible"/>
                                      </p:to>
                                    </p:set>
                                    <p:anim from="(-#ppt_w/2)" to="(#ppt_x)" calcmode="lin" valueType="num">
                                      <p:cBhvr>
                                        <p:cTn id="13" dur="600" fill="hold">
                                          <p:stCondLst>
                                            <p:cond delay="0"/>
                                          </p:stCondLst>
                                        </p:cTn>
                                        <p:tgtEl>
                                          <p:spTgt spid="90116"/>
                                        </p:tgtEl>
                                        <p:attrNameLst>
                                          <p:attrName>ppt_x</p:attrName>
                                        </p:attrNameLst>
                                      </p:cBhvr>
                                    </p:anim>
                                    <p:anim from="0" to="-1.0" calcmode="lin" valueType="num">
                                      <p:cBhvr>
                                        <p:cTn id="14" dur="200" decel="50000" autoRev="1" fill="hold">
                                          <p:stCondLst>
                                            <p:cond delay="600"/>
                                          </p:stCondLst>
                                        </p:cTn>
                                        <p:tgtEl>
                                          <p:spTgt spid="90116"/>
                                        </p:tgtEl>
                                        <p:attrNameLst>
                                          <p:attrName>xshear</p:attrName>
                                        </p:attrNameLst>
                                      </p:cBhvr>
                                    </p:anim>
                                    <p:animScale>
                                      <p:cBhvr>
                                        <p:cTn id="15" dur="200" decel="100000" autoRev="1" fill="hold">
                                          <p:stCondLst>
                                            <p:cond delay="600"/>
                                          </p:stCondLst>
                                        </p:cTn>
                                        <p:tgtEl>
                                          <p:spTgt spid="90116"/>
                                        </p:tgtEl>
                                      </p:cBhvr>
                                      <p:from x="100000" y="100000"/>
                                      <p:to x="80000" y="100000"/>
                                    </p:animScale>
                                    <p:anim by="(#ppt_h/3+#ppt_w*0.1)" calcmode="lin" valueType="num">
                                      <p:cBhvr additive="sum">
                                        <p:cTn id="16" dur="200" decel="100000" autoRev="1" fill="hold">
                                          <p:stCondLst>
                                            <p:cond delay="600"/>
                                          </p:stCondLst>
                                        </p:cTn>
                                        <p:tgtEl>
                                          <p:spTgt spid="90116"/>
                                        </p:tgtEl>
                                        <p:attrNameLst>
                                          <p:attrName>ppt_x</p:attrName>
                                        </p:attrNameLst>
                                      </p:cBhvr>
                                    </p:anim>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90123"/>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901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90115"/>
                                        </p:tgtEl>
                                        <p:attrNameLst>
                                          <p:attrName>style.visibility</p:attrName>
                                        </p:attrNameLst>
                                      </p:cBhvr>
                                      <p:to>
                                        <p:strVal val="visible"/>
                                      </p:to>
                                    </p:set>
                                    <p:anim from="(-#ppt_w/2)" to="(#ppt_x)" calcmode="lin" valueType="num">
                                      <p:cBhvr>
                                        <p:cTn id="27" dur="600" fill="hold">
                                          <p:stCondLst>
                                            <p:cond delay="0"/>
                                          </p:stCondLst>
                                        </p:cTn>
                                        <p:tgtEl>
                                          <p:spTgt spid="90115"/>
                                        </p:tgtEl>
                                        <p:attrNameLst>
                                          <p:attrName>ppt_x</p:attrName>
                                        </p:attrNameLst>
                                      </p:cBhvr>
                                    </p:anim>
                                    <p:anim from="0" to="-1.0" calcmode="lin" valueType="num">
                                      <p:cBhvr>
                                        <p:cTn id="28" dur="200" decel="50000" autoRev="1" fill="hold">
                                          <p:stCondLst>
                                            <p:cond delay="600"/>
                                          </p:stCondLst>
                                        </p:cTn>
                                        <p:tgtEl>
                                          <p:spTgt spid="90115"/>
                                        </p:tgtEl>
                                        <p:attrNameLst>
                                          <p:attrName>xshear</p:attrName>
                                        </p:attrNameLst>
                                      </p:cBhvr>
                                    </p:anim>
                                    <p:animScale>
                                      <p:cBhvr>
                                        <p:cTn id="29" dur="200" decel="100000" autoRev="1" fill="hold">
                                          <p:stCondLst>
                                            <p:cond delay="600"/>
                                          </p:stCondLst>
                                        </p:cTn>
                                        <p:tgtEl>
                                          <p:spTgt spid="90115"/>
                                        </p:tgtEl>
                                      </p:cBhvr>
                                      <p:from x="100000" y="100000"/>
                                      <p:to x="80000" y="100000"/>
                                    </p:animScale>
                                    <p:anim by="(#ppt_h/3+#ppt_w*0.1)" calcmode="lin" valueType="num">
                                      <p:cBhvr additive="sum">
                                        <p:cTn id="30" dur="200" decel="100000" autoRev="1" fill="hold">
                                          <p:stCondLst>
                                            <p:cond delay="600"/>
                                          </p:stCondLst>
                                        </p:cTn>
                                        <p:tgtEl>
                                          <p:spTgt spid="90115"/>
                                        </p:tgtEl>
                                        <p:attrNameLst>
                                          <p:attrName>ppt_x</p:attrName>
                                        </p:attrNameLst>
                                      </p:cBhvr>
                                    </p:anim>
                                  </p:childTnLst>
                                </p:cTn>
                              </p:par>
                              <p:par>
                                <p:cTn id="31" presetID="34" presetClass="entr" presetSubtype="0" fill="hold" grpId="0" nodeType="withEffect">
                                  <p:stCondLst>
                                    <p:cond delay="0"/>
                                  </p:stCondLst>
                                  <p:childTnLst>
                                    <p:set>
                                      <p:cBhvr>
                                        <p:cTn id="32" dur="1" fill="hold">
                                          <p:stCondLst>
                                            <p:cond delay="0"/>
                                          </p:stCondLst>
                                        </p:cTn>
                                        <p:tgtEl>
                                          <p:spTgt spid="90140"/>
                                        </p:tgtEl>
                                        <p:attrNameLst>
                                          <p:attrName>style.visibility</p:attrName>
                                        </p:attrNameLst>
                                      </p:cBhvr>
                                      <p:to>
                                        <p:strVal val="visible"/>
                                      </p:to>
                                    </p:set>
                                    <p:anim from="(-#ppt_w/2)" to="(#ppt_x)" calcmode="lin" valueType="num">
                                      <p:cBhvr>
                                        <p:cTn id="33" dur="600" fill="hold">
                                          <p:stCondLst>
                                            <p:cond delay="0"/>
                                          </p:stCondLst>
                                        </p:cTn>
                                        <p:tgtEl>
                                          <p:spTgt spid="90140"/>
                                        </p:tgtEl>
                                        <p:attrNameLst>
                                          <p:attrName>ppt_x</p:attrName>
                                        </p:attrNameLst>
                                      </p:cBhvr>
                                    </p:anim>
                                    <p:anim from="0" to="-1.0" calcmode="lin" valueType="num">
                                      <p:cBhvr>
                                        <p:cTn id="34" dur="200" decel="50000" autoRev="1" fill="hold">
                                          <p:stCondLst>
                                            <p:cond delay="600"/>
                                          </p:stCondLst>
                                        </p:cTn>
                                        <p:tgtEl>
                                          <p:spTgt spid="90140"/>
                                        </p:tgtEl>
                                        <p:attrNameLst>
                                          <p:attrName>xshear</p:attrName>
                                        </p:attrNameLst>
                                      </p:cBhvr>
                                    </p:anim>
                                    <p:animScale>
                                      <p:cBhvr>
                                        <p:cTn id="35" dur="200" decel="100000" autoRev="1" fill="hold">
                                          <p:stCondLst>
                                            <p:cond delay="600"/>
                                          </p:stCondLst>
                                        </p:cTn>
                                        <p:tgtEl>
                                          <p:spTgt spid="90140"/>
                                        </p:tgtEl>
                                      </p:cBhvr>
                                      <p:from x="100000" y="100000"/>
                                      <p:to x="80000" y="100000"/>
                                    </p:animScale>
                                    <p:anim by="(#ppt_h/3+#ppt_w*0.1)" calcmode="lin" valueType="num">
                                      <p:cBhvr additive="sum">
                                        <p:cTn id="36" dur="200" decel="100000" autoRev="1" fill="hold">
                                          <p:stCondLst>
                                            <p:cond delay="600"/>
                                          </p:stCondLst>
                                        </p:cTn>
                                        <p:tgtEl>
                                          <p:spTgt spid="90140"/>
                                        </p:tgtEl>
                                        <p:attrNameLst>
                                          <p:attrName>ppt_x</p:attrName>
                                        </p:attrNameLst>
                                      </p:cBhvr>
                                    </p:anim>
                                  </p:childTnLst>
                                </p:cTn>
                              </p:par>
                            </p:childTnLst>
                          </p:cTn>
                        </p:par>
                        <p:par>
                          <p:cTn id="37" fill="hold" nodeType="afterGroup">
                            <p:stCondLst>
                              <p:cond delay="1000"/>
                            </p:stCondLst>
                            <p:childTnLst>
                              <p:par>
                                <p:cTn id="38" presetID="17" presetClass="entr" presetSubtype="1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strVal val="#ppt_h"/>
                                          </p:val>
                                        </p:tav>
                                        <p:tav tm="100000">
                                          <p:val>
                                            <p:strVal val="#ppt_h"/>
                                          </p:val>
                                        </p:tav>
                                      </p:tavLst>
                                    </p:anim>
                                  </p:childTnLst>
                                </p:cTn>
                              </p:par>
                              <p:par>
                                <p:cTn id="42" presetID="1" presetClass="entr" presetSubtype="0" fill="hold" grpId="0" nodeType="withEffect">
                                  <p:stCondLst>
                                    <p:cond delay="0"/>
                                  </p:stCondLst>
                                  <p:childTnLst>
                                    <p:set>
                                      <p:cBhvr>
                                        <p:cTn id="43" dur="1" fill="hold">
                                          <p:stCondLst>
                                            <p:cond delay="0"/>
                                          </p:stCondLst>
                                        </p:cTn>
                                        <p:tgtEl>
                                          <p:spTgt spid="90142"/>
                                        </p:tgtEl>
                                        <p:attrNameLst>
                                          <p:attrName>style.visibility</p:attrName>
                                        </p:attrNameLst>
                                      </p:cBhvr>
                                      <p:to>
                                        <p:strVal val="visible"/>
                                      </p:to>
                                    </p:set>
                                  </p:childTnLst>
                                </p:cTn>
                              </p:par>
                            </p:childTnLst>
                          </p:cTn>
                        </p:par>
                        <p:par>
                          <p:cTn id="44" fill="hold" nodeType="afterGroup">
                            <p:stCondLst>
                              <p:cond delay="1500"/>
                            </p:stCondLst>
                            <p:childTnLst>
                              <p:par>
                                <p:cTn id="45" presetID="1" presetClass="entr" presetSubtype="0" fill="hold" grpId="0" nodeType="afterEffect">
                                  <p:stCondLst>
                                    <p:cond delay="0"/>
                                  </p:stCondLst>
                                  <p:childTnLst>
                                    <p:set>
                                      <p:cBhvr>
                                        <p:cTn id="46" dur="1" fill="hold">
                                          <p:stCondLst>
                                            <p:cond delay="0"/>
                                          </p:stCondLst>
                                        </p:cTn>
                                        <p:tgtEl>
                                          <p:spTgt spid="90141"/>
                                        </p:tgtEl>
                                        <p:attrNameLst>
                                          <p:attrName>style.visibility</p:attrName>
                                        </p:attrNameLst>
                                      </p:cBhvr>
                                      <p:to>
                                        <p:strVal val="visible"/>
                                      </p:to>
                                    </p:set>
                                  </p:childTnLst>
                                </p:cTn>
                              </p:par>
                            </p:childTnLst>
                          </p:cTn>
                        </p:par>
                        <p:par>
                          <p:cTn id="47" fill="hold" nodeType="afterGroup">
                            <p:stCondLst>
                              <p:cond delay="1500"/>
                            </p:stCondLst>
                            <p:childTnLst>
                              <p:par>
                                <p:cTn id="48" presetID="12" presetClass="entr" presetSubtype="4"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slide(fromBottom)">
                                      <p:cBhvr>
                                        <p:cTn id="50" dur="1000"/>
                                        <p:tgtEl>
                                          <p:spTgt spid="2"/>
                                        </p:tgtEl>
                                      </p:cBhvr>
                                    </p:animEffect>
                                  </p:childTnLst>
                                </p:cTn>
                              </p:par>
                            </p:childTnLst>
                          </p:cTn>
                        </p:par>
                        <p:par>
                          <p:cTn id="51" fill="hold" nodeType="afterGroup">
                            <p:stCondLst>
                              <p:cond delay="2500"/>
                            </p:stCondLst>
                            <p:childTnLst>
                              <p:par>
                                <p:cTn id="52" presetID="1" presetClass="entr" presetSubtype="0" fill="hold" grpId="0" nodeType="afterEffect">
                                  <p:stCondLst>
                                    <p:cond delay="0"/>
                                  </p:stCondLst>
                                  <p:childTnLst>
                                    <p:set>
                                      <p:cBhvr>
                                        <p:cTn id="53" dur="1" fill="hold">
                                          <p:stCondLst>
                                            <p:cond delay="0"/>
                                          </p:stCondLst>
                                        </p:cTn>
                                        <p:tgtEl>
                                          <p:spTgt spid="90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P spid="90116" grpId="0" animBg="1"/>
      <p:bldP spid="90118" grpId="0" animBg="1"/>
      <p:bldP spid="90120" grpId="0"/>
      <p:bldP spid="90123" grpId="0"/>
      <p:bldP spid="90124" grpId="0" animBg="1"/>
      <p:bldP spid="90140" grpId="0" animBg="1"/>
      <p:bldP spid="90141" grpId="0"/>
      <p:bldP spid="9014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09600" y="685800"/>
            <a:ext cx="8153400" cy="762000"/>
          </a:xfrm>
        </p:spPr>
        <p:txBody>
          <a:bodyPr>
            <a:normAutofit fontScale="90000"/>
          </a:bodyPr>
          <a:lstStyle/>
          <a:p>
            <a:pPr eaLnBrk="1" hangingPunct="1">
              <a:defRPr/>
            </a:pPr>
            <a:r>
              <a:rPr lang="en-US" smtClean="0"/>
              <a:t>How does mRNA code for proteins?</a:t>
            </a:r>
          </a:p>
        </p:txBody>
      </p:sp>
      <p:grpSp>
        <p:nvGrpSpPr>
          <p:cNvPr id="27651" name="Group 3"/>
          <p:cNvGrpSpPr>
            <a:grpSpLocks/>
          </p:cNvGrpSpPr>
          <p:nvPr/>
        </p:nvGrpSpPr>
        <p:grpSpPr bwMode="auto">
          <a:xfrm>
            <a:off x="688975" y="1524000"/>
            <a:ext cx="7769225" cy="671513"/>
            <a:chOff x="432" y="1450"/>
            <a:chExt cx="4894" cy="423"/>
          </a:xfrm>
        </p:grpSpPr>
        <p:sp>
          <p:nvSpPr>
            <p:cNvPr id="27664" name="Rectangle 4"/>
            <p:cNvSpPr>
              <a:spLocks noChangeArrowheads="1"/>
            </p:cNvSpPr>
            <p:nvPr/>
          </p:nvSpPr>
          <p:spPr bwMode="auto">
            <a:xfrm>
              <a:off x="1379" y="1450"/>
              <a:ext cx="3947"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3800" b="1">
                  <a:solidFill>
                    <a:srgbClr val="CC0000"/>
                  </a:solidFill>
                  <a:latin typeface="Courier" pitchFamily="49" charset="0"/>
                </a:rPr>
                <a:t>TACGCACATTTACGTACGCGG</a:t>
              </a:r>
              <a:endParaRPr lang="en-US" altLang="en-US" sz="3800" b="1">
                <a:solidFill>
                  <a:srgbClr val="0F116A"/>
                </a:solidFill>
                <a:latin typeface="Courier" pitchFamily="49" charset="0"/>
              </a:endParaRPr>
            </a:p>
          </p:txBody>
        </p:sp>
        <p:sp>
          <p:nvSpPr>
            <p:cNvPr id="27665" name="Rectangle 5"/>
            <p:cNvSpPr>
              <a:spLocks noChangeArrowheads="1"/>
            </p:cNvSpPr>
            <p:nvPr/>
          </p:nvSpPr>
          <p:spPr bwMode="auto">
            <a:xfrm>
              <a:off x="432" y="1488"/>
              <a:ext cx="636" cy="34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3000" b="1">
                  <a:solidFill>
                    <a:srgbClr val="FF0000"/>
                  </a:solidFill>
                  <a:latin typeface="Arial" charset="0"/>
                </a:rPr>
                <a:t>DNA</a:t>
              </a:r>
            </a:p>
          </p:txBody>
        </p:sp>
      </p:grpSp>
      <p:grpSp>
        <p:nvGrpSpPr>
          <p:cNvPr id="3" name="Group 6"/>
          <p:cNvGrpSpPr>
            <a:grpSpLocks/>
          </p:cNvGrpSpPr>
          <p:nvPr/>
        </p:nvGrpSpPr>
        <p:grpSpPr bwMode="auto">
          <a:xfrm>
            <a:off x="533400" y="3121025"/>
            <a:ext cx="7961313" cy="677863"/>
            <a:chOff x="326" y="2120"/>
            <a:chExt cx="5015" cy="427"/>
          </a:xfrm>
        </p:grpSpPr>
        <p:sp>
          <p:nvSpPr>
            <p:cNvPr id="27662" name="Rectangle 7"/>
            <p:cNvSpPr>
              <a:spLocks noChangeArrowheads="1"/>
            </p:cNvSpPr>
            <p:nvPr/>
          </p:nvSpPr>
          <p:spPr bwMode="auto">
            <a:xfrm>
              <a:off x="1365" y="2120"/>
              <a:ext cx="3976"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3800" b="1" dirty="0">
                  <a:latin typeface="Courier" pitchFamily="49" charset="0"/>
                </a:rPr>
                <a:t>AUGCGUGUAAAUGCAUGCGCC</a:t>
              </a:r>
            </a:p>
          </p:txBody>
        </p:sp>
        <p:sp>
          <p:nvSpPr>
            <p:cNvPr id="27663" name="Rectangle 8"/>
            <p:cNvSpPr>
              <a:spLocks noChangeArrowheads="1"/>
            </p:cNvSpPr>
            <p:nvPr/>
          </p:nvSpPr>
          <p:spPr bwMode="auto">
            <a:xfrm>
              <a:off x="326" y="2160"/>
              <a:ext cx="849" cy="346"/>
            </a:xfrm>
            <a:prstGeom prst="rect">
              <a:avLst/>
            </a:prstGeom>
            <a:solidFill>
              <a:schemeClr val="accent3"/>
            </a:solidFill>
            <a:ln w="9525">
              <a:noFill/>
              <a:miter lim="800000"/>
              <a:headEnd/>
              <a:tailEnd/>
            </a:ln>
          </p:spPr>
          <p:txBody>
            <a:bodyPr wrap="none" anchor="ctr">
              <a:spAutoFit/>
            </a:bodyPr>
            <a:lstStyle/>
            <a:p>
              <a:pPr algn="ctr">
                <a:defRPr/>
              </a:pPr>
              <a:r>
                <a:rPr lang="en-US" sz="3000" b="1" dirty="0">
                  <a:solidFill>
                    <a:srgbClr val="FFFF00"/>
                  </a:solidFill>
                  <a:latin typeface="Arial" charset="0"/>
                </a:rPr>
                <a:t>mRNA</a:t>
              </a:r>
            </a:p>
          </p:txBody>
        </p:sp>
      </p:grpSp>
      <p:grpSp>
        <p:nvGrpSpPr>
          <p:cNvPr id="4" name="Group 9"/>
          <p:cNvGrpSpPr>
            <a:grpSpLocks/>
          </p:cNvGrpSpPr>
          <p:nvPr/>
        </p:nvGrpSpPr>
        <p:grpSpPr bwMode="auto">
          <a:xfrm>
            <a:off x="450850" y="4784725"/>
            <a:ext cx="7959725" cy="609600"/>
            <a:chOff x="282" y="2851"/>
            <a:chExt cx="5014" cy="384"/>
          </a:xfrm>
        </p:grpSpPr>
        <p:sp>
          <p:nvSpPr>
            <p:cNvPr id="27660" name="Rectangle 10"/>
            <p:cNvSpPr>
              <a:spLocks noChangeArrowheads="1"/>
            </p:cNvSpPr>
            <p:nvPr/>
          </p:nvSpPr>
          <p:spPr bwMode="auto">
            <a:xfrm>
              <a:off x="1407" y="2851"/>
              <a:ext cx="38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3400" b="1">
                  <a:solidFill>
                    <a:srgbClr val="0F116A"/>
                  </a:solidFill>
                  <a:latin typeface="Courier" pitchFamily="49" charset="0"/>
                </a:rPr>
                <a:t>Met</a:t>
              </a:r>
              <a:r>
                <a:rPr lang="en-US" altLang="en-US" sz="1200" b="1">
                  <a:solidFill>
                    <a:srgbClr val="0F116A"/>
                  </a:solidFill>
                  <a:latin typeface="Courier" pitchFamily="49" charset="0"/>
                </a:rPr>
                <a:t> </a:t>
              </a:r>
              <a:r>
                <a:rPr lang="en-US" altLang="en-US" sz="3400" b="1">
                  <a:solidFill>
                    <a:schemeClr val="tx2"/>
                  </a:solidFill>
                  <a:latin typeface="Courier" pitchFamily="49" charset="0"/>
                </a:rPr>
                <a:t>Arg</a:t>
              </a:r>
              <a:r>
                <a:rPr lang="en-US" altLang="en-US" sz="1200" b="1">
                  <a:solidFill>
                    <a:srgbClr val="0F116A"/>
                  </a:solidFill>
                  <a:latin typeface="Courier" pitchFamily="49" charset="0"/>
                </a:rPr>
                <a:t> </a:t>
              </a:r>
              <a:r>
                <a:rPr lang="en-US" altLang="en-US" sz="3400" b="1">
                  <a:solidFill>
                    <a:srgbClr val="CC0000"/>
                  </a:solidFill>
                  <a:latin typeface="Courier" pitchFamily="49" charset="0"/>
                </a:rPr>
                <a:t>Val</a:t>
              </a:r>
              <a:r>
                <a:rPr lang="en-US" altLang="en-US" sz="1200" b="1">
                  <a:solidFill>
                    <a:srgbClr val="0F116A"/>
                  </a:solidFill>
                  <a:latin typeface="Courier" pitchFamily="49" charset="0"/>
                </a:rPr>
                <a:t> </a:t>
              </a:r>
              <a:r>
                <a:rPr lang="en-US" altLang="en-US" sz="3400" b="1">
                  <a:solidFill>
                    <a:srgbClr val="008000"/>
                  </a:solidFill>
                  <a:latin typeface="Courier" pitchFamily="49" charset="0"/>
                </a:rPr>
                <a:t>Asn</a:t>
              </a:r>
              <a:r>
                <a:rPr lang="en-US" altLang="en-US" sz="1200" b="1">
                  <a:solidFill>
                    <a:srgbClr val="0F116A"/>
                  </a:solidFill>
                  <a:latin typeface="Courier" pitchFamily="49" charset="0"/>
                </a:rPr>
                <a:t> </a:t>
              </a:r>
              <a:r>
                <a:rPr lang="en-US" altLang="en-US" sz="3400" b="1">
                  <a:solidFill>
                    <a:schemeClr val="hlink"/>
                  </a:solidFill>
                  <a:latin typeface="Courier" pitchFamily="49" charset="0"/>
                </a:rPr>
                <a:t>Ala</a:t>
              </a:r>
              <a:r>
                <a:rPr lang="en-US" altLang="en-US" sz="1200" b="1">
                  <a:solidFill>
                    <a:srgbClr val="0F116A"/>
                  </a:solidFill>
                  <a:latin typeface="Courier" pitchFamily="49" charset="0"/>
                </a:rPr>
                <a:t> </a:t>
              </a:r>
              <a:r>
                <a:rPr lang="en-US" altLang="en-US" sz="3400" b="1">
                  <a:solidFill>
                    <a:srgbClr val="660000"/>
                  </a:solidFill>
                  <a:latin typeface="Courier" pitchFamily="49" charset="0"/>
                </a:rPr>
                <a:t>Cys</a:t>
              </a:r>
              <a:r>
                <a:rPr lang="en-US" altLang="en-US" sz="1200" b="1">
                  <a:solidFill>
                    <a:srgbClr val="0F116A"/>
                  </a:solidFill>
                  <a:latin typeface="Courier" pitchFamily="49" charset="0"/>
                </a:rPr>
                <a:t> </a:t>
              </a:r>
              <a:r>
                <a:rPr lang="en-US" altLang="en-US" sz="3400" b="1">
                  <a:solidFill>
                    <a:schemeClr val="hlink"/>
                  </a:solidFill>
                  <a:latin typeface="Courier" pitchFamily="49" charset="0"/>
                </a:rPr>
                <a:t>Ala</a:t>
              </a:r>
              <a:endParaRPr lang="en-US" altLang="en-US" sz="3400" b="1">
                <a:solidFill>
                  <a:srgbClr val="0F116A"/>
                </a:solidFill>
                <a:latin typeface="Courier" pitchFamily="49" charset="0"/>
              </a:endParaRPr>
            </a:p>
          </p:txBody>
        </p:sp>
        <p:sp>
          <p:nvSpPr>
            <p:cNvPr id="27661" name="Rectangle 11"/>
            <p:cNvSpPr>
              <a:spLocks noChangeArrowheads="1"/>
            </p:cNvSpPr>
            <p:nvPr/>
          </p:nvSpPr>
          <p:spPr bwMode="auto">
            <a:xfrm>
              <a:off x="282" y="2869"/>
              <a:ext cx="938" cy="349"/>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3000" b="1">
                  <a:solidFill>
                    <a:srgbClr val="00B0F0"/>
                  </a:solidFill>
                  <a:latin typeface="Arial" charset="0"/>
                </a:rPr>
                <a:t>protein</a:t>
              </a:r>
            </a:p>
          </p:txBody>
        </p:sp>
      </p:grpSp>
      <p:sp>
        <p:nvSpPr>
          <p:cNvPr id="92172" name="AutoShape 12"/>
          <p:cNvSpPr>
            <a:spLocks noChangeArrowheads="1"/>
          </p:cNvSpPr>
          <p:nvPr/>
        </p:nvSpPr>
        <p:spPr bwMode="auto">
          <a:xfrm rot="5400000">
            <a:off x="4994275" y="2232025"/>
            <a:ext cx="6858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p:spPr>
        <p:txBody>
          <a:bodyPr wrap="none" anchor="ctr"/>
          <a:lstStyle/>
          <a:p>
            <a:endParaRPr lang="en-US"/>
          </a:p>
        </p:txBody>
      </p:sp>
      <p:grpSp>
        <p:nvGrpSpPr>
          <p:cNvPr id="5" name="Group 13"/>
          <p:cNvGrpSpPr>
            <a:grpSpLocks/>
          </p:cNvGrpSpPr>
          <p:nvPr/>
        </p:nvGrpSpPr>
        <p:grpSpPr bwMode="auto">
          <a:xfrm>
            <a:off x="5032375" y="3884613"/>
            <a:ext cx="609600" cy="823912"/>
            <a:chOff x="3168" y="2937"/>
            <a:chExt cx="384" cy="519"/>
          </a:xfrm>
        </p:grpSpPr>
        <p:sp>
          <p:nvSpPr>
            <p:cNvPr id="27658" name="AutoShape 14"/>
            <p:cNvSpPr>
              <a:spLocks noChangeArrowheads="1"/>
            </p:cNvSpPr>
            <p:nvPr/>
          </p:nvSpPr>
          <p:spPr bwMode="auto">
            <a:xfrm rot="5400000">
              <a:off x="3144" y="3000"/>
              <a:ext cx="432"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p:spPr>
          <p:txBody>
            <a:bodyPr rot="10800000" vert="eaVert" wrap="none" anchor="ctr"/>
            <a:lstStyle/>
            <a:p>
              <a:endParaRPr lang="en-US"/>
            </a:p>
          </p:txBody>
        </p:sp>
        <p:sp>
          <p:nvSpPr>
            <p:cNvPr id="27659" name="Text Box 15"/>
            <p:cNvSpPr txBox="1">
              <a:spLocks noChangeArrowheads="1"/>
            </p:cNvSpPr>
            <p:nvPr/>
          </p:nvSpPr>
          <p:spPr bwMode="auto">
            <a:xfrm>
              <a:off x="3216" y="2937"/>
              <a:ext cx="289"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4800">
                  <a:solidFill>
                    <a:schemeClr val="bg1"/>
                  </a:solidFill>
                  <a:latin typeface="Chalkboard" pitchFamily="1" charset="0"/>
                  <a:ea typeface="Apple LiGothic Medium" pitchFamily="1" charset="-120"/>
                </a:rPr>
                <a:t>?</a:t>
              </a:r>
            </a:p>
          </p:txBody>
        </p:sp>
      </p:grpSp>
      <p:sp>
        <p:nvSpPr>
          <p:cNvPr id="92176" name="Rectangle 16" descr="Rectangle: Click to edit Master text styles&#10;Second level&#10;Third level&#10;Fourth level&#10;Fifth level"/>
          <p:cNvSpPr>
            <a:spLocks noGrp="1" noChangeArrowheads="1"/>
          </p:cNvSpPr>
          <p:nvPr>
            <p:ph type="body" idx="1"/>
          </p:nvPr>
        </p:nvSpPr>
        <p:spPr>
          <a:xfrm>
            <a:off x="2057400" y="5791200"/>
            <a:ext cx="6629400" cy="990600"/>
          </a:xfrm>
          <a:solidFill>
            <a:schemeClr val="bg2"/>
          </a:solidFill>
        </p:spPr>
        <p:txBody>
          <a:bodyPr/>
          <a:lstStyle/>
          <a:p>
            <a:pPr marL="0" indent="0" eaLnBrk="1" hangingPunct="1">
              <a:buFont typeface="Wingdings" pitchFamily="2" charset="2"/>
              <a:buNone/>
              <a:defRPr/>
            </a:pPr>
            <a:r>
              <a:rPr lang="en-US" sz="2800" smtClean="0"/>
              <a:t>How can you code for 20 amino acids with only 4 nucleotide bases (A,U,G,C)?</a:t>
            </a:r>
          </a:p>
        </p:txBody>
      </p:sp>
      <p:sp>
        <p:nvSpPr>
          <p:cNvPr id="27657" name="Text Box 17"/>
          <p:cNvSpPr txBox="1">
            <a:spLocks noChangeArrowheads="1"/>
          </p:cNvSpPr>
          <p:nvPr/>
        </p:nvSpPr>
        <p:spPr bwMode="auto">
          <a:xfrm>
            <a:off x="8534400" y="6477000"/>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spcBef>
                <a:spcPct val="50000"/>
              </a:spcBef>
            </a:pPr>
            <a:fld id="{389312E4-4D69-42C5-B7F8-5A03D03E4310}" type="slidenum">
              <a:rPr lang="en-US" altLang="en-US" sz="1000">
                <a:latin typeface="Arial" charset="0"/>
              </a:rPr>
              <a:pPr algn="ctr">
                <a:spcBef>
                  <a:spcPct val="50000"/>
                </a:spcBef>
              </a:pPr>
              <a:t>41</a:t>
            </a:fld>
            <a:endParaRPr lang="en-US" altLang="en-US" sz="1000">
              <a:latin typeface="Arial" charset="0"/>
            </a:endParaRPr>
          </a:p>
        </p:txBody>
      </p:sp>
    </p:spTree>
    <p:extLst>
      <p:ext uri="{BB962C8B-B14F-4D97-AF65-F5344CB8AC3E}">
        <p14:creationId xmlns:p14="http://schemas.microsoft.com/office/powerpoint/2010/main" val="923738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72"/>
                                        </p:tgtEl>
                                        <p:attrNameLst>
                                          <p:attrName>style.visibility</p:attrName>
                                        </p:attrNameLst>
                                      </p:cBhvr>
                                      <p:to>
                                        <p:strVal val="visible"/>
                                      </p:to>
                                    </p:set>
                                    <p:anim calcmode="lin" valueType="num">
                                      <p:cBhvr additive="base">
                                        <p:cTn id="7" dur="500" fill="hold"/>
                                        <p:tgtEl>
                                          <p:spTgt spid="92172"/>
                                        </p:tgtEl>
                                        <p:attrNameLst>
                                          <p:attrName>ppt_x</p:attrName>
                                        </p:attrNameLst>
                                      </p:cBhvr>
                                      <p:tavLst>
                                        <p:tav tm="0">
                                          <p:val>
                                            <p:strVal val="#ppt_x"/>
                                          </p:val>
                                        </p:tav>
                                        <p:tav tm="100000">
                                          <p:val>
                                            <p:strVal val="#ppt_x"/>
                                          </p:val>
                                        </p:tav>
                                      </p:tavLst>
                                    </p:anim>
                                    <p:anim calcmode="lin" valueType="num">
                                      <p:cBhvr additive="base">
                                        <p:cTn id="8" dur="500" fill="hold"/>
                                        <p:tgtEl>
                                          <p:spTgt spid="9217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520700" y="3138488"/>
            <a:ext cx="7937500" cy="671512"/>
            <a:chOff x="326" y="2122"/>
            <a:chExt cx="5000" cy="423"/>
          </a:xfrm>
        </p:grpSpPr>
        <p:sp>
          <p:nvSpPr>
            <p:cNvPr id="28712" name="Rectangle 3"/>
            <p:cNvSpPr>
              <a:spLocks noChangeArrowheads="1"/>
            </p:cNvSpPr>
            <p:nvPr/>
          </p:nvSpPr>
          <p:spPr bwMode="auto">
            <a:xfrm>
              <a:off x="1379" y="2122"/>
              <a:ext cx="3947"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3800" b="1">
                  <a:solidFill>
                    <a:srgbClr val="008000"/>
                  </a:solidFill>
                  <a:latin typeface="Courier" pitchFamily="49" charset="0"/>
                </a:rPr>
                <a:t>AUGCGUGUAAAUGCAUGCGCC</a:t>
              </a:r>
              <a:endParaRPr lang="en-US" altLang="en-US" sz="3800" b="1">
                <a:solidFill>
                  <a:srgbClr val="0F116A"/>
                </a:solidFill>
                <a:latin typeface="Courier" pitchFamily="49" charset="0"/>
              </a:endParaRPr>
            </a:p>
          </p:txBody>
        </p:sp>
        <p:sp>
          <p:nvSpPr>
            <p:cNvPr id="28713" name="Rectangle 4"/>
            <p:cNvSpPr>
              <a:spLocks noChangeArrowheads="1"/>
            </p:cNvSpPr>
            <p:nvPr/>
          </p:nvSpPr>
          <p:spPr bwMode="auto">
            <a:xfrm>
              <a:off x="326" y="2160"/>
              <a:ext cx="849" cy="34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3000" b="1">
                  <a:solidFill>
                    <a:schemeClr val="tx2"/>
                  </a:solidFill>
                  <a:latin typeface="Arial" charset="0"/>
                </a:rPr>
                <a:t>mRNA</a:t>
              </a:r>
            </a:p>
          </p:txBody>
        </p:sp>
      </p:grpSp>
      <p:sp>
        <p:nvSpPr>
          <p:cNvPr id="94213" name="Rectangle 5"/>
          <p:cNvSpPr>
            <a:spLocks noGrp="1" noChangeArrowheads="1"/>
          </p:cNvSpPr>
          <p:nvPr>
            <p:ph type="title"/>
          </p:nvPr>
        </p:nvSpPr>
        <p:spPr>
          <a:xfrm>
            <a:off x="609600" y="685800"/>
            <a:ext cx="8153400" cy="762000"/>
          </a:xfrm>
        </p:spPr>
        <p:txBody>
          <a:bodyPr>
            <a:normAutofit fontScale="90000"/>
          </a:bodyPr>
          <a:lstStyle/>
          <a:p>
            <a:pPr eaLnBrk="1" hangingPunct="1">
              <a:defRPr/>
            </a:pPr>
            <a:r>
              <a:rPr lang="en-US" dirty="0" smtClean="0"/>
              <a:t>mRNA codes for proteins in triplets</a:t>
            </a:r>
          </a:p>
        </p:txBody>
      </p:sp>
      <p:grpSp>
        <p:nvGrpSpPr>
          <p:cNvPr id="28676" name="Group 6"/>
          <p:cNvGrpSpPr>
            <a:grpSpLocks/>
          </p:cNvGrpSpPr>
          <p:nvPr/>
        </p:nvGrpSpPr>
        <p:grpSpPr bwMode="auto">
          <a:xfrm>
            <a:off x="688975" y="1524000"/>
            <a:ext cx="7769225" cy="671513"/>
            <a:chOff x="432" y="1450"/>
            <a:chExt cx="4894" cy="423"/>
          </a:xfrm>
        </p:grpSpPr>
        <p:sp>
          <p:nvSpPr>
            <p:cNvPr id="28710" name="Rectangle 7"/>
            <p:cNvSpPr>
              <a:spLocks noChangeArrowheads="1"/>
            </p:cNvSpPr>
            <p:nvPr/>
          </p:nvSpPr>
          <p:spPr bwMode="auto">
            <a:xfrm>
              <a:off x="1379" y="1450"/>
              <a:ext cx="3947"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3800" b="1">
                  <a:solidFill>
                    <a:srgbClr val="CC0000"/>
                  </a:solidFill>
                  <a:latin typeface="Courier" pitchFamily="49" charset="0"/>
                </a:rPr>
                <a:t>TACGCACATTTACGTACGCGG</a:t>
              </a:r>
              <a:endParaRPr lang="en-US" altLang="en-US" sz="3800" b="1">
                <a:solidFill>
                  <a:srgbClr val="0F116A"/>
                </a:solidFill>
                <a:latin typeface="Courier" pitchFamily="49" charset="0"/>
              </a:endParaRPr>
            </a:p>
          </p:txBody>
        </p:sp>
        <p:sp>
          <p:nvSpPr>
            <p:cNvPr id="28711" name="Rectangle 8"/>
            <p:cNvSpPr>
              <a:spLocks noChangeArrowheads="1"/>
            </p:cNvSpPr>
            <p:nvPr/>
          </p:nvSpPr>
          <p:spPr bwMode="auto">
            <a:xfrm>
              <a:off x="432" y="1488"/>
              <a:ext cx="636" cy="34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3000" b="1">
                  <a:solidFill>
                    <a:srgbClr val="FF0000"/>
                  </a:solidFill>
                  <a:latin typeface="Arial" charset="0"/>
                </a:rPr>
                <a:t>DNA</a:t>
              </a:r>
            </a:p>
          </p:txBody>
        </p:sp>
      </p:grpSp>
      <p:grpSp>
        <p:nvGrpSpPr>
          <p:cNvPr id="4" name="Group 9"/>
          <p:cNvGrpSpPr>
            <a:grpSpLocks/>
          </p:cNvGrpSpPr>
          <p:nvPr/>
        </p:nvGrpSpPr>
        <p:grpSpPr bwMode="auto">
          <a:xfrm>
            <a:off x="501650" y="3140075"/>
            <a:ext cx="7937500" cy="671513"/>
            <a:chOff x="316" y="1978"/>
            <a:chExt cx="5000" cy="423"/>
          </a:xfrm>
        </p:grpSpPr>
        <p:sp>
          <p:nvSpPr>
            <p:cNvPr id="28708" name="Rectangle 10"/>
            <p:cNvSpPr>
              <a:spLocks noChangeArrowheads="1"/>
            </p:cNvSpPr>
            <p:nvPr/>
          </p:nvSpPr>
          <p:spPr bwMode="auto">
            <a:xfrm>
              <a:off x="1369" y="1978"/>
              <a:ext cx="3947" cy="4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3800" b="1">
                  <a:solidFill>
                    <a:srgbClr val="0F116A"/>
                  </a:solidFill>
                  <a:latin typeface="Courier" pitchFamily="49" charset="0"/>
                </a:rPr>
                <a:t>AUG</a:t>
              </a:r>
              <a:r>
                <a:rPr lang="en-US" altLang="en-US" sz="3800" b="1">
                  <a:solidFill>
                    <a:schemeClr val="tx2"/>
                  </a:solidFill>
                  <a:latin typeface="Courier" pitchFamily="49" charset="0"/>
                </a:rPr>
                <a:t>CGU</a:t>
              </a:r>
              <a:r>
                <a:rPr lang="en-US" altLang="en-US" sz="3800" b="1">
                  <a:solidFill>
                    <a:srgbClr val="CC0000"/>
                  </a:solidFill>
                  <a:latin typeface="Courier" pitchFamily="49" charset="0"/>
                </a:rPr>
                <a:t>GUA</a:t>
              </a:r>
              <a:r>
                <a:rPr lang="en-US" altLang="en-US" sz="3800" b="1">
                  <a:solidFill>
                    <a:srgbClr val="008000"/>
                  </a:solidFill>
                  <a:latin typeface="Courier" pitchFamily="49" charset="0"/>
                </a:rPr>
                <a:t>AAU</a:t>
              </a:r>
              <a:r>
                <a:rPr lang="en-US" altLang="en-US" sz="3800" b="1">
                  <a:solidFill>
                    <a:schemeClr val="hlink"/>
                  </a:solidFill>
                  <a:latin typeface="Courier" pitchFamily="49" charset="0"/>
                </a:rPr>
                <a:t>GCA</a:t>
              </a:r>
              <a:r>
                <a:rPr lang="en-US" altLang="en-US" sz="3800" b="1">
                  <a:solidFill>
                    <a:srgbClr val="660000"/>
                  </a:solidFill>
                  <a:latin typeface="Courier" pitchFamily="49" charset="0"/>
                </a:rPr>
                <a:t>UGC</a:t>
              </a:r>
              <a:r>
                <a:rPr lang="en-US" altLang="en-US" sz="3800" b="1">
                  <a:solidFill>
                    <a:schemeClr val="hlink"/>
                  </a:solidFill>
                  <a:latin typeface="Courier" pitchFamily="49" charset="0"/>
                </a:rPr>
                <a:t>GCC</a:t>
              </a:r>
              <a:endParaRPr lang="en-US" altLang="en-US" sz="3800" b="1">
                <a:solidFill>
                  <a:srgbClr val="0F116A"/>
                </a:solidFill>
                <a:latin typeface="Courier" pitchFamily="49" charset="0"/>
              </a:endParaRPr>
            </a:p>
          </p:txBody>
        </p:sp>
        <p:sp>
          <p:nvSpPr>
            <p:cNvPr id="28709" name="Rectangle 11"/>
            <p:cNvSpPr>
              <a:spLocks noChangeArrowheads="1"/>
            </p:cNvSpPr>
            <p:nvPr/>
          </p:nvSpPr>
          <p:spPr bwMode="auto">
            <a:xfrm>
              <a:off x="316" y="2016"/>
              <a:ext cx="849" cy="346"/>
            </a:xfrm>
            <a:prstGeom prst="rect">
              <a:avLst/>
            </a:prstGeom>
            <a:solidFill>
              <a:schemeClr val="accent3"/>
            </a:solidFill>
            <a:ln w="9525">
              <a:noFill/>
              <a:miter lim="800000"/>
              <a:headEnd/>
              <a:tailEnd/>
            </a:ln>
          </p:spPr>
          <p:txBody>
            <a:bodyPr wrap="none" anchor="ctr">
              <a:spAutoFit/>
            </a:bodyPr>
            <a:lstStyle/>
            <a:p>
              <a:pPr algn="ctr">
                <a:defRPr/>
              </a:pPr>
              <a:r>
                <a:rPr lang="en-US" sz="3000" b="1" dirty="0">
                  <a:solidFill>
                    <a:srgbClr val="FFFF00"/>
                  </a:solidFill>
                  <a:latin typeface="Arial" charset="0"/>
                </a:rPr>
                <a:t>mRNA</a:t>
              </a:r>
            </a:p>
          </p:txBody>
        </p:sp>
      </p:grpSp>
      <p:grpSp>
        <p:nvGrpSpPr>
          <p:cNvPr id="28678" name="Group 12"/>
          <p:cNvGrpSpPr>
            <a:grpSpLocks/>
          </p:cNvGrpSpPr>
          <p:nvPr/>
        </p:nvGrpSpPr>
        <p:grpSpPr bwMode="auto">
          <a:xfrm>
            <a:off x="450850" y="4784725"/>
            <a:ext cx="7959725" cy="609600"/>
            <a:chOff x="282" y="2851"/>
            <a:chExt cx="5014" cy="384"/>
          </a:xfrm>
        </p:grpSpPr>
        <p:sp>
          <p:nvSpPr>
            <p:cNvPr id="28706" name="Rectangle 13"/>
            <p:cNvSpPr>
              <a:spLocks noChangeArrowheads="1"/>
            </p:cNvSpPr>
            <p:nvPr/>
          </p:nvSpPr>
          <p:spPr bwMode="auto">
            <a:xfrm>
              <a:off x="1407" y="2851"/>
              <a:ext cx="38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3400" b="1">
                  <a:solidFill>
                    <a:srgbClr val="0F116A"/>
                  </a:solidFill>
                  <a:latin typeface="Courier" pitchFamily="49" charset="0"/>
                </a:rPr>
                <a:t>Met</a:t>
              </a:r>
              <a:r>
                <a:rPr lang="en-US" altLang="en-US" sz="1200" b="1">
                  <a:solidFill>
                    <a:srgbClr val="0F116A"/>
                  </a:solidFill>
                  <a:latin typeface="Courier" pitchFamily="49" charset="0"/>
                </a:rPr>
                <a:t> </a:t>
              </a:r>
              <a:r>
                <a:rPr lang="en-US" altLang="en-US" sz="3400" b="1">
                  <a:solidFill>
                    <a:schemeClr val="tx2"/>
                  </a:solidFill>
                  <a:latin typeface="Courier" pitchFamily="49" charset="0"/>
                </a:rPr>
                <a:t>Arg</a:t>
              </a:r>
              <a:r>
                <a:rPr lang="en-US" altLang="en-US" sz="1200" b="1">
                  <a:solidFill>
                    <a:srgbClr val="0F116A"/>
                  </a:solidFill>
                  <a:latin typeface="Courier" pitchFamily="49" charset="0"/>
                </a:rPr>
                <a:t> </a:t>
              </a:r>
              <a:r>
                <a:rPr lang="en-US" altLang="en-US" sz="3400" b="1">
                  <a:solidFill>
                    <a:srgbClr val="CC0000"/>
                  </a:solidFill>
                  <a:latin typeface="Courier" pitchFamily="49" charset="0"/>
                </a:rPr>
                <a:t>Val</a:t>
              </a:r>
              <a:r>
                <a:rPr lang="en-US" altLang="en-US" sz="1200" b="1">
                  <a:solidFill>
                    <a:srgbClr val="0F116A"/>
                  </a:solidFill>
                  <a:latin typeface="Courier" pitchFamily="49" charset="0"/>
                </a:rPr>
                <a:t> </a:t>
              </a:r>
              <a:r>
                <a:rPr lang="en-US" altLang="en-US" sz="3400" b="1">
                  <a:solidFill>
                    <a:srgbClr val="008000"/>
                  </a:solidFill>
                  <a:latin typeface="Courier" pitchFamily="49" charset="0"/>
                </a:rPr>
                <a:t>Asn</a:t>
              </a:r>
              <a:r>
                <a:rPr lang="en-US" altLang="en-US" sz="1200" b="1">
                  <a:solidFill>
                    <a:srgbClr val="0F116A"/>
                  </a:solidFill>
                  <a:latin typeface="Courier" pitchFamily="49" charset="0"/>
                </a:rPr>
                <a:t> </a:t>
              </a:r>
              <a:r>
                <a:rPr lang="en-US" altLang="en-US" sz="3400" b="1">
                  <a:solidFill>
                    <a:schemeClr val="hlink"/>
                  </a:solidFill>
                  <a:latin typeface="Courier" pitchFamily="49" charset="0"/>
                </a:rPr>
                <a:t>Ala</a:t>
              </a:r>
              <a:r>
                <a:rPr lang="en-US" altLang="en-US" sz="1200" b="1">
                  <a:solidFill>
                    <a:srgbClr val="0F116A"/>
                  </a:solidFill>
                  <a:latin typeface="Courier" pitchFamily="49" charset="0"/>
                </a:rPr>
                <a:t> </a:t>
              </a:r>
              <a:r>
                <a:rPr lang="en-US" altLang="en-US" sz="3400" b="1">
                  <a:solidFill>
                    <a:srgbClr val="660000"/>
                  </a:solidFill>
                  <a:latin typeface="Courier" pitchFamily="49" charset="0"/>
                </a:rPr>
                <a:t>Cys</a:t>
              </a:r>
              <a:r>
                <a:rPr lang="en-US" altLang="en-US" sz="1200" b="1">
                  <a:solidFill>
                    <a:srgbClr val="0F116A"/>
                  </a:solidFill>
                  <a:latin typeface="Courier" pitchFamily="49" charset="0"/>
                </a:rPr>
                <a:t> </a:t>
              </a:r>
              <a:r>
                <a:rPr lang="en-US" altLang="en-US" sz="3400" b="1">
                  <a:solidFill>
                    <a:schemeClr val="hlink"/>
                  </a:solidFill>
                  <a:latin typeface="Courier" pitchFamily="49" charset="0"/>
                </a:rPr>
                <a:t>Ala</a:t>
              </a:r>
              <a:endParaRPr lang="en-US" altLang="en-US" sz="3400" b="1">
                <a:solidFill>
                  <a:srgbClr val="0F116A"/>
                </a:solidFill>
                <a:latin typeface="Courier" pitchFamily="49" charset="0"/>
              </a:endParaRPr>
            </a:p>
          </p:txBody>
        </p:sp>
        <p:sp>
          <p:nvSpPr>
            <p:cNvPr id="28707" name="Rectangle 14"/>
            <p:cNvSpPr>
              <a:spLocks noChangeArrowheads="1"/>
            </p:cNvSpPr>
            <p:nvPr/>
          </p:nvSpPr>
          <p:spPr bwMode="auto">
            <a:xfrm>
              <a:off x="282" y="2869"/>
              <a:ext cx="938" cy="349"/>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3000" b="1">
                  <a:solidFill>
                    <a:srgbClr val="00B0F0"/>
                  </a:solidFill>
                  <a:latin typeface="Arial" charset="0"/>
                </a:rPr>
                <a:t>protein</a:t>
              </a:r>
            </a:p>
          </p:txBody>
        </p:sp>
      </p:grpSp>
      <p:sp>
        <p:nvSpPr>
          <p:cNvPr id="28679" name="AutoShape 15"/>
          <p:cNvSpPr>
            <a:spLocks noChangeArrowheads="1"/>
          </p:cNvSpPr>
          <p:nvPr/>
        </p:nvSpPr>
        <p:spPr bwMode="auto">
          <a:xfrm rot="5400000">
            <a:off x="4994275" y="2232025"/>
            <a:ext cx="6858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p:spPr>
        <p:txBody>
          <a:bodyPr wrap="none" anchor="ctr"/>
          <a:lstStyle/>
          <a:p>
            <a:endParaRPr lang="en-US"/>
          </a:p>
        </p:txBody>
      </p:sp>
      <p:grpSp>
        <p:nvGrpSpPr>
          <p:cNvPr id="28680" name="Group 16"/>
          <p:cNvGrpSpPr>
            <a:grpSpLocks/>
          </p:cNvGrpSpPr>
          <p:nvPr/>
        </p:nvGrpSpPr>
        <p:grpSpPr bwMode="auto">
          <a:xfrm>
            <a:off x="5030788" y="3884613"/>
            <a:ext cx="609600" cy="823912"/>
            <a:chOff x="3168" y="2937"/>
            <a:chExt cx="384" cy="519"/>
          </a:xfrm>
        </p:grpSpPr>
        <p:sp>
          <p:nvSpPr>
            <p:cNvPr id="28704" name="AutoShape 17"/>
            <p:cNvSpPr>
              <a:spLocks noChangeArrowheads="1"/>
            </p:cNvSpPr>
            <p:nvPr/>
          </p:nvSpPr>
          <p:spPr bwMode="auto">
            <a:xfrm rot="5400000">
              <a:off x="3144" y="3000"/>
              <a:ext cx="432"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p:spPr>
          <p:txBody>
            <a:bodyPr rot="10800000" vert="eaVert" wrap="none" anchor="ctr"/>
            <a:lstStyle/>
            <a:p>
              <a:endParaRPr lang="en-US"/>
            </a:p>
          </p:txBody>
        </p:sp>
        <p:sp>
          <p:nvSpPr>
            <p:cNvPr id="28705" name="Text Box 18"/>
            <p:cNvSpPr txBox="1">
              <a:spLocks noChangeArrowheads="1"/>
            </p:cNvSpPr>
            <p:nvPr/>
          </p:nvSpPr>
          <p:spPr bwMode="auto">
            <a:xfrm>
              <a:off x="3216" y="2937"/>
              <a:ext cx="289"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4800">
                  <a:solidFill>
                    <a:schemeClr val="bg1"/>
                  </a:solidFill>
                  <a:latin typeface="Chalkboard" pitchFamily="1" charset="0"/>
                  <a:ea typeface="Apple LiGothic Medium" pitchFamily="1" charset="-120"/>
                </a:rPr>
                <a:t>?</a:t>
              </a:r>
            </a:p>
          </p:txBody>
        </p:sp>
      </p:grpSp>
      <p:sp>
        <p:nvSpPr>
          <p:cNvPr id="94227" name="AutoShape 19"/>
          <p:cNvSpPr>
            <a:spLocks noChangeArrowheads="1"/>
          </p:cNvSpPr>
          <p:nvPr/>
        </p:nvSpPr>
        <p:spPr bwMode="auto">
          <a:xfrm rot="5400000">
            <a:off x="4992688" y="3992563"/>
            <a:ext cx="6858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p:spPr>
        <p:txBody>
          <a:bodyPr rot="10800000" vert="eaVert" wrap="none" anchor="ctr"/>
          <a:lstStyle/>
          <a:p>
            <a:endParaRPr lang="en-US"/>
          </a:p>
        </p:txBody>
      </p:sp>
      <p:grpSp>
        <p:nvGrpSpPr>
          <p:cNvPr id="7" name="Group 20"/>
          <p:cNvGrpSpPr>
            <a:grpSpLocks/>
          </p:cNvGrpSpPr>
          <p:nvPr/>
        </p:nvGrpSpPr>
        <p:grpSpPr bwMode="auto">
          <a:xfrm>
            <a:off x="2209800" y="3657600"/>
            <a:ext cx="914400" cy="1295400"/>
            <a:chOff x="1392" y="2304"/>
            <a:chExt cx="576" cy="816"/>
          </a:xfrm>
        </p:grpSpPr>
        <p:sp>
          <p:nvSpPr>
            <p:cNvPr id="28702" name="Line 21"/>
            <p:cNvSpPr>
              <a:spLocks noChangeShapeType="1"/>
            </p:cNvSpPr>
            <p:nvPr/>
          </p:nvSpPr>
          <p:spPr bwMode="auto">
            <a:xfrm>
              <a:off x="1392" y="2304"/>
              <a:ext cx="576" cy="0"/>
            </a:xfrm>
            <a:prstGeom prst="line">
              <a:avLst/>
            </a:prstGeom>
            <a:noFill/>
            <a:ln w="38100">
              <a:solidFill>
                <a:srgbClr val="0F116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3" name="Line 22"/>
            <p:cNvSpPr>
              <a:spLocks noChangeShapeType="1"/>
            </p:cNvSpPr>
            <p:nvPr/>
          </p:nvSpPr>
          <p:spPr bwMode="auto">
            <a:xfrm rot="5400000">
              <a:off x="1272" y="2712"/>
              <a:ext cx="816" cy="0"/>
            </a:xfrm>
            <a:prstGeom prst="line">
              <a:avLst/>
            </a:prstGeom>
            <a:noFill/>
            <a:ln w="38100">
              <a:solidFill>
                <a:srgbClr val="0F116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23"/>
          <p:cNvGrpSpPr>
            <a:grpSpLocks/>
          </p:cNvGrpSpPr>
          <p:nvPr/>
        </p:nvGrpSpPr>
        <p:grpSpPr bwMode="auto">
          <a:xfrm>
            <a:off x="3048000" y="3657600"/>
            <a:ext cx="914400" cy="1295400"/>
            <a:chOff x="1392" y="2304"/>
            <a:chExt cx="576" cy="816"/>
          </a:xfrm>
        </p:grpSpPr>
        <p:sp>
          <p:nvSpPr>
            <p:cNvPr id="28700" name="Line 24"/>
            <p:cNvSpPr>
              <a:spLocks noChangeShapeType="1"/>
            </p:cNvSpPr>
            <p:nvPr/>
          </p:nvSpPr>
          <p:spPr bwMode="auto">
            <a:xfrm>
              <a:off x="1392" y="2304"/>
              <a:ext cx="576"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1" name="Line 25"/>
            <p:cNvSpPr>
              <a:spLocks noChangeShapeType="1"/>
            </p:cNvSpPr>
            <p:nvPr/>
          </p:nvSpPr>
          <p:spPr bwMode="auto">
            <a:xfrm rot="5400000">
              <a:off x="1272" y="2712"/>
              <a:ext cx="816"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26"/>
          <p:cNvGrpSpPr>
            <a:grpSpLocks/>
          </p:cNvGrpSpPr>
          <p:nvPr/>
        </p:nvGrpSpPr>
        <p:grpSpPr bwMode="auto">
          <a:xfrm>
            <a:off x="3962400" y="3657600"/>
            <a:ext cx="914400" cy="1295400"/>
            <a:chOff x="1392" y="2304"/>
            <a:chExt cx="576" cy="816"/>
          </a:xfrm>
        </p:grpSpPr>
        <p:sp>
          <p:nvSpPr>
            <p:cNvPr id="28698" name="Line 27"/>
            <p:cNvSpPr>
              <a:spLocks noChangeShapeType="1"/>
            </p:cNvSpPr>
            <p:nvPr/>
          </p:nvSpPr>
          <p:spPr bwMode="auto">
            <a:xfrm>
              <a:off x="1392" y="2304"/>
              <a:ext cx="576"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9" name="Line 28"/>
            <p:cNvSpPr>
              <a:spLocks noChangeShapeType="1"/>
            </p:cNvSpPr>
            <p:nvPr/>
          </p:nvSpPr>
          <p:spPr bwMode="auto">
            <a:xfrm rot="5400000">
              <a:off x="1272" y="2712"/>
              <a:ext cx="816"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29"/>
          <p:cNvGrpSpPr>
            <a:grpSpLocks/>
          </p:cNvGrpSpPr>
          <p:nvPr/>
        </p:nvGrpSpPr>
        <p:grpSpPr bwMode="auto">
          <a:xfrm>
            <a:off x="4876800" y="3657600"/>
            <a:ext cx="914400" cy="1295400"/>
            <a:chOff x="1392" y="2304"/>
            <a:chExt cx="576" cy="816"/>
          </a:xfrm>
        </p:grpSpPr>
        <p:sp>
          <p:nvSpPr>
            <p:cNvPr id="28696" name="Line 30"/>
            <p:cNvSpPr>
              <a:spLocks noChangeShapeType="1"/>
            </p:cNvSpPr>
            <p:nvPr/>
          </p:nvSpPr>
          <p:spPr bwMode="auto">
            <a:xfrm>
              <a:off x="1392" y="2304"/>
              <a:ext cx="576"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7" name="Line 31"/>
            <p:cNvSpPr>
              <a:spLocks noChangeShapeType="1"/>
            </p:cNvSpPr>
            <p:nvPr/>
          </p:nvSpPr>
          <p:spPr bwMode="auto">
            <a:xfrm rot="5400000">
              <a:off x="1272" y="2712"/>
              <a:ext cx="816"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32"/>
          <p:cNvGrpSpPr>
            <a:grpSpLocks/>
          </p:cNvGrpSpPr>
          <p:nvPr/>
        </p:nvGrpSpPr>
        <p:grpSpPr bwMode="auto">
          <a:xfrm>
            <a:off x="5715000" y="3657600"/>
            <a:ext cx="914400" cy="1295400"/>
            <a:chOff x="1392" y="2304"/>
            <a:chExt cx="576" cy="816"/>
          </a:xfrm>
        </p:grpSpPr>
        <p:sp>
          <p:nvSpPr>
            <p:cNvPr id="28694" name="Line 33"/>
            <p:cNvSpPr>
              <a:spLocks noChangeShapeType="1"/>
            </p:cNvSpPr>
            <p:nvPr/>
          </p:nvSpPr>
          <p:spPr bwMode="auto">
            <a:xfrm>
              <a:off x="1392" y="2304"/>
              <a:ext cx="576"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5" name="Line 34"/>
            <p:cNvSpPr>
              <a:spLocks noChangeShapeType="1"/>
            </p:cNvSpPr>
            <p:nvPr/>
          </p:nvSpPr>
          <p:spPr bwMode="auto">
            <a:xfrm rot="5400000">
              <a:off x="1272" y="2712"/>
              <a:ext cx="816"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 name="Group 35"/>
          <p:cNvGrpSpPr>
            <a:grpSpLocks/>
          </p:cNvGrpSpPr>
          <p:nvPr/>
        </p:nvGrpSpPr>
        <p:grpSpPr bwMode="auto">
          <a:xfrm>
            <a:off x="6553200" y="3657600"/>
            <a:ext cx="914400" cy="1295400"/>
            <a:chOff x="1392" y="2304"/>
            <a:chExt cx="576" cy="816"/>
          </a:xfrm>
        </p:grpSpPr>
        <p:sp>
          <p:nvSpPr>
            <p:cNvPr id="28692" name="Line 36"/>
            <p:cNvSpPr>
              <a:spLocks noChangeShapeType="1"/>
            </p:cNvSpPr>
            <p:nvPr/>
          </p:nvSpPr>
          <p:spPr bwMode="auto">
            <a:xfrm>
              <a:off x="1392" y="2304"/>
              <a:ext cx="576" cy="0"/>
            </a:xfrm>
            <a:prstGeom prst="line">
              <a:avLst/>
            </a:prstGeom>
            <a:noFill/>
            <a:ln w="38100">
              <a:solidFill>
                <a:srgbClr val="66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3" name="Line 37"/>
            <p:cNvSpPr>
              <a:spLocks noChangeShapeType="1"/>
            </p:cNvSpPr>
            <p:nvPr/>
          </p:nvSpPr>
          <p:spPr bwMode="auto">
            <a:xfrm rot="5400000">
              <a:off x="1272" y="2712"/>
              <a:ext cx="816" cy="0"/>
            </a:xfrm>
            <a:prstGeom prst="line">
              <a:avLst/>
            </a:prstGeom>
            <a:noFill/>
            <a:ln w="38100">
              <a:solidFill>
                <a:srgbClr val="66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38"/>
          <p:cNvGrpSpPr>
            <a:grpSpLocks/>
          </p:cNvGrpSpPr>
          <p:nvPr/>
        </p:nvGrpSpPr>
        <p:grpSpPr bwMode="auto">
          <a:xfrm>
            <a:off x="7467600" y="3657600"/>
            <a:ext cx="914400" cy="1295400"/>
            <a:chOff x="1392" y="2304"/>
            <a:chExt cx="576" cy="816"/>
          </a:xfrm>
        </p:grpSpPr>
        <p:sp>
          <p:nvSpPr>
            <p:cNvPr id="28690" name="Line 39"/>
            <p:cNvSpPr>
              <a:spLocks noChangeShapeType="1"/>
            </p:cNvSpPr>
            <p:nvPr/>
          </p:nvSpPr>
          <p:spPr bwMode="auto">
            <a:xfrm>
              <a:off x="1392" y="2304"/>
              <a:ext cx="576"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40"/>
            <p:cNvSpPr>
              <a:spLocks noChangeShapeType="1"/>
            </p:cNvSpPr>
            <p:nvPr/>
          </p:nvSpPr>
          <p:spPr bwMode="auto">
            <a:xfrm rot="5400000">
              <a:off x="1272" y="2712"/>
              <a:ext cx="816"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8689" name="Text Box 41"/>
          <p:cNvSpPr txBox="1">
            <a:spLocks noChangeArrowheads="1"/>
          </p:cNvSpPr>
          <p:nvPr/>
        </p:nvSpPr>
        <p:spPr bwMode="auto">
          <a:xfrm>
            <a:off x="8534400" y="6477000"/>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spcBef>
                <a:spcPct val="50000"/>
              </a:spcBef>
            </a:pPr>
            <a:fld id="{0F43B5F7-AD92-4FBA-B06F-06A493ECAD9A}" type="slidenum">
              <a:rPr lang="en-US" altLang="en-US" sz="1000">
                <a:latin typeface="Arial" charset="0"/>
              </a:rPr>
              <a:pPr algn="ctr">
                <a:spcBef>
                  <a:spcPct val="50000"/>
                </a:spcBef>
              </a:pPr>
              <a:t>42</a:t>
            </a:fld>
            <a:endParaRPr lang="en-US" altLang="en-US" sz="1000">
              <a:latin typeface="Arial" charset="0"/>
            </a:endParaRPr>
          </a:p>
        </p:txBody>
      </p:sp>
    </p:spTree>
    <p:extLst>
      <p:ext uri="{BB962C8B-B14F-4D97-AF65-F5344CB8AC3E}">
        <p14:creationId xmlns:p14="http://schemas.microsoft.com/office/powerpoint/2010/main" val="2731233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9422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nodeType="afterEffect">
                                  <p:stCondLst>
                                    <p:cond delay="0"/>
                                  </p:stCondLst>
                                  <p:childTnLst>
                                    <p:set>
                                      <p:cBhvr>
                                        <p:cTn id="21" dur="1" fill="hold">
                                          <p:stCondLst>
                                            <p:cond delay="499"/>
                                          </p:stCondLst>
                                        </p:cTn>
                                        <p:tgtEl>
                                          <p:spTgt spid="9"/>
                                        </p:tgtEl>
                                        <p:attrNameLst>
                                          <p:attrName>style.visibility</p:attrName>
                                        </p:attrNameLst>
                                      </p:cBhvr>
                                      <p:to>
                                        <p:strVal val="visible"/>
                                      </p:to>
                                    </p:set>
                                  </p:childTnLst>
                                </p:cTn>
                              </p:par>
                            </p:childTnLst>
                          </p:cTn>
                        </p:par>
                        <p:par>
                          <p:cTn id="22" fill="hold" nodeType="afterGroup">
                            <p:stCondLst>
                              <p:cond delay="1500"/>
                            </p:stCondLst>
                            <p:childTnLst>
                              <p:par>
                                <p:cTn id="23" presetID="1" presetClass="entr" presetSubtype="0" fill="hold" nodeType="afterEffect">
                                  <p:stCondLst>
                                    <p:cond delay="0"/>
                                  </p:stCondLst>
                                  <p:childTnLst>
                                    <p:set>
                                      <p:cBhvr>
                                        <p:cTn id="24" dur="1" fill="hold">
                                          <p:stCondLst>
                                            <p:cond delay="499"/>
                                          </p:stCondLst>
                                        </p:cTn>
                                        <p:tgtEl>
                                          <p:spTgt spid="10"/>
                                        </p:tgtEl>
                                        <p:attrNameLst>
                                          <p:attrName>style.visibility</p:attrName>
                                        </p:attrNameLst>
                                      </p:cBhvr>
                                      <p:to>
                                        <p:strVal val="visible"/>
                                      </p:to>
                                    </p:set>
                                  </p:childTnLst>
                                </p:cTn>
                              </p:par>
                            </p:childTnLst>
                          </p:cTn>
                        </p:par>
                        <p:par>
                          <p:cTn id="25" fill="hold" nodeType="afterGroup">
                            <p:stCondLst>
                              <p:cond delay="2000"/>
                            </p:stCondLst>
                            <p:childTnLst>
                              <p:par>
                                <p:cTn id="26" presetID="1" presetClass="entr" presetSubtype="0" fill="hold" nodeType="afterEffect">
                                  <p:stCondLst>
                                    <p:cond delay="0"/>
                                  </p:stCondLst>
                                  <p:childTnLst>
                                    <p:set>
                                      <p:cBhvr>
                                        <p:cTn id="27" dur="1" fill="hold">
                                          <p:stCondLst>
                                            <p:cond delay="499"/>
                                          </p:stCondLst>
                                        </p:cTn>
                                        <p:tgtEl>
                                          <p:spTgt spid="11"/>
                                        </p:tgtEl>
                                        <p:attrNameLst>
                                          <p:attrName>style.visibility</p:attrName>
                                        </p:attrNameLst>
                                      </p:cBhvr>
                                      <p:to>
                                        <p:strVal val="visible"/>
                                      </p:to>
                                    </p:set>
                                  </p:childTnLst>
                                </p:cTn>
                              </p:par>
                            </p:childTnLst>
                          </p:cTn>
                        </p:par>
                        <p:par>
                          <p:cTn id="28" fill="hold" nodeType="afterGroup">
                            <p:stCondLst>
                              <p:cond delay="2500"/>
                            </p:stCondLst>
                            <p:childTnLst>
                              <p:par>
                                <p:cTn id="29" presetID="1" presetClass="entr" presetSubtype="0" fill="hold" nodeType="afterEffect">
                                  <p:stCondLst>
                                    <p:cond delay="0"/>
                                  </p:stCondLst>
                                  <p:childTnLst>
                                    <p:set>
                                      <p:cBhvr>
                                        <p:cTn id="30" dur="1" fill="hold">
                                          <p:stCondLst>
                                            <p:cond delay="499"/>
                                          </p:stCondLst>
                                        </p:cTn>
                                        <p:tgtEl>
                                          <p:spTgt spid="12"/>
                                        </p:tgtEl>
                                        <p:attrNameLst>
                                          <p:attrName>style.visibility</p:attrName>
                                        </p:attrNameLst>
                                      </p:cBhvr>
                                      <p:to>
                                        <p:strVal val="visible"/>
                                      </p:to>
                                    </p:set>
                                  </p:childTnLst>
                                </p:cTn>
                              </p:par>
                            </p:childTnLst>
                          </p:cTn>
                        </p:par>
                        <p:par>
                          <p:cTn id="31" fill="hold" nodeType="afterGroup">
                            <p:stCondLst>
                              <p:cond delay="3000"/>
                            </p:stCondLst>
                            <p:childTnLst>
                              <p:par>
                                <p:cTn id="32" presetID="1" presetClass="entr" presetSubtype="0" fill="hold" nodeType="afterEffect">
                                  <p:stCondLst>
                                    <p:cond delay="0"/>
                                  </p:stCondLst>
                                  <p:childTnLst>
                                    <p:set>
                                      <p:cBhvr>
                                        <p:cTn id="33"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115419" y="304800"/>
            <a:ext cx="6965245" cy="1202485"/>
          </a:xfrm>
        </p:spPr>
        <p:txBody>
          <a:bodyPr/>
          <a:lstStyle/>
          <a:p>
            <a:pPr eaLnBrk="1" hangingPunct="1">
              <a:defRPr/>
            </a:pPr>
            <a:r>
              <a:rPr lang="en-US" dirty="0" smtClean="0"/>
              <a:t>The code</a:t>
            </a:r>
          </a:p>
        </p:txBody>
      </p:sp>
      <p:sp>
        <p:nvSpPr>
          <p:cNvPr id="96259" name="Rectangle 3"/>
          <p:cNvSpPr>
            <a:spLocks noGrp="1" noChangeArrowheads="1"/>
          </p:cNvSpPr>
          <p:nvPr>
            <p:ph type="body" idx="1"/>
          </p:nvPr>
        </p:nvSpPr>
        <p:spPr>
          <a:xfrm>
            <a:off x="609600" y="1371600"/>
            <a:ext cx="3505200" cy="2667000"/>
          </a:xfrm>
        </p:spPr>
        <p:txBody>
          <a:bodyPr/>
          <a:lstStyle/>
          <a:p>
            <a:pPr eaLnBrk="1" hangingPunct="1">
              <a:defRPr/>
            </a:pPr>
            <a:r>
              <a:rPr lang="en-US" sz="2600" smtClean="0"/>
              <a:t>For </a:t>
            </a:r>
            <a:r>
              <a:rPr lang="en-US" sz="2600" u="sng" smtClean="0">
                <a:solidFill>
                  <a:srgbClr val="CC0000"/>
                </a:solidFill>
              </a:rPr>
              <a:t>ALL</a:t>
            </a:r>
            <a:r>
              <a:rPr lang="en-US" sz="2600" smtClean="0"/>
              <a:t> life!</a:t>
            </a:r>
          </a:p>
          <a:p>
            <a:pPr lvl="1" eaLnBrk="1" hangingPunct="1">
              <a:defRPr/>
            </a:pPr>
            <a:r>
              <a:rPr lang="en-US" sz="2000" smtClean="0"/>
              <a:t>strongest support for a common origin for all life</a:t>
            </a:r>
          </a:p>
          <a:p>
            <a:pPr eaLnBrk="1" hangingPunct="1">
              <a:defRPr/>
            </a:pPr>
            <a:r>
              <a:rPr lang="en-US" sz="2600" smtClean="0"/>
              <a:t>Code is redundant</a:t>
            </a:r>
          </a:p>
          <a:p>
            <a:pPr lvl="1" eaLnBrk="1" hangingPunct="1">
              <a:defRPr/>
            </a:pPr>
            <a:r>
              <a:rPr lang="en-US" sz="2000" smtClean="0"/>
              <a:t>several codons for each amino acid</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b="3355"/>
          <a:stretch>
            <a:fillRect/>
          </a:stretch>
        </p:blipFill>
        <p:spPr bwMode="auto">
          <a:xfrm>
            <a:off x="4731327" y="1371600"/>
            <a:ext cx="4191000" cy="50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p:cNvSpPr>
            <a:spLocks noChangeArrowheads="1"/>
          </p:cNvSpPr>
          <p:nvPr/>
        </p:nvSpPr>
        <p:spPr bwMode="auto">
          <a:xfrm>
            <a:off x="455613" y="4068763"/>
            <a:ext cx="3582987" cy="427037"/>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r>
              <a:rPr lang="en-US" altLang="en-US" sz="2200" b="1">
                <a:solidFill>
                  <a:srgbClr val="CC0000"/>
                </a:solidFill>
                <a:latin typeface="Arial" charset="0"/>
              </a:rPr>
              <a:t>Why is this a good thing?</a:t>
            </a:r>
          </a:p>
        </p:txBody>
      </p:sp>
      <p:sp>
        <p:nvSpPr>
          <p:cNvPr id="96262" name="Oval 6"/>
          <p:cNvSpPr>
            <a:spLocks noChangeArrowheads="1"/>
          </p:cNvSpPr>
          <p:nvPr/>
        </p:nvSpPr>
        <p:spPr bwMode="auto">
          <a:xfrm>
            <a:off x="4648200" y="4800600"/>
            <a:ext cx="1295400" cy="6858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endParaRPr lang="en-US" altLang="en-US"/>
          </a:p>
        </p:txBody>
      </p:sp>
      <p:sp>
        <p:nvSpPr>
          <p:cNvPr id="96263" name="Oval 7"/>
          <p:cNvSpPr>
            <a:spLocks noChangeArrowheads="1"/>
          </p:cNvSpPr>
          <p:nvPr/>
        </p:nvSpPr>
        <p:spPr bwMode="auto">
          <a:xfrm>
            <a:off x="6553200" y="2209800"/>
            <a:ext cx="1295400" cy="7620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endParaRPr lang="en-US" altLang="en-US"/>
          </a:p>
        </p:txBody>
      </p:sp>
      <p:sp>
        <p:nvSpPr>
          <p:cNvPr id="96264" name="Oval 8"/>
          <p:cNvSpPr>
            <a:spLocks noChangeArrowheads="1"/>
          </p:cNvSpPr>
          <p:nvPr/>
        </p:nvSpPr>
        <p:spPr bwMode="auto">
          <a:xfrm>
            <a:off x="7467600" y="2057400"/>
            <a:ext cx="1295400" cy="6858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endParaRPr lang="en-US" altLang="en-US"/>
          </a:p>
        </p:txBody>
      </p:sp>
      <p:sp>
        <p:nvSpPr>
          <p:cNvPr id="96265" name="Rectangle 9" descr="Rectangle: Click to edit Master text styles&#10;Second level&#10;Third level&#10;Fourth level&#10;Fifth level"/>
          <p:cNvSpPr>
            <a:spLocks noChangeArrowheads="1"/>
          </p:cNvSpPr>
          <p:nvPr/>
        </p:nvSpPr>
        <p:spPr bwMode="auto">
          <a:xfrm>
            <a:off x="609600" y="4724400"/>
            <a:ext cx="3124200" cy="1981200"/>
          </a:xfrm>
          <a:prstGeom prst="rect">
            <a:avLst/>
          </a:prstGeom>
          <a:solidFill>
            <a:schemeClr val="bg1"/>
          </a:solidFill>
          <a:ln w="9525">
            <a:noFill/>
            <a:miter lim="800000"/>
            <a:headEnd/>
            <a:tailEnd/>
          </a:ln>
          <a:effectLst/>
        </p:spPr>
        <p:txBody>
          <a:bodyPr/>
          <a:lstStyle/>
          <a:p>
            <a:pPr marL="342900" indent="-342900" eaLnBrk="1" hangingPunct="1">
              <a:spcBef>
                <a:spcPct val="20000"/>
              </a:spcBef>
              <a:buClr>
                <a:schemeClr val="hlink"/>
              </a:buClr>
              <a:buFont typeface="Wingdings" pitchFamily="2" charset="2"/>
              <a:buBlip>
                <a:blip r:embed="rId4"/>
              </a:buBlip>
              <a:defRPr/>
            </a:pPr>
            <a:r>
              <a:rPr lang="en-US" sz="2500" dirty="0">
                <a:latin typeface="Arial" charset="0"/>
              </a:rPr>
              <a:t>Start codon</a:t>
            </a:r>
          </a:p>
          <a:p>
            <a:pPr marL="742950" lvl="1" indent="-285750" eaLnBrk="1" hangingPunct="1">
              <a:spcBef>
                <a:spcPct val="20000"/>
              </a:spcBef>
              <a:buClr>
                <a:schemeClr val="folHlink"/>
              </a:buClr>
              <a:buSzPct val="50000"/>
              <a:buFont typeface="Wingdings" pitchFamily="2" charset="2"/>
              <a:buChar char="n"/>
              <a:defRPr/>
            </a:pPr>
            <a:r>
              <a:rPr lang="en-US" sz="2000" dirty="0">
                <a:latin typeface="Arial" charset="0"/>
              </a:rPr>
              <a:t>AUG</a:t>
            </a:r>
          </a:p>
          <a:p>
            <a:pPr marL="742950" lvl="1" indent="-285750" eaLnBrk="1" hangingPunct="1">
              <a:spcBef>
                <a:spcPct val="20000"/>
              </a:spcBef>
              <a:buClr>
                <a:schemeClr val="folHlink"/>
              </a:buClr>
              <a:buSzPct val="50000"/>
              <a:buFont typeface="Wingdings" pitchFamily="2" charset="2"/>
              <a:buChar char="n"/>
              <a:defRPr/>
            </a:pPr>
            <a:r>
              <a:rPr lang="en-US" sz="2000" dirty="0">
                <a:latin typeface="Arial" charset="0"/>
              </a:rPr>
              <a:t>methionine</a:t>
            </a:r>
          </a:p>
          <a:p>
            <a:pPr marL="342900" indent="-342900" eaLnBrk="1" hangingPunct="1">
              <a:spcBef>
                <a:spcPct val="20000"/>
              </a:spcBef>
              <a:buClr>
                <a:schemeClr val="hlink"/>
              </a:buClr>
              <a:buFont typeface="Wingdings" pitchFamily="2" charset="2"/>
              <a:buBlip>
                <a:blip r:embed="rId4"/>
              </a:buBlip>
              <a:defRPr/>
            </a:pPr>
            <a:r>
              <a:rPr lang="en-US" sz="2500" dirty="0">
                <a:latin typeface="Arial" charset="0"/>
              </a:rPr>
              <a:t>Stop codons</a:t>
            </a:r>
          </a:p>
          <a:p>
            <a:pPr marL="742950" lvl="1" indent="-285750" eaLnBrk="1" hangingPunct="1">
              <a:spcBef>
                <a:spcPct val="20000"/>
              </a:spcBef>
              <a:buClr>
                <a:schemeClr val="folHlink"/>
              </a:buClr>
              <a:buSzPct val="50000"/>
              <a:buFont typeface="Wingdings" pitchFamily="2" charset="2"/>
              <a:buChar char="n"/>
              <a:defRPr/>
            </a:pPr>
            <a:r>
              <a:rPr lang="en-US" sz="2000" dirty="0">
                <a:latin typeface="Arial" charset="0"/>
              </a:rPr>
              <a:t>UGA, UAA, UAG</a:t>
            </a:r>
          </a:p>
        </p:txBody>
      </p:sp>
    </p:spTree>
    <p:extLst>
      <p:ext uri="{BB962C8B-B14F-4D97-AF65-F5344CB8AC3E}">
        <p14:creationId xmlns:p14="http://schemas.microsoft.com/office/powerpoint/2010/main" val="3181418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6263"/>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96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p:bldP spid="96263" grpId="0" animBg="1"/>
      <p:bldP spid="9626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6248400" y="3200400"/>
            <a:ext cx="1217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400" b="1">
                <a:solidFill>
                  <a:srgbClr val="000005"/>
                </a:solidFill>
                <a:latin typeface="Arial" charset="0"/>
              </a:rPr>
              <a:t>protein</a:t>
            </a:r>
            <a:endParaRPr lang="en-US" altLang="en-US" sz="2400">
              <a:solidFill>
                <a:srgbClr val="000005"/>
              </a:solidFill>
              <a:latin typeface="Arial" charset="0"/>
            </a:endParaRPr>
          </a:p>
        </p:txBody>
      </p:sp>
      <p:grpSp>
        <p:nvGrpSpPr>
          <p:cNvPr id="2" name="Group 3"/>
          <p:cNvGrpSpPr>
            <a:grpSpLocks/>
          </p:cNvGrpSpPr>
          <p:nvPr/>
        </p:nvGrpSpPr>
        <p:grpSpPr bwMode="auto">
          <a:xfrm>
            <a:off x="6781800" y="165100"/>
            <a:ext cx="1460500" cy="4057650"/>
            <a:chOff x="4704" y="576"/>
            <a:chExt cx="920" cy="2556"/>
          </a:xfrm>
        </p:grpSpPr>
        <p:pic>
          <p:nvPicPr>
            <p:cNvPr id="3074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 y="2352"/>
              <a:ext cx="34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 y="2832"/>
              <a:ext cx="34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 y="1536"/>
              <a:ext cx="34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 y="2544"/>
              <a:ext cx="34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4" y="1824"/>
              <a:ext cx="34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 y="1296"/>
              <a:ext cx="34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7"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6" y="2100"/>
              <a:ext cx="34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8" y="1008"/>
              <a:ext cx="34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0" y="768"/>
              <a:ext cx="34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 y="576"/>
              <a:ext cx="34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4" name="Oval 14"/>
          <p:cNvSpPr>
            <a:spLocks noChangeArrowheads="1"/>
          </p:cNvSpPr>
          <p:nvPr/>
        </p:nvSpPr>
        <p:spPr bwMode="auto">
          <a:xfrm>
            <a:off x="-1676400" y="304800"/>
            <a:ext cx="5181600" cy="655320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endParaRPr lang="en-US" altLang="en-US"/>
          </a:p>
        </p:txBody>
      </p:sp>
      <p:sp>
        <p:nvSpPr>
          <p:cNvPr id="98319" name="AutoShape 15"/>
          <p:cNvSpPr>
            <a:spLocks noChangeArrowheads="1"/>
          </p:cNvSpPr>
          <p:nvPr/>
        </p:nvSpPr>
        <p:spPr bwMode="auto">
          <a:xfrm>
            <a:off x="1371600" y="3317875"/>
            <a:ext cx="1655763" cy="304800"/>
          </a:xfrm>
          <a:prstGeom prst="rightArrow">
            <a:avLst>
              <a:gd name="adj1" fmla="val 50000"/>
              <a:gd name="adj2" fmla="val 135807"/>
            </a:avLst>
          </a:prstGeom>
          <a:solidFill>
            <a:srgbClr val="CC0000"/>
          </a:solidFill>
          <a:ln w="9525">
            <a:solidFill>
              <a:srgbClr val="CC0000"/>
            </a:solidFill>
            <a:miter lim="800000"/>
            <a:headEnd/>
            <a:tailEnd/>
          </a:ln>
        </p:spPr>
        <p:txBody>
          <a:bodyPr wrap="none" anchor="ct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endParaRPr lang="en-US" altLang="en-US"/>
          </a:p>
        </p:txBody>
      </p:sp>
      <p:pic>
        <p:nvPicPr>
          <p:cNvPr id="30726"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2514600"/>
            <a:ext cx="29464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3889375"/>
            <a:ext cx="21717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8"/>
          <p:cNvGrpSpPr>
            <a:grpSpLocks/>
          </p:cNvGrpSpPr>
          <p:nvPr/>
        </p:nvGrpSpPr>
        <p:grpSpPr bwMode="auto">
          <a:xfrm>
            <a:off x="2971800" y="2743200"/>
            <a:ext cx="1714500" cy="1943100"/>
            <a:chOff x="5661" y="3964"/>
            <a:chExt cx="2700" cy="3060"/>
          </a:xfrm>
        </p:grpSpPr>
        <p:pic>
          <p:nvPicPr>
            <p:cNvPr id="30738"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1" y="3964"/>
              <a:ext cx="2700" cy="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1" y="4504"/>
              <a:ext cx="2700" cy="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1" y="5215"/>
              <a:ext cx="2700" cy="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326" name="Picture 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19800" y="3429000"/>
            <a:ext cx="2119313"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7" name="AutoShape 23"/>
          <p:cNvSpPr>
            <a:spLocks noChangeArrowheads="1"/>
          </p:cNvSpPr>
          <p:nvPr/>
        </p:nvSpPr>
        <p:spPr bwMode="auto">
          <a:xfrm>
            <a:off x="4800600" y="3336925"/>
            <a:ext cx="1371600" cy="304800"/>
          </a:xfrm>
          <a:prstGeom prst="rightArrow">
            <a:avLst>
              <a:gd name="adj1" fmla="val 50000"/>
              <a:gd name="adj2" fmla="val 112500"/>
            </a:avLst>
          </a:prstGeom>
          <a:solidFill>
            <a:srgbClr val="CC0000"/>
          </a:solidFill>
          <a:ln w="9525">
            <a:solidFill>
              <a:srgbClr val="CC0000"/>
            </a:solidFill>
            <a:miter lim="800000"/>
            <a:headEnd/>
            <a:tailEnd/>
          </a:ln>
        </p:spPr>
        <p:txBody>
          <a:bodyPr wrap="none" anchor="ct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endParaRPr lang="en-US" altLang="en-US"/>
          </a:p>
        </p:txBody>
      </p:sp>
      <p:sp>
        <p:nvSpPr>
          <p:cNvPr id="98328" name="AutoShape 24"/>
          <p:cNvSpPr>
            <a:spLocks noChangeArrowheads="1"/>
          </p:cNvSpPr>
          <p:nvPr/>
        </p:nvSpPr>
        <p:spPr bwMode="auto">
          <a:xfrm>
            <a:off x="4876800" y="5143500"/>
            <a:ext cx="1714500" cy="1714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99" y="8620"/>
                </a:moveTo>
                <a:cubicBezTo>
                  <a:pt x="18206" y="4793"/>
                  <a:pt x="14753" y="2122"/>
                  <a:pt x="10800" y="2122"/>
                </a:cubicBezTo>
                <a:cubicBezTo>
                  <a:pt x="6007" y="2122"/>
                  <a:pt x="2122" y="6007"/>
                  <a:pt x="2122" y="10800"/>
                </a:cubicBezTo>
                <a:cubicBezTo>
                  <a:pt x="2121" y="11190"/>
                  <a:pt x="2148" y="11581"/>
                  <a:pt x="2201" y="11968"/>
                </a:cubicBezTo>
                <a:lnTo>
                  <a:pt x="98" y="12254"/>
                </a:lnTo>
                <a:cubicBezTo>
                  <a:pt x="32" y="11772"/>
                  <a:pt x="0" y="11286"/>
                  <a:pt x="0" y="10800"/>
                </a:cubicBezTo>
                <a:cubicBezTo>
                  <a:pt x="0" y="4835"/>
                  <a:pt x="4835" y="0"/>
                  <a:pt x="10800" y="0"/>
                </a:cubicBezTo>
                <a:cubicBezTo>
                  <a:pt x="15719" y="-1"/>
                  <a:pt x="20017" y="3324"/>
                  <a:pt x="21253" y="8087"/>
                </a:cubicBezTo>
                <a:lnTo>
                  <a:pt x="23867" y="7408"/>
                </a:lnTo>
                <a:lnTo>
                  <a:pt x="21171" y="11993"/>
                </a:lnTo>
                <a:lnTo>
                  <a:pt x="16586" y="9298"/>
                </a:lnTo>
                <a:lnTo>
                  <a:pt x="19199" y="8620"/>
                </a:lnTo>
                <a:close/>
              </a:path>
            </a:pathLst>
          </a:cu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8329" name="Picture 2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9000" y="4951413"/>
            <a:ext cx="24384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0" name="Text Box 26"/>
          <p:cNvSpPr txBox="1">
            <a:spLocks noChangeArrowheads="1"/>
          </p:cNvSpPr>
          <p:nvPr/>
        </p:nvSpPr>
        <p:spPr bwMode="auto">
          <a:xfrm>
            <a:off x="1371600" y="2057400"/>
            <a:ext cx="204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400" b="1">
                <a:solidFill>
                  <a:srgbClr val="CC0000"/>
                </a:solidFill>
                <a:latin typeface="Arial" charset="0"/>
              </a:rPr>
              <a:t>transcription</a:t>
            </a:r>
            <a:endParaRPr lang="en-US" altLang="en-US" sz="2400">
              <a:solidFill>
                <a:srgbClr val="CC0000"/>
              </a:solidFill>
              <a:latin typeface="Arial" charset="0"/>
            </a:endParaRPr>
          </a:p>
        </p:txBody>
      </p:sp>
      <p:sp>
        <p:nvSpPr>
          <p:cNvPr id="30734" name="Text Box 27"/>
          <p:cNvSpPr txBox="1">
            <a:spLocks noChangeArrowheads="1"/>
          </p:cNvSpPr>
          <p:nvPr/>
        </p:nvSpPr>
        <p:spPr bwMode="auto">
          <a:xfrm>
            <a:off x="4191000" y="129540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400" b="1">
                <a:solidFill>
                  <a:srgbClr val="000005"/>
                </a:solidFill>
                <a:latin typeface="Arial" charset="0"/>
              </a:rPr>
              <a:t>cytoplasm</a:t>
            </a:r>
            <a:endParaRPr lang="en-US" altLang="en-US" sz="2400">
              <a:solidFill>
                <a:srgbClr val="000005"/>
              </a:solidFill>
              <a:latin typeface="Arial" charset="0"/>
            </a:endParaRPr>
          </a:p>
        </p:txBody>
      </p:sp>
      <p:sp>
        <p:nvSpPr>
          <p:cNvPr id="30735" name="Text Box 28"/>
          <p:cNvSpPr txBox="1">
            <a:spLocks noChangeArrowheads="1"/>
          </p:cNvSpPr>
          <p:nvPr/>
        </p:nvSpPr>
        <p:spPr bwMode="auto">
          <a:xfrm>
            <a:off x="304800" y="5562600"/>
            <a:ext cx="133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400" b="1">
                <a:solidFill>
                  <a:srgbClr val="000005"/>
                </a:solidFill>
                <a:latin typeface="Arial" charset="0"/>
              </a:rPr>
              <a:t>nucleus</a:t>
            </a:r>
            <a:endParaRPr lang="en-US" altLang="en-US" sz="2400">
              <a:solidFill>
                <a:srgbClr val="000005"/>
              </a:solidFill>
              <a:latin typeface="Arial" charset="0"/>
            </a:endParaRPr>
          </a:p>
        </p:txBody>
      </p:sp>
      <p:sp>
        <p:nvSpPr>
          <p:cNvPr id="98333" name="Text Box 29"/>
          <p:cNvSpPr txBox="1">
            <a:spLocks noChangeArrowheads="1"/>
          </p:cNvSpPr>
          <p:nvPr/>
        </p:nvSpPr>
        <p:spPr bwMode="auto">
          <a:xfrm>
            <a:off x="4343400" y="2057400"/>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r>
              <a:rPr lang="en-US" altLang="en-US" sz="2400" b="1">
                <a:solidFill>
                  <a:srgbClr val="CC0000"/>
                </a:solidFill>
                <a:latin typeface="Arial" charset="0"/>
              </a:rPr>
              <a:t>translation</a:t>
            </a:r>
            <a:endParaRPr lang="en-US" altLang="en-US" sz="2400">
              <a:solidFill>
                <a:srgbClr val="CC0000"/>
              </a:solidFill>
              <a:latin typeface="Arial" charset="0"/>
            </a:endParaRPr>
          </a:p>
        </p:txBody>
      </p:sp>
      <p:sp>
        <p:nvSpPr>
          <p:cNvPr id="30737" name="Text Box 30"/>
          <p:cNvSpPr txBox="1">
            <a:spLocks noChangeArrowheads="1"/>
          </p:cNvSpPr>
          <p:nvPr/>
        </p:nvSpPr>
        <p:spPr bwMode="auto">
          <a:xfrm>
            <a:off x="8534400" y="6477000"/>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pPr algn="ctr">
              <a:spcBef>
                <a:spcPct val="50000"/>
              </a:spcBef>
            </a:pPr>
            <a:fld id="{36A235E0-44AD-4156-B6E2-CA804AF39349}" type="slidenum">
              <a:rPr lang="en-US" altLang="en-US" sz="1000">
                <a:latin typeface="Arial" charset="0"/>
              </a:rPr>
              <a:pPr algn="ctr">
                <a:spcBef>
                  <a:spcPct val="50000"/>
                </a:spcBef>
              </a:pPr>
              <a:t>44</a:t>
            </a:fld>
            <a:endParaRPr lang="en-US" altLang="en-US" sz="1000">
              <a:latin typeface="Arial" charset="0"/>
            </a:endParaRPr>
          </a:p>
        </p:txBody>
      </p:sp>
    </p:spTree>
    <p:extLst>
      <p:ext uri="{BB962C8B-B14F-4D97-AF65-F5344CB8AC3E}">
        <p14:creationId xmlns:p14="http://schemas.microsoft.com/office/powerpoint/2010/main" val="2049491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8319"/>
                                        </p:tgtEl>
                                        <p:attrNameLst>
                                          <p:attrName>style.visibility</p:attrName>
                                        </p:attrNameLst>
                                      </p:cBhvr>
                                      <p:to>
                                        <p:strVal val="visible"/>
                                      </p:to>
                                    </p:set>
                                    <p:anim from="(-#ppt_w/2)" to="(#ppt_x)" calcmode="lin" valueType="num">
                                      <p:cBhvr>
                                        <p:cTn id="7" dur="600" fill="hold">
                                          <p:stCondLst>
                                            <p:cond delay="0"/>
                                          </p:stCondLst>
                                        </p:cTn>
                                        <p:tgtEl>
                                          <p:spTgt spid="98319"/>
                                        </p:tgtEl>
                                        <p:attrNameLst>
                                          <p:attrName>ppt_x</p:attrName>
                                        </p:attrNameLst>
                                      </p:cBhvr>
                                    </p:anim>
                                    <p:anim from="0" to="-1.0" calcmode="lin" valueType="num">
                                      <p:cBhvr>
                                        <p:cTn id="8" dur="200" decel="50000" autoRev="1" fill="hold">
                                          <p:stCondLst>
                                            <p:cond delay="600"/>
                                          </p:stCondLst>
                                        </p:cTn>
                                        <p:tgtEl>
                                          <p:spTgt spid="98319"/>
                                        </p:tgtEl>
                                        <p:attrNameLst>
                                          <p:attrName>xshear</p:attrName>
                                        </p:attrNameLst>
                                      </p:cBhvr>
                                    </p:anim>
                                    <p:animScale>
                                      <p:cBhvr>
                                        <p:cTn id="9" dur="200" decel="100000" autoRev="1" fill="hold">
                                          <p:stCondLst>
                                            <p:cond delay="600"/>
                                          </p:stCondLst>
                                        </p:cTn>
                                        <p:tgtEl>
                                          <p:spTgt spid="98319"/>
                                        </p:tgtEl>
                                      </p:cBhvr>
                                      <p:from x="100000" y="100000"/>
                                      <p:to x="80000" y="100000"/>
                                    </p:animScale>
                                    <p:anim by="(#ppt_h/3+#ppt_w*0.1)" calcmode="lin" valueType="num">
                                      <p:cBhvr additive="sum">
                                        <p:cTn id="10" dur="200" decel="100000" autoRev="1" fill="hold">
                                          <p:stCondLst>
                                            <p:cond delay="600"/>
                                          </p:stCondLst>
                                        </p:cTn>
                                        <p:tgtEl>
                                          <p:spTgt spid="98319"/>
                                        </p:tgtEl>
                                        <p:attrNameLst>
                                          <p:attrName>ppt_x</p:attrName>
                                        </p:attrNameLst>
                                      </p:cBhvr>
                                    </p:anim>
                                  </p:childTnLst>
                                </p:cTn>
                              </p:par>
                            </p:childTnLst>
                          </p:cTn>
                        </p:par>
                        <p:par>
                          <p:cTn id="11" fill="hold" nodeType="afterGroup">
                            <p:stCondLst>
                              <p:cond delay="1000"/>
                            </p:stCondLst>
                            <p:childTnLst>
                              <p:par>
                                <p:cTn id="12" presetID="34"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from="(-#ppt_w/2)" to="(#ppt_x)" calcmode="lin" valueType="num">
                                      <p:cBhvr>
                                        <p:cTn id="14" dur="600" fill="hold">
                                          <p:stCondLst>
                                            <p:cond delay="0"/>
                                          </p:stCondLst>
                                        </p:cTn>
                                        <p:tgtEl>
                                          <p:spTgt spid="3"/>
                                        </p:tgtEl>
                                        <p:attrNameLst>
                                          <p:attrName>ppt_x</p:attrName>
                                        </p:attrNameLst>
                                      </p:cBhvr>
                                    </p:anim>
                                    <p:anim from="0" to="-1.0" calcmode="lin" valueType="num">
                                      <p:cBhvr>
                                        <p:cTn id="15" dur="200" decel="50000" autoRev="1" fill="hold">
                                          <p:stCondLst>
                                            <p:cond delay="600"/>
                                          </p:stCondLst>
                                        </p:cTn>
                                        <p:tgtEl>
                                          <p:spTgt spid="3"/>
                                        </p:tgtEl>
                                        <p:attrNameLst>
                                          <p:attrName>xshear</p:attrName>
                                        </p:attrNameLst>
                                      </p:cBhvr>
                                    </p:anim>
                                    <p:animScale>
                                      <p:cBhvr>
                                        <p:cTn id="16" dur="200" decel="100000" autoRev="1" fill="hold">
                                          <p:stCondLst>
                                            <p:cond delay="600"/>
                                          </p:stCondLst>
                                        </p:cTn>
                                        <p:tgtEl>
                                          <p:spTgt spid="3"/>
                                        </p:tgtEl>
                                      </p:cBhvr>
                                      <p:from x="100000" y="100000"/>
                                      <p:to x="80000" y="100000"/>
                                    </p:animScale>
                                    <p:anim by="(#ppt_h/3+#ppt_w*0.1)" calcmode="lin" valueType="num">
                                      <p:cBhvr additive="sum">
                                        <p:cTn id="17" dur="200" decel="100000" autoRev="1" fill="hold">
                                          <p:stCondLst>
                                            <p:cond delay="600"/>
                                          </p:stCondLst>
                                        </p:cTn>
                                        <p:tgtEl>
                                          <p:spTgt spid="3"/>
                                        </p:tgtEl>
                                        <p:attrNameLst>
                                          <p:attrName>ppt_x</p:attrName>
                                        </p:attrNameLst>
                                      </p:cBhvr>
                                    </p:anim>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9833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98327"/>
                                        </p:tgtEl>
                                        <p:attrNameLst>
                                          <p:attrName>style.visibility</p:attrName>
                                        </p:attrNameLst>
                                      </p:cBhvr>
                                      <p:to>
                                        <p:strVal val="visible"/>
                                      </p:to>
                                    </p:set>
                                    <p:anim from="(-#ppt_w/2)" to="(#ppt_x)" calcmode="lin" valueType="num">
                                      <p:cBhvr>
                                        <p:cTn id="25" dur="600" fill="hold">
                                          <p:stCondLst>
                                            <p:cond delay="0"/>
                                          </p:stCondLst>
                                        </p:cTn>
                                        <p:tgtEl>
                                          <p:spTgt spid="98327"/>
                                        </p:tgtEl>
                                        <p:attrNameLst>
                                          <p:attrName>ppt_x</p:attrName>
                                        </p:attrNameLst>
                                      </p:cBhvr>
                                    </p:anim>
                                    <p:anim from="0" to="-1.0" calcmode="lin" valueType="num">
                                      <p:cBhvr>
                                        <p:cTn id="26" dur="200" decel="50000" autoRev="1" fill="hold">
                                          <p:stCondLst>
                                            <p:cond delay="600"/>
                                          </p:stCondLst>
                                        </p:cTn>
                                        <p:tgtEl>
                                          <p:spTgt spid="98327"/>
                                        </p:tgtEl>
                                        <p:attrNameLst>
                                          <p:attrName>xshear</p:attrName>
                                        </p:attrNameLst>
                                      </p:cBhvr>
                                    </p:anim>
                                    <p:animScale>
                                      <p:cBhvr>
                                        <p:cTn id="27" dur="200" decel="100000" autoRev="1" fill="hold">
                                          <p:stCondLst>
                                            <p:cond delay="600"/>
                                          </p:stCondLst>
                                        </p:cTn>
                                        <p:tgtEl>
                                          <p:spTgt spid="98327"/>
                                        </p:tgtEl>
                                      </p:cBhvr>
                                      <p:from x="100000" y="100000"/>
                                      <p:to x="80000" y="100000"/>
                                    </p:animScale>
                                    <p:anim by="(#ppt_h/3+#ppt_w*0.1)" calcmode="lin" valueType="num">
                                      <p:cBhvr additive="sum">
                                        <p:cTn id="28" dur="200" decel="100000" autoRev="1" fill="hold">
                                          <p:stCondLst>
                                            <p:cond delay="600"/>
                                          </p:stCondLst>
                                        </p:cTn>
                                        <p:tgtEl>
                                          <p:spTgt spid="98327"/>
                                        </p:tgtEl>
                                        <p:attrNameLst>
                                          <p:attrName>ppt_x</p:attrName>
                                        </p:attrNameLst>
                                      </p:cBhvr>
                                    </p:anim>
                                  </p:childTnLst>
                                </p:cTn>
                              </p:par>
                            </p:childTnLst>
                          </p:cTn>
                        </p:par>
                        <p:par>
                          <p:cTn id="29" fill="hold" nodeType="afterGroup">
                            <p:stCondLst>
                              <p:cond delay="1000"/>
                            </p:stCondLst>
                            <p:childTnLst>
                              <p:par>
                                <p:cTn id="30" presetID="9" presetClass="entr" presetSubtype="0" fill="hold" nodeType="afterEffect">
                                  <p:stCondLst>
                                    <p:cond delay="0"/>
                                  </p:stCondLst>
                                  <p:childTnLst>
                                    <p:set>
                                      <p:cBhvr>
                                        <p:cTn id="31" dur="1" fill="hold">
                                          <p:stCondLst>
                                            <p:cond delay="0"/>
                                          </p:stCondLst>
                                        </p:cTn>
                                        <p:tgtEl>
                                          <p:spTgt spid="98326"/>
                                        </p:tgtEl>
                                        <p:attrNameLst>
                                          <p:attrName>style.visibility</p:attrName>
                                        </p:attrNameLst>
                                      </p:cBhvr>
                                      <p:to>
                                        <p:strVal val="visible"/>
                                      </p:to>
                                    </p:set>
                                    <p:animEffect transition="in" filter="dissolve">
                                      <p:cBhvr>
                                        <p:cTn id="32" dur="500"/>
                                        <p:tgtEl>
                                          <p:spTgt spid="98326"/>
                                        </p:tgtEl>
                                      </p:cBhvr>
                                    </p:animEffect>
                                  </p:childTnLst>
                                </p:cTn>
                              </p:par>
                            </p:childTnLst>
                          </p:cTn>
                        </p:par>
                        <p:par>
                          <p:cTn id="33" fill="hold" nodeType="afterGroup">
                            <p:stCondLst>
                              <p:cond delay="1500"/>
                            </p:stCondLst>
                            <p:childTnLst>
                              <p:par>
                                <p:cTn id="34" presetID="1" presetClass="entr" presetSubtype="0" fill="hold" grpId="0" nodeType="afterEffect">
                                  <p:stCondLst>
                                    <p:cond delay="0"/>
                                  </p:stCondLst>
                                  <p:childTnLst>
                                    <p:set>
                                      <p:cBhvr>
                                        <p:cTn id="35" dur="1" fill="hold">
                                          <p:stCondLst>
                                            <p:cond delay="0"/>
                                          </p:stCondLst>
                                        </p:cTn>
                                        <p:tgtEl>
                                          <p:spTgt spid="98333"/>
                                        </p:tgtEl>
                                        <p:attrNameLst>
                                          <p:attrName>style.visibility</p:attrName>
                                        </p:attrNameLst>
                                      </p:cBhvr>
                                      <p:to>
                                        <p:strVal val="visible"/>
                                      </p:to>
                                    </p:set>
                                  </p:childTnLst>
                                </p:cTn>
                              </p:par>
                            </p:childTnLst>
                          </p:cTn>
                        </p:par>
                        <p:par>
                          <p:cTn id="36" fill="hold" nodeType="afterGroup">
                            <p:stCondLst>
                              <p:cond delay="1500"/>
                            </p:stCondLst>
                            <p:childTnLst>
                              <p:par>
                                <p:cTn id="37" presetID="1" presetClass="entr" presetSubtype="0" fill="hold" grpId="0" nodeType="afterEffect">
                                  <p:stCondLst>
                                    <p:cond delay="0"/>
                                  </p:stCondLst>
                                  <p:childTnLst>
                                    <p:set>
                                      <p:cBhvr>
                                        <p:cTn id="38" dur="1" fill="hold">
                                          <p:stCondLst>
                                            <p:cond delay="0"/>
                                          </p:stCondLst>
                                        </p:cTn>
                                        <p:tgtEl>
                                          <p:spTgt spid="98306"/>
                                        </p:tgtEl>
                                        <p:attrNameLst>
                                          <p:attrName>style.visibility</p:attrName>
                                        </p:attrNameLst>
                                      </p:cBhvr>
                                      <p:to>
                                        <p:strVal val="visible"/>
                                      </p:to>
                                    </p:set>
                                  </p:childTnLst>
                                </p:cTn>
                              </p:par>
                            </p:childTnLst>
                          </p:cTn>
                        </p:par>
                        <p:par>
                          <p:cTn id="39" fill="hold" nodeType="afterGroup">
                            <p:stCondLst>
                              <p:cond delay="1500"/>
                            </p:stCondLst>
                            <p:childTnLst>
                              <p:par>
                                <p:cTn id="40" presetID="2" presetClass="entr" presetSubtype="12" fill="hold" nodeType="afterEffect">
                                  <p:stCondLst>
                                    <p:cond delay="0"/>
                                  </p:stCondLst>
                                  <p:childTnLst>
                                    <p:set>
                                      <p:cBhvr>
                                        <p:cTn id="41" dur="1" fill="hold">
                                          <p:stCondLst>
                                            <p:cond delay="0"/>
                                          </p:stCondLst>
                                        </p:cTn>
                                        <p:tgtEl>
                                          <p:spTgt spid="98329"/>
                                        </p:tgtEl>
                                        <p:attrNameLst>
                                          <p:attrName>style.visibility</p:attrName>
                                        </p:attrNameLst>
                                      </p:cBhvr>
                                      <p:to>
                                        <p:strVal val="visible"/>
                                      </p:to>
                                    </p:set>
                                    <p:anim calcmode="lin" valueType="num">
                                      <p:cBhvr additive="base">
                                        <p:cTn id="42" dur="1000" fill="hold"/>
                                        <p:tgtEl>
                                          <p:spTgt spid="98329"/>
                                        </p:tgtEl>
                                        <p:attrNameLst>
                                          <p:attrName>ppt_x</p:attrName>
                                        </p:attrNameLst>
                                      </p:cBhvr>
                                      <p:tavLst>
                                        <p:tav tm="0">
                                          <p:val>
                                            <p:strVal val="0-#ppt_w/2"/>
                                          </p:val>
                                        </p:tav>
                                        <p:tav tm="100000">
                                          <p:val>
                                            <p:strVal val="#ppt_x"/>
                                          </p:val>
                                        </p:tav>
                                      </p:tavLst>
                                    </p:anim>
                                    <p:anim calcmode="lin" valueType="num">
                                      <p:cBhvr additive="base">
                                        <p:cTn id="43" dur="1000" fill="hold"/>
                                        <p:tgtEl>
                                          <p:spTgt spid="98329"/>
                                        </p:tgtEl>
                                        <p:attrNameLst>
                                          <p:attrName>ppt_y</p:attrName>
                                        </p:attrNameLst>
                                      </p:cBhvr>
                                      <p:tavLst>
                                        <p:tav tm="0">
                                          <p:val>
                                            <p:strVal val="1+#ppt_h/2"/>
                                          </p:val>
                                        </p:tav>
                                        <p:tav tm="100000">
                                          <p:val>
                                            <p:strVal val="#ppt_y"/>
                                          </p:val>
                                        </p:tav>
                                      </p:tavLst>
                                    </p:anim>
                                  </p:childTnLst>
                                </p:cTn>
                              </p:par>
                              <p:par>
                                <p:cTn id="44" presetID="6" presetClass="entr" presetSubtype="16" fill="hold" grpId="0" nodeType="withEffect">
                                  <p:stCondLst>
                                    <p:cond delay="0"/>
                                  </p:stCondLst>
                                  <p:childTnLst>
                                    <p:set>
                                      <p:cBhvr>
                                        <p:cTn id="45" dur="1" fill="hold">
                                          <p:stCondLst>
                                            <p:cond delay="0"/>
                                          </p:stCondLst>
                                        </p:cTn>
                                        <p:tgtEl>
                                          <p:spTgt spid="98328"/>
                                        </p:tgtEl>
                                        <p:attrNameLst>
                                          <p:attrName>style.visibility</p:attrName>
                                        </p:attrNameLst>
                                      </p:cBhvr>
                                      <p:to>
                                        <p:strVal val="visible"/>
                                      </p:to>
                                    </p:set>
                                    <p:animEffect transition="in" filter="circle(in)">
                                      <p:cBhvr>
                                        <p:cTn id="46" dur="2000"/>
                                        <p:tgtEl>
                                          <p:spTgt spid="98328"/>
                                        </p:tgtEl>
                                      </p:cBhvr>
                                    </p:animEffect>
                                  </p:childTnLst>
                                </p:cTn>
                              </p:par>
                            </p:childTnLst>
                          </p:cTn>
                        </p:par>
                        <p:par>
                          <p:cTn id="47" fill="hold" nodeType="afterGroup">
                            <p:stCondLst>
                              <p:cond delay="3500"/>
                            </p:stCondLst>
                            <p:childTnLst>
                              <p:par>
                                <p:cTn id="48" presetID="2" presetClass="exit" presetSubtype="6" fill="hold" nodeType="afterEffect">
                                  <p:stCondLst>
                                    <p:cond delay="2000"/>
                                  </p:stCondLst>
                                  <p:childTnLst>
                                    <p:anim calcmode="lin" valueType="num">
                                      <p:cBhvr additive="base">
                                        <p:cTn id="49" dur="1000"/>
                                        <p:tgtEl>
                                          <p:spTgt spid="98329"/>
                                        </p:tgtEl>
                                        <p:attrNameLst>
                                          <p:attrName>ppt_x</p:attrName>
                                        </p:attrNameLst>
                                      </p:cBhvr>
                                      <p:tavLst>
                                        <p:tav tm="0">
                                          <p:val>
                                            <p:strVal val="ppt_x"/>
                                          </p:val>
                                        </p:tav>
                                        <p:tav tm="100000">
                                          <p:val>
                                            <p:strVal val="1+ppt_w/2"/>
                                          </p:val>
                                        </p:tav>
                                      </p:tavLst>
                                    </p:anim>
                                    <p:anim calcmode="lin" valueType="num">
                                      <p:cBhvr additive="base">
                                        <p:cTn id="50" dur="1000"/>
                                        <p:tgtEl>
                                          <p:spTgt spid="98329"/>
                                        </p:tgtEl>
                                        <p:attrNameLst>
                                          <p:attrName>ppt_y</p:attrName>
                                        </p:attrNameLst>
                                      </p:cBhvr>
                                      <p:tavLst>
                                        <p:tav tm="0">
                                          <p:val>
                                            <p:strVal val="ppt_y"/>
                                          </p:val>
                                        </p:tav>
                                        <p:tav tm="100000">
                                          <p:val>
                                            <p:strVal val="1+ppt_h/2"/>
                                          </p:val>
                                        </p:tav>
                                      </p:tavLst>
                                    </p:anim>
                                    <p:set>
                                      <p:cBhvr>
                                        <p:cTn id="51" dur="1" fill="hold">
                                          <p:stCondLst>
                                            <p:cond delay="999"/>
                                          </p:stCondLst>
                                        </p:cTn>
                                        <p:tgtEl>
                                          <p:spTgt spid="98329"/>
                                        </p:tgtEl>
                                        <p:attrNameLst>
                                          <p:attrName>style.visibility</p:attrName>
                                        </p:attrNameLst>
                                      </p:cBhvr>
                                      <p:to>
                                        <p:strVal val="hidden"/>
                                      </p:to>
                                    </p:set>
                                  </p:childTnLst>
                                </p:cTn>
                              </p:par>
                            </p:childTnLst>
                          </p:cTn>
                        </p:par>
                        <p:par>
                          <p:cTn id="52" fill="hold" nodeType="afterGroup">
                            <p:stCondLst>
                              <p:cond delay="6500"/>
                            </p:stCondLst>
                            <p:childTnLst>
                              <p:par>
                                <p:cTn id="53" presetID="2" presetClass="entr" presetSubtype="12" fill="hold" nodeType="afterEffect">
                                  <p:stCondLst>
                                    <p:cond delay="0"/>
                                  </p:stCondLst>
                                  <p:childTnLst>
                                    <p:set>
                                      <p:cBhvr>
                                        <p:cTn id="54" dur="1" fill="hold">
                                          <p:stCondLst>
                                            <p:cond delay="0"/>
                                          </p:stCondLst>
                                        </p:cTn>
                                        <p:tgtEl>
                                          <p:spTgt spid="98329"/>
                                        </p:tgtEl>
                                        <p:attrNameLst>
                                          <p:attrName>style.visibility</p:attrName>
                                        </p:attrNameLst>
                                      </p:cBhvr>
                                      <p:to>
                                        <p:strVal val="visible"/>
                                      </p:to>
                                    </p:set>
                                    <p:anim calcmode="lin" valueType="num">
                                      <p:cBhvr additive="base">
                                        <p:cTn id="55" dur="2000" fill="hold"/>
                                        <p:tgtEl>
                                          <p:spTgt spid="98329"/>
                                        </p:tgtEl>
                                        <p:attrNameLst>
                                          <p:attrName>ppt_x</p:attrName>
                                        </p:attrNameLst>
                                      </p:cBhvr>
                                      <p:tavLst>
                                        <p:tav tm="0">
                                          <p:val>
                                            <p:strVal val="0-#ppt_w/2"/>
                                          </p:val>
                                        </p:tav>
                                        <p:tav tm="100000">
                                          <p:val>
                                            <p:strVal val="#ppt_x"/>
                                          </p:val>
                                        </p:tav>
                                      </p:tavLst>
                                    </p:anim>
                                    <p:anim calcmode="lin" valueType="num">
                                      <p:cBhvr additive="base">
                                        <p:cTn id="56" dur="2000" fill="hold"/>
                                        <p:tgtEl>
                                          <p:spTgt spid="98329"/>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8500"/>
                            </p:stCondLst>
                            <p:childTnLst>
                              <p:par>
                                <p:cTn id="58" presetID="2" presetClass="exit" presetSubtype="6" fill="hold" nodeType="afterEffect">
                                  <p:stCondLst>
                                    <p:cond delay="1000"/>
                                  </p:stCondLst>
                                  <p:childTnLst>
                                    <p:anim calcmode="lin" valueType="num">
                                      <p:cBhvr additive="base">
                                        <p:cTn id="59" dur="2000"/>
                                        <p:tgtEl>
                                          <p:spTgt spid="98329"/>
                                        </p:tgtEl>
                                        <p:attrNameLst>
                                          <p:attrName>ppt_x</p:attrName>
                                        </p:attrNameLst>
                                      </p:cBhvr>
                                      <p:tavLst>
                                        <p:tav tm="0">
                                          <p:val>
                                            <p:strVal val="ppt_x"/>
                                          </p:val>
                                        </p:tav>
                                        <p:tav tm="100000">
                                          <p:val>
                                            <p:strVal val="1+ppt_w/2"/>
                                          </p:val>
                                        </p:tav>
                                      </p:tavLst>
                                    </p:anim>
                                    <p:anim calcmode="lin" valueType="num">
                                      <p:cBhvr additive="base">
                                        <p:cTn id="60" dur="2000"/>
                                        <p:tgtEl>
                                          <p:spTgt spid="98329"/>
                                        </p:tgtEl>
                                        <p:attrNameLst>
                                          <p:attrName>ppt_y</p:attrName>
                                        </p:attrNameLst>
                                      </p:cBhvr>
                                      <p:tavLst>
                                        <p:tav tm="0">
                                          <p:val>
                                            <p:strVal val="ppt_y"/>
                                          </p:val>
                                        </p:tav>
                                        <p:tav tm="100000">
                                          <p:val>
                                            <p:strVal val="1+ppt_h/2"/>
                                          </p:val>
                                        </p:tav>
                                      </p:tavLst>
                                    </p:anim>
                                    <p:set>
                                      <p:cBhvr>
                                        <p:cTn id="61" dur="1" fill="hold">
                                          <p:stCondLst>
                                            <p:cond delay="1999"/>
                                          </p:stCondLst>
                                        </p:cTn>
                                        <p:tgtEl>
                                          <p:spTgt spid="98329"/>
                                        </p:tgtEl>
                                        <p:attrNameLst>
                                          <p:attrName>style.visibility</p:attrName>
                                        </p:attrNameLst>
                                      </p:cBhvr>
                                      <p:to>
                                        <p:strVal val="hidden"/>
                                      </p:to>
                                    </p:set>
                                  </p:childTnLst>
                                </p:cTn>
                              </p:par>
                            </p:childTnLst>
                          </p:cTn>
                        </p:par>
                        <p:par>
                          <p:cTn id="62" fill="hold" nodeType="afterGroup">
                            <p:stCondLst>
                              <p:cond delay="11500"/>
                            </p:stCondLst>
                            <p:childTnLst>
                              <p:par>
                                <p:cTn id="63" presetID="2" presetClass="entr" presetSubtype="12" fill="hold" nodeType="afterEffect">
                                  <p:stCondLst>
                                    <p:cond delay="0"/>
                                  </p:stCondLst>
                                  <p:childTnLst>
                                    <p:set>
                                      <p:cBhvr>
                                        <p:cTn id="64" dur="1" fill="hold">
                                          <p:stCondLst>
                                            <p:cond delay="0"/>
                                          </p:stCondLst>
                                        </p:cTn>
                                        <p:tgtEl>
                                          <p:spTgt spid="98329"/>
                                        </p:tgtEl>
                                        <p:attrNameLst>
                                          <p:attrName>style.visibility</p:attrName>
                                        </p:attrNameLst>
                                      </p:cBhvr>
                                      <p:to>
                                        <p:strVal val="visible"/>
                                      </p:to>
                                    </p:set>
                                    <p:anim calcmode="lin" valueType="num">
                                      <p:cBhvr additive="base">
                                        <p:cTn id="65" dur="2000" fill="hold"/>
                                        <p:tgtEl>
                                          <p:spTgt spid="98329"/>
                                        </p:tgtEl>
                                        <p:attrNameLst>
                                          <p:attrName>ppt_x</p:attrName>
                                        </p:attrNameLst>
                                      </p:cBhvr>
                                      <p:tavLst>
                                        <p:tav tm="0">
                                          <p:val>
                                            <p:strVal val="0-#ppt_w/2"/>
                                          </p:val>
                                        </p:tav>
                                        <p:tav tm="100000">
                                          <p:val>
                                            <p:strVal val="#ppt_x"/>
                                          </p:val>
                                        </p:tav>
                                      </p:tavLst>
                                    </p:anim>
                                    <p:anim calcmode="lin" valueType="num">
                                      <p:cBhvr additive="base">
                                        <p:cTn id="66" dur="2000" fill="hold"/>
                                        <p:tgtEl>
                                          <p:spTgt spid="98329"/>
                                        </p:tgtEl>
                                        <p:attrNameLst>
                                          <p:attrName>ppt_y</p:attrName>
                                        </p:attrNameLst>
                                      </p:cBhvr>
                                      <p:tavLst>
                                        <p:tav tm="0">
                                          <p:val>
                                            <p:strVal val="1+#ppt_h/2"/>
                                          </p:val>
                                        </p:tav>
                                        <p:tav tm="100000">
                                          <p:val>
                                            <p:strVal val="#ppt_y"/>
                                          </p:val>
                                        </p:tav>
                                      </p:tavLst>
                                    </p:anim>
                                  </p:childTnLst>
                                </p:cTn>
                              </p:par>
                            </p:childTnLst>
                          </p:cTn>
                        </p:par>
                        <p:par>
                          <p:cTn id="67" fill="hold" nodeType="afterGroup">
                            <p:stCondLst>
                              <p:cond delay="13500"/>
                            </p:stCondLst>
                            <p:childTnLst>
                              <p:par>
                                <p:cTn id="68" presetID="2" presetClass="exit" presetSubtype="6" fill="hold" nodeType="afterEffect">
                                  <p:stCondLst>
                                    <p:cond delay="1000"/>
                                  </p:stCondLst>
                                  <p:childTnLst>
                                    <p:anim calcmode="lin" valueType="num">
                                      <p:cBhvr additive="base">
                                        <p:cTn id="69" dur="2000"/>
                                        <p:tgtEl>
                                          <p:spTgt spid="98329"/>
                                        </p:tgtEl>
                                        <p:attrNameLst>
                                          <p:attrName>ppt_x</p:attrName>
                                        </p:attrNameLst>
                                      </p:cBhvr>
                                      <p:tavLst>
                                        <p:tav tm="0">
                                          <p:val>
                                            <p:strVal val="ppt_x"/>
                                          </p:val>
                                        </p:tav>
                                        <p:tav tm="100000">
                                          <p:val>
                                            <p:strVal val="1+ppt_w/2"/>
                                          </p:val>
                                        </p:tav>
                                      </p:tavLst>
                                    </p:anim>
                                    <p:anim calcmode="lin" valueType="num">
                                      <p:cBhvr additive="base">
                                        <p:cTn id="70" dur="2000"/>
                                        <p:tgtEl>
                                          <p:spTgt spid="98329"/>
                                        </p:tgtEl>
                                        <p:attrNameLst>
                                          <p:attrName>ppt_y</p:attrName>
                                        </p:attrNameLst>
                                      </p:cBhvr>
                                      <p:tavLst>
                                        <p:tav tm="0">
                                          <p:val>
                                            <p:strVal val="ppt_y"/>
                                          </p:val>
                                        </p:tav>
                                        <p:tav tm="100000">
                                          <p:val>
                                            <p:strVal val="1+ppt_h/2"/>
                                          </p:val>
                                        </p:tav>
                                      </p:tavLst>
                                    </p:anim>
                                    <p:set>
                                      <p:cBhvr>
                                        <p:cTn id="71" dur="1" fill="hold">
                                          <p:stCondLst>
                                            <p:cond delay="1999"/>
                                          </p:stCondLst>
                                        </p:cTn>
                                        <p:tgtEl>
                                          <p:spTgt spid="98329"/>
                                        </p:tgtEl>
                                        <p:attrNameLst>
                                          <p:attrName>style.visibility</p:attrName>
                                        </p:attrNameLst>
                                      </p:cBhvr>
                                      <p:to>
                                        <p:strVal val="hidden"/>
                                      </p:to>
                                    </p:set>
                                  </p:childTnLst>
                                </p:cTn>
                              </p:par>
                            </p:childTnLst>
                          </p:cTn>
                        </p:par>
                        <p:par>
                          <p:cTn id="72" fill="hold" nodeType="afterGroup">
                            <p:stCondLst>
                              <p:cond delay="16500"/>
                            </p:stCondLst>
                            <p:childTnLst>
                              <p:par>
                                <p:cTn id="73" presetID="2" presetClass="entr" presetSubtype="12" fill="hold" nodeType="afterEffect">
                                  <p:stCondLst>
                                    <p:cond delay="0"/>
                                  </p:stCondLst>
                                  <p:childTnLst>
                                    <p:set>
                                      <p:cBhvr>
                                        <p:cTn id="74" dur="1" fill="hold">
                                          <p:stCondLst>
                                            <p:cond delay="0"/>
                                          </p:stCondLst>
                                        </p:cTn>
                                        <p:tgtEl>
                                          <p:spTgt spid="98329"/>
                                        </p:tgtEl>
                                        <p:attrNameLst>
                                          <p:attrName>style.visibility</p:attrName>
                                        </p:attrNameLst>
                                      </p:cBhvr>
                                      <p:to>
                                        <p:strVal val="visible"/>
                                      </p:to>
                                    </p:set>
                                    <p:anim calcmode="lin" valueType="num">
                                      <p:cBhvr additive="base">
                                        <p:cTn id="75" dur="2000" fill="hold"/>
                                        <p:tgtEl>
                                          <p:spTgt spid="98329"/>
                                        </p:tgtEl>
                                        <p:attrNameLst>
                                          <p:attrName>ppt_x</p:attrName>
                                        </p:attrNameLst>
                                      </p:cBhvr>
                                      <p:tavLst>
                                        <p:tav tm="0">
                                          <p:val>
                                            <p:strVal val="0-#ppt_w/2"/>
                                          </p:val>
                                        </p:tav>
                                        <p:tav tm="100000">
                                          <p:val>
                                            <p:strVal val="#ppt_x"/>
                                          </p:val>
                                        </p:tav>
                                      </p:tavLst>
                                    </p:anim>
                                    <p:anim calcmode="lin" valueType="num">
                                      <p:cBhvr additive="base">
                                        <p:cTn id="76" dur="2000" fill="hold"/>
                                        <p:tgtEl>
                                          <p:spTgt spid="98329"/>
                                        </p:tgtEl>
                                        <p:attrNameLst>
                                          <p:attrName>ppt_y</p:attrName>
                                        </p:attrNameLst>
                                      </p:cBhvr>
                                      <p:tavLst>
                                        <p:tav tm="0">
                                          <p:val>
                                            <p:strVal val="1+#ppt_h/2"/>
                                          </p:val>
                                        </p:tav>
                                        <p:tav tm="100000">
                                          <p:val>
                                            <p:strVal val="#ppt_y"/>
                                          </p:val>
                                        </p:tav>
                                      </p:tavLst>
                                    </p:anim>
                                  </p:childTnLst>
                                </p:cTn>
                              </p:par>
                            </p:childTnLst>
                          </p:cTn>
                        </p:par>
                        <p:par>
                          <p:cTn id="77" fill="hold" nodeType="afterGroup">
                            <p:stCondLst>
                              <p:cond delay="18500"/>
                            </p:stCondLst>
                            <p:childTnLst>
                              <p:par>
                                <p:cTn id="78" presetID="12" presetClass="entr" presetSubtype="4" fill="hold" nodeType="after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slide(fromBottom)">
                                      <p:cBhvr>
                                        <p:cTn id="8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19" grpId="0" animBg="1"/>
      <p:bldP spid="98327" grpId="0" animBg="1"/>
      <p:bldP spid="98328" grpId="0" animBg="1"/>
      <p:bldP spid="98330" grpId="0"/>
      <p:bldP spid="98333"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smtClean="0"/>
              <a:t>Let’s Practice</a:t>
            </a:r>
          </a:p>
        </p:txBody>
      </p:sp>
      <p:sp>
        <p:nvSpPr>
          <p:cNvPr id="76803"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dirty="0" smtClean="0">
                <a:solidFill>
                  <a:srgbClr val="FF0000"/>
                </a:solidFill>
              </a:rPr>
              <a:t>DNA</a:t>
            </a:r>
            <a:r>
              <a:rPr lang="en-US" dirty="0" smtClean="0"/>
              <a:t>-     A-T-G-T-A-A-G-C-T-A-T-A-G-C-C</a:t>
            </a:r>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r>
              <a:rPr lang="en-US" dirty="0" smtClean="0">
                <a:solidFill>
                  <a:srgbClr val="FFFF00"/>
                </a:solidFill>
              </a:rPr>
              <a:t>mRNA</a:t>
            </a:r>
            <a:r>
              <a:rPr lang="en-US" dirty="0" smtClean="0"/>
              <a:t>- U-A-C-A-U-U-C-G-A-U-A-U-C-G-G</a:t>
            </a:r>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r>
              <a:rPr lang="en-US" dirty="0" err="1" smtClean="0">
                <a:solidFill>
                  <a:srgbClr val="FF66FF"/>
                </a:solidFill>
              </a:rPr>
              <a:t>tRNA</a:t>
            </a:r>
            <a:r>
              <a:rPr lang="en-US" dirty="0" smtClean="0"/>
              <a:t>-   A-U-G-U-A-A-G-C-U-A-U-A-G-C-C</a:t>
            </a:r>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r>
              <a:rPr lang="en-US" dirty="0" smtClean="0">
                <a:solidFill>
                  <a:srgbClr val="00B0F0"/>
                </a:solidFill>
              </a:rPr>
              <a:t>Amino acids</a:t>
            </a:r>
          </a:p>
          <a:p>
            <a:pPr eaLnBrk="1" hangingPunct="1">
              <a:lnSpc>
                <a:spcPct val="90000"/>
              </a:lnSpc>
              <a:buFont typeface="Wingdings" pitchFamily="2" charset="2"/>
              <a:buNone/>
              <a:defRPr/>
            </a:pPr>
            <a:r>
              <a:rPr lang="en-US" dirty="0" smtClean="0"/>
              <a:t>		      Tyr-      Ile-      </a:t>
            </a:r>
            <a:r>
              <a:rPr lang="en-US" dirty="0" err="1" smtClean="0"/>
              <a:t>Arg</a:t>
            </a:r>
            <a:r>
              <a:rPr lang="en-US" dirty="0" smtClean="0"/>
              <a:t>-    Tyr-    </a:t>
            </a:r>
            <a:r>
              <a:rPr lang="en-US" dirty="0" err="1" smtClean="0"/>
              <a:t>Arg</a:t>
            </a:r>
            <a:endParaRPr lang="en-US" dirty="0" smtClean="0"/>
          </a:p>
        </p:txBody>
      </p:sp>
    </p:spTree>
    <p:extLst>
      <p:ext uri="{BB962C8B-B14F-4D97-AF65-F5344CB8AC3E}">
        <p14:creationId xmlns:p14="http://schemas.microsoft.com/office/powerpoint/2010/main" val="4066813200"/>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2000" fill="hold"/>
                                        <p:tgtEl>
                                          <p:spTgt spid="76802"/>
                                        </p:tgtEl>
                                        <p:attrNameLst>
                                          <p:attrName>ppt_w</p:attrName>
                                        </p:attrNameLst>
                                      </p:cBhvr>
                                      <p:tavLst>
                                        <p:tav tm="0">
                                          <p:val>
                                            <p:strVal val="#ppt_w"/>
                                          </p:val>
                                        </p:tav>
                                        <p:tav tm="100000">
                                          <p:val>
                                            <p:strVal val="#ppt_w"/>
                                          </p:val>
                                        </p:tav>
                                      </p:tavLst>
                                    </p:anim>
                                    <p:anim calcmode="lin" valueType="num">
                                      <p:cBhvr>
                                        <p:cTn id="8" dur="2000" fill="hold"/>
                                        <p:tgtEl>
                                          <p:spTgt spid="7680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76802"/>
                                        </p:tgtEl>
                                        <p:attrNameLst>
                                          <p:attrName>ppt_x</p:attrName>
                                        </p:attrNameLst>
                                      </p:cBhvr>
                                      <p:tavLst>
                                        <p:tav tm="0">
                                          <p:val>
                                            <p:strVal val="#ppt_x-.4"/>
                                          </p:val>
                                        </p:tav>
                                        <p:tav tm="100000">
                                          <p:val>
                                            <p:strVal val="#ppt_x"/>
                                          </p:val>
                                        </p:tav>
                                      </p:tavLst>
                                    </p:anim>
                                    <p:anim calcmode="lin" valueType="num">
                                      <p:cBhvr>
                                        <p:cTn id="10" dur="2000" fill="hold"/>
                                        <p:tgtEl>
                                          <p:spTgt spid="7680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76803">
                                            <p:txEl>
                                              <p:pRg st="0" end="0"/>
                                            </p:txEl>
                                          </p:spTgt>
                                        </p:tgtEl>
                                        <p:attrNameLst>
                                          <p:attrName>style.visibility</p:attrName>
                                        </p:attrNameLst>
                                      </p:cBhvr>
                                      <p:to>
                                        <p:strVal val="visible"/>
                                      </p:to>
                                    </p:set>
                                    <p:animEffect transition="in" filter="fade">
                                      <p:cBhvr>
                                        <p:cTn id="15" dur="500">
                                          <p:stCondLst>
                                            <p:cond delay="0"/>
                                          </p:stCondLst>
                                        </p:cTn>
                                        <p:tgtEl>
                                          <p:spTgt spid="76803">
                                            <p:txEl>
                                              <p:pRg st="0" end="0"/>
                                            </p:txEl>
                                          </p:spTgt>
                                        </p:tgtEl>
                                      </p:cBhvr>
                                    </p:animEffect>
                                    <p:anim calcmode="lin" valueType="num">
                                      <p:cBhvr>
                                        <p:cTn id="16" dur="500" fill="hold">
                                          <p:stCondLst>
                                            <p:cond delay="0"/>
                                          </p:stCondLst>
                                        </p:cTn>
                                        <p:tgtEl>
                                          <p:spTgt spid="76803">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76803">
                                            <p:txEl>
                                              <p:pRg st="2" end="2"/>
                                            </p:txEl>
                                          </p:spTgt>
                                        </p:tgtEl>
                                        <p:attrNameLst>
                                          <p:attrName>style.visibility</p:attrName>
                                        </p:attrNameLst>
                                      </p:cBhvr>
                                      <p:to>
                                        <p:strVal val="visible"/>
                                      </p:to>
                                    </p:set>
                                    <p:animEffect transition="in" filter="fade">
                                      <p:cBhvr>
                                        <p:cTn id="22" dur="500">
                                          <p:stCondLst>
                                            <p:cond delay="0"/>
                                          </p:stCondLst>
                                        </p:cTn>
                                        <p:tgtEl>
                                          <p:spTgt spid="76803">
                                            <p:txEl>
                                              <p:pRg st="2" end="2"/>
                                            </p:txEl>
                                          </p:spTgt>
                                        </p:tgtEl>
                                      </p:cBhvr>
                                    </p:animEffect>
                                    <p:anim calcmode="lin" valueType="num">
                                      <p:cBhvr>
                                        <p:cTn id="23" dur="500" fill="hold">
                                          <p:stCondLst>
                                            <p:cond delay="0"/>
                                          </p:stCondLst>
                                        </p:cTn>
                                        <p:tgtEl>
                                          <p:spTgt spid="76803">
                                            <p:txEl>
                                              <p:pRg st="2" end="2"/>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76803">
                                            <p:txEl>
                                              <p:pRg st="4" end="4"/>
                                            </p:txEl>
                                          </p:spTgt>
                                        </p:tgtEl>
                                        <p:attrNameLst>
                                          <p:attrName>style.visibility</p:attrName>
                                        </p:attrNameLst>
                                      </p:cBhvr>
                                      <p:to>
                                        <p:strVal val="visible"/>
                                      </p:to>
                                    </p:set>
                                    <p:animEffect transition="in" filter="fade">
                                      <p:cBhvr>
                                        <p:cTn id="29" dur="500">
                                          <p:stCondLst>
                                            <p:cond delay="0"/>
                                          </p:stCondLst>
                                        </p:cTn>
                                        <p:tgtEl>
                                          <p:spTgt spid="76803">
                                            <p:txEl>
                                              <p:pRg st="4" end="4"/>
                                            </p:txEl>
                                          </p:spTgt>
                                        </p:tgtEl>
                                      </p:cBhvr>
                                    </p:animEffect>
                                    <p:anim calcmode="lin" valueType="num">
                                      <p:cBhvr>
                                        <p:cTn id="30" dur="500" fill="hold">
                                          <p:stCondLst>
                                            <p:cond delay="0"/>
                                          </p:stCondLst>
                                        </p:cTn>
                                        <p:tgtEl>
                                          <p:spTgt spid="76803">
                                            <p:txEl>
                                              <p:pRg st="4" end="4"/>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768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76803">
                                            <p:txEl>
                                              <p:pRg st="6" end="6"/>
                                            </p:txEl>
                                          </p:spTgt>
                                        </p:tgtEl>
                                        <p:attrNameLst>
                                          <p:attrName>style.visibility</p:attrName>
                                        </p:attrNameLst>
                                      </p:cBhvr>
                                      <p:to>
                                        <p:strVal val="visible"/>
                                      </p:to>
                                    </p:set>
                                    <p:animEffect transition="in" filter="fade">
                                      <p:cBhvr>
                                        <p:cTn id="36" dur="500">
                                          <p:stCondLst>
                                            <p:cond delay="0"/>
                                          </p:stCondLst>
                                        </p:cTn>
                                        <p:tgtEl>
                                          <p:spTgt spid="76803">
                                            <p:txEl>
                                              <p:pRg st="6" end="6"/>
                                            </p:txEl>
                                          </p:spTgt>
                                        </p:tgtEl>
                                      </p:cBhvr>
                                    </p:animEffect>
                                    <p:anim calcmode="lin" valueType="num">
                                      <p:cBhvr>
                                        <p:cTn id="37" dur="500" fill="hold">
                                          <p:stCondLst>
                                            <p:cond delay="0"/>
                                          </p:stCondLst>
                                        </p:cTn>
                                        <p:tgtEl>
                                          <p:spTgt spid="76803">
                                            <p:txEl>
                                              <p:pRg st="6" end="6"/>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768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76803">
                                            <p:txEl>
                                              <p:pRg st="7" end="7"/>
                                            </p:txEl>
                                          </p:spTgt>
                                        </p:tgtEl>
                                        <p:attrNameLst>
                                          <p:attrName>style.visibility</p:attrName>
                                        </p:attrNameLst>
                                      </p:cBhvr>
                                      <p:to>
                                        <p:strVal val="visible"/>
                                      </p:to>
                                    </p:set>
                                    <p:animEffect transition="in" filter="fade">
                                      <p:cBhvr>
                                        <p:cTn id="43" dur="500">
                                          <p:stCondLst>
                                            <p:cond delay="0"/>
                                          </p:stCondLst>
                                        </p:cTn>
                                        <p:tgtEl>
                                          <p:spTgt spid="76803">
                                            <p:txEl>
                                              <p:pRg st="7" end="7"/>
                                            </p:txEl>
                                          </p:spTgt>
                                        </p:tgtEl>
                                      </p:cBhvr>
                                    </p:animEffect>
                                    <p:anim calcmode="lin" valueType="num">
                                      <p:cBhvr>
                                        <p:cTn id="44" dur="500" fill="hold">
                                          <p:stCondLst>
                                            <p:cond delay="0"/>
                                          </p:stCondLst>
                                        </p:cTn>
                                        <p:tgtEl>
                                          <p:spTgt spid="76803">
                                            <p:txEl>
                                              <p:pRg st="7" end="7"/>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7680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Check your understanding</a:t>
            </a:r>
            <a:endParaRPr lang="en-US" dirty="0"/>
          </a:p>
        </p:txBody>
      </p:sp>
    </p:spTree>
    <p:extLst>
      <p:ext uri="{BB962C8B-B14F-4D97-AF65-F5344CB8AC3E}">
        <p14:creationId xmlns:p14="http://schemas.microsoft.com/office/powerpoint/2010/main" val="2261779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Lesson 5: Mutations</a:t>
            </a:r>
            <a:endParaRPr lang="en-US" dirty="0"/>
          </a:p>
        </p:txBody>
      </p:sp>
      <p:sp>
        <p:nvSpPr>
          <p:cNvPr id="3" name="Content Placeholder 2"/>
          <p:cNvSpPr>
            <a:spLocks noGrp="1"/>
          </p:cNvSpPr>
          <p:nvPr>
            <p:ph idx="1"/>
          </p:nvPr>
        </p:nvSpPr>
        <p:spPr/>
        <p:txBody>
          <a:bodyPr/>
          <a:lstStyle/>
          <a:p>
            <a:r>
              <a:rPr lang="en-US" b="1" dirty="0"/>
              <a:t>	</a:t>
            </a:r>
            <a:r>
              <a:rPr lang="en-US" b="1" u="sng" dirty="0" smtClean="0"/>
              <a:t>Objective</a:t>
            </a:r>
            <a:r>
              <a:rPr lang="en-US" b="1" u="sng" dirty="0"/>
              <a:t>:</a:t>
            </a:r>
            <a:r>
              <a:rPr lang="en-US" dirty="0"/>
              <a:t> Contrast gene mutations and chromosomal mutations</a:t>
            </a:r>
          </a:p>
          <a:p>
            <a:endParaRPr lang="en-US" dirty="0"/>
          </a:p>
        </p:txBody>
      </p:sp>
    </p:spTree>
    <p:extLst>
      <p:ext uri="{BB962C8B-B14F-4D97-AF65-F5344CB8AC3E}">
        <p14:creationId xmlns:p14="http://schemas.microsoft.com/office/powerpoint/2010/main" val="37727747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Mutations</a:t>
            </a:r>
          </a:p>
        </p:txBody>
      </p:sp>
      <p:sp>
        <p:nvSpPr>
          <p:cNvPr id="3075" name="Rectangle 3"/>
          <p:cNvSpPr>
            <a:spLocks noGrp="1" noChangeArrowheads="1"/>
          </p:cNvSpPr>
          <p:nvPr>
            <p:ph type="body" idx="1"/>
          </p:nvPr>
        </p:nvSpPr>
        <p:spPr/>
        <p:txBody>
          <a:bodyPr/>
          <a:lstStyle/>
          <a:p>
            <a:pPr eaLnBrk="1" hangingPunct="1">
              <a:defRPr/>
            </a:pPr>
            <a:r>
              <a:rPr lang="en-US" dirty="0" smtClean="0"/>
              <a:t>A change/error in the linear sequence of a DNA molecule</a:t>
            </a:r>
          </a:p>
          <a:p>
            <a:pPr eaLnBrk="1" hangingPunct="1">
              <a:defRPr/>
            </a:pPr>
            <a:r>
              <a:rPr lang="en-US" dirty="0" smtClean="0"/>
              <a:t>A random alteration of DNA</a:t>
            </a:r>
          </a:p>
          <a:p>
            <a:pPr eaLnBrk="1" hangingPunct="1">
              <a:defRPr/>
            </a:pPr>
            <a:r>
              <a:rPr lang="en-US" dirty="0" smtClean="0"/>
              <a:t>Source of variation</a:t>
            </a:r>
          </a:p>
          <a:p>
            <a:pPr eaLnBrk="1" hangingPunct="1">
              <a:defRPr/>
            </a:pPr>
            <a:r>
              <a:rPr lang="en-US" dirty="0" smtClean="0"/>
              <a:t>Mutagens (agents that can cause damage to DNA): UV light, X-rays, pollutants, tobacco smoke, asbestos</a:t>
            </a:r>
          </a:p>
          <a:p>
            <a:pPr eaLnBrk="1" hangingPunct="1">
              <a:defRPr/>
            </a:pPr>
            <a:endParaRPr lang="en-US" dirty="0" smtClean="0"/>
          </a:p>
        </p:txBody>
      </p:sp>
      <p:pic>
        <p:nvPicPr>
          <p:cNvPr id="36868" name="Picture 7" descr="mu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14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9" descr="MPj032112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335588"/>
            <a:ext cx="21336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1" descr="MPj040122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297488"/>
            <a:ext cx="1951038"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2" descr="MPj0385788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334000"/>
            <a:ext cx="2133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627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down)">
                                      <p:cBhvr>
                                        <p:cTn id="7" dur="10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down)">
                                      <p:cBhvr>
                                        <p:cTn id="12" dur="10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down)">
                                      <p:cBhvr>
                                        <p:cTn id="17" dur="10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wipe(down)">
                                      <p:cBhvr>
                                        <p:cTn id="22" dur="1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mtClean="0"/>
              <a:t>Mutations</a:t>
            </a:r>
          </a:p>
        </p:txBody>
      </p:sp>
      <p:sp>
        <p:nvSpPr>
          <p:cNvPr id="4099" name="Rectangle 3"/>
          <p:cNvSpPr>
            <a:spLocks noGrp="1" noChangeArrowheads="1"/>
          </p:cNvSpPr>
          <p:nvPr>
            <p:ph type="body" idx="1"/>
          </p:nvPr>
        </p:nvSpPr>
        <p:spPr>
          <a:xfrm>
            <a:off x="838200" y="2971800"/>
            <a:ext cx="7848600" cy="3657600"/>
          </a:xfrm>
        </p:spPr>
        <p:txBody>
          <a:bodyPr/>
          <a:lstStyle/>
          <a:p>
            <a:pPr eaLnBrk="1" hangingPunct="1">
              <a:defRPr/>
            </a:pPr>
            <a:r>
              <a:rPr lang="en-US" dirty="0" smtClean="0"/>
              <a:t>If mutation occurs in the sex </a:t>
            </a:r>
          </a:p>
          <a:p>
            <a:pPr eaLnBrk="1" hangingPunct="1">
              <a:buFont typeface="Wingdings" pitchFamily="2" charset="2"/>
              <a:buNone/>
              <a:defRPr/>
            </a:pPr>
            <a:r>
              <a:rPr lang="en-US" dirty="0" smtClean="0"/>
              <a:t>	cells, it may be passed on to offspring.</a:t>
            </a:r>
          </a:p>
          <a:p>
            <a:pPr eaLnBrk="1" hangingPunct="1">
              <a:buFont typeface="Wingdings" pitchFamily="2" charset="2"/>
              <a:buNone/>
              <a:defRPr/>
            </a:pPr>
            <a:endParaRPr lang="en-US" dirty="0" smtClean="0"/>
          </a:p>
          <a:p>
            <a:pPr eaLnBrk="1" hangingPunct="1">
              <a:defRPr/>
            </a:pPr>
            <a:r>
              <a:rPr lang="en-US" dirty="0" smtClean="0"/>
              <a:t>If mutation occurs in the body cells, it may only be passed on to other body cells; only affects the individual.</a:t>
            </a:r>
          </a:p>
          <a:p>
            <a:pPr eaLnBrk="1" hangingPunct="1">
              <a:defRPr/>
            </a:pPr>
            <a:endParaRPr lang="en-US" dirty="0" smtClean="0"/>
          </a:p>
          <a:p>
            <a:pPr eaLnBrk="1" hangingPunct="1">
              <a:defRPr/>
            </a:pPr>
            <a:endParaRPr lang="en-US" dirty="0" smtClean="0"/>
          </a:p>
        </p:txBody>
      </p:sp>
      <p:pic>
        <p:nvPicPr>
          <p:cNvPr id="37892" name="Picture 5" descr="fertiliz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990600"/>
            <a:ext cx="24765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268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fade">
                                      <p:cBhvr>
                                        <p:cTn id="17" dur="2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Mendel’s Model:</a:t>
            </a:r>
            <a:r>
              <a:rPr lang="en-US" dirty="0"/>
              <a:t/>
            </a:r>
            <a:br>
              <a:rPr lang="en-US" dirty="0"/>
            </a:br>
            <a:endParaRPr lang="en-US" dirty="0"/>
          </a:p>
        </p:txBody>
      </p:sp>
      <p:sp>
        <p:nvSpPr>
          <p:cNvPr id="3" name="Content Placeholder 2"/>
          <p:cNvSpPr>
            <a:spLocks noGrp="1"/>
          </p:cNvSpPr>
          <p:nvPr>
            <p:ph idx="1"/>
          </p:nvPr>
        </p:nvSpPr>
        <p:spPr>
          <a:xfrm>
            <a:off x="762000" y="1371600"/>
            <a:ext cx="4114801" cy="4419600"/>
          </a:xfrm>
        </p:spPr>
        <p:txBody>
          <a:bodyPr/>
          <a:lstStyle/>
          <a:p>
            <a:pPr marL="0" indent="0">
              <a:buNone/>
            </a:pPr>
            <a:r>
              <a:rPr lang="en-US" b="1" dirty="0"/>
              <a:t> </a:t>
            </a:r>
            <a:r>
              <a:rPr lang="en-US" b="1" dirty="0" smtClean="0"/>
              <a:t>3 </a:t>
            </a:r>
            <a:r>
              <a:rPr lang="en-US" b="1" dirty="0"/>
              <a:t>steps</a:t>
            </a:r>
            <a:endParaRPr lang="en-US" dirty="0"/>
          </a:p>
          <a:p>
            <a:pPr marL="0" indent="0">
              <a:buNone/>
            </a:pPr>
            <a:r>
              <a:rPr lang="en-US" dirty="0"/>
              <a:t>a. Mendel self-pollinate to make a pure breed (P generation)</a:t>
            </a:r>
          </a:p>
          <a:p>
            <a:pPr marL="0" indent="0">
              <a:buNone/>
            </a:pPr>
            <a:r>
              <a:rPr lang="en-US" dirty="0"/>
              <a:t>b. Cross pollinate to create a hybrid (F</a:t>
            </a:r>
            <a:r>
              <a:rPr lang="en-US" baseline="-25000" dirty="0"/>
              <a:t>1</a:t>
            </a:r>
            <a:r>
              <a:rPr lang="en-US" dirty="0"/>
              <a:t> generation)</a:t>
            </a:r>
          </a:p>
          <a:p>
            <a:pPr marL="0" indent="0">
              <a:buNone/>
            </a:pPr>
            <a:r>
              <a:rPr lang="en-US" dirty="0"/>
              <a:t>c. Self-pollinate again (F</a:t>
            </a:r>
            <a:r>
              <a:rPr lang="en-US" baseline="-25000" dirty="0"/>
              <a:t>2</a:t>
            </a:r>
            <a:r>
              <a:rPr lang="en-US" dirty="0"/>
              <a:t> generation)</a:t>
            </a:r>
          </a:p>
          <a:p>
            <a:pPr marL="0" indent="0">
              <a:buNone/>
            </a:pPr>
            <a:endParaRPr lang="en-US" dirty="0"/>
          </a:p>
        </p:txBody>
      </p:sp>
      <p:pic>
        <p:nvPicPr>
          <p:cNvPr id="1026" name="Picture 2" descr="c14x2flower-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107" y="1600200"/>
            <a:ext cx="416164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394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C2131ED-AEA0-4F1D-A442-CFEC1CC9785C}" type="slidenum">
              <a:rPr lang="en-US" altLang="en-US"/>
              <a:pPr/>
              <a:t>50</a:t>
            </a:fld>
            <a:endParaRPr lang="en-US" altLang="en-US"/>
          </a:p>
        </p:txBody>
      </p:sp>
      <p:sp>
        <p:nvSpPr>
          <p:cNvPr id="43010" name="Rectangle 2"/>
          <p:cNvSpPr>
            <a:spLocks noGrp="1" noChangeArrowheads="1"/>
          </p:cNvSpPr>
          <p:nvPr>
            <p:ph type="title"/>
          </p:nvPr>
        </p:nvSpPr>
        <p:spPr/>
        <p:txBody>
          <a:bodyPr>
            <a:normAutofit fontScale="90000"/>
          </a:bodyPr>
          <a:lstStyle/>
          <a:p>
            <a:r>
              <a:rPr lang="en-US" altLang="en-US" u="sng"/>
              <a:t>Chromosomal Mutations continued</a:t>
            </a:r>
          </a:p>
        </p:txBody>
      </p:sp>
      <p:sp>
        <p:nvSpPr>
          <p:cNvPr id="43011" name="Rectangle 3"/>
          <p:cNvSpPr>
            <a:spLocks noGrp="1" noChangeArrowheads="1"/>
          </p:cNvSpPr>
          <p:nvPr>
            <p:ph type="body" idx="1"/>
          </p:nvPr>
        </p:nvSpPr>
        <p:spPr>
          <a:xfrm>
            <a:off x="533400" y="2438400"/>
            <a:ext cx="7848600" cy="4114800"/>
          </a:xfrm>
        </p:spPr>
        <p:txBody>
          <a:bodyPr/>
          <a:lstStyle/>
          <a:p>
            <a:r>
              <a:rPr lang="en-US" altLang="en-US" dirty="0"/>
              <a:t>If normal sequence is ABCDEFG</a:t>
            </a:r>
            <a:endParaRPr lang="en-US" altLang="en-US" u="sng" dirty="0"/>
          </a:p>
          <a:p>
            <a:pPr lvl="1"/>
            <a:r>
              <a:rPr lang="en-US" altLang="en-US" u="sng" dirty="0"/>
              <a:t>Translocation</a:t>
            </a:r>
            <a:r>
              <a:rPr lang="en-US" altLang="en-US" dirty="0"/>
              <a:t> adds a piece from another chromosome ABCDEFGXYZ</a:t>
            </a:r>
            <a:endParaRPr lang="en-US" altLang="en-US" u="sng" dirty="0"/>
          </a:p>
          <a:p>
            <a:pPr lvl="1"/>
            <a:r>
              <a:rPr lang="en-US" altLang="en-US" u="sng" dirty="0"/>
              <a:t>Inversion</a:t>
            </a:r>
            <a:r>
              <a:rPr lang="en-US" altLang="en-US" dirty="0"/>
              <a:t> changes the order ABEDCFG</a:t>
            </a:r>
            <a:endParaRPr lang="en-US" altLang="en-US" u="sng" dirty="0"/>
          </a:p>
          <a:p>
            <a:pPr lvl="1"/>
            <a:r>
              <a:rPr lang="en-US" altLang="en-US" u="sng" dirty="0"/>
              <a:t>Addition</a:t>
            </a:r>
            <a:r>
              <a:rPr lang="en-US" altLang="en-US" dirty="0"/>
              <a:t> adds/repeats a piece from the original chromosome ABCABCDEFG</a:t>
            </a:r>
            <a:endParaRPr lang="en-US" altLang="en-US" u="sng" dirty="0"/>
          </a:p>
          <a:p>
            <a:pPr lvl="1"/>
            <a:r>
              <a:rPr lang="en-US" altLang="en-US" u="sng" dirty="0"/>
              <a:t>Deletion</a:t>
            </a:r>
            <a:r>
              <a:rPr lang="en-US" altLang="en-US" dirty="0"/>
              <a:t> removes a piece ABCFG</a:t>
            </a:r>
          </a:p>
        </p:txBody>
      </p:sp>
    </p:spTree>
    <p:extLst>
      <p:ext uri="{BB962C8B-B14F-4D97-AF65-F5344CB8AC3E}">
        <p14:creationId xmlns:p14="http://schemas.microsoft.com/office/powerpoint/2010/main" val="1169671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20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fade">
                                      <p:cBhvr>
                                        <p:cTn id="12" dur="2000"/>
                                        <p:tgtEl>
                                          <p:spTgt spid="430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fade">
                                      <p:cBhvr>
                                        <p:cTn id="17" dur="2000"/>
                                        <p:tgtEl>
                                          <p:spTgt spid="430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Effect transition="in" filter="fade">
                                      <p:cBhvr>
                                        <p:cTn id="22" dur="2000"/>
                                        <p:tgtEl>
                                          <p:spTgt spid="430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animEffect transition="in" filter="fade">
                                      <p:cBhvr>
                                        <p:cTn id="27" dur="2000"/>
                                        <p:tgtEl>
                                          <p:spTgt spid="430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011">
                                            <p:txEl>
                                              <p:pRg st="4" end="4"/>
                                            </p:txEl>
                                          </p:spTgt>
                                        </p:tgtEl>
                                        <p:attrNameLst>
                                          <p:attrName>style.visibility</p:attrName>
                                        </p:attrNameLst>
                                      </p:cBhvr>
                                      <p:to>
                                        <p:strVal val="visible"/>
                                      </p:to>
                                    </p:set>
                                    <p:animEffect transition="in" filter="fade">
                                      <p:cBhvr>
                                        <p:cTn id="32" dur="20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mtClean="0"/>
              <a:t>Types of Mutations</a:t>
            </a:r>
          </a:p>
        </p:txBody>
      </p:sp>
      <p:sp>
        <p:nvSpPr>
          <p:cNvPr id="75779" name="Rectangle 3"/>
          <p:cNvSpPr>
            <a:spLocks noGrp="1" noChangeArrowheads="1"/>
          </p:cNvSpPr>
          <p:nvPr>
            <p:ph type="body" idx="1"/>
          </p:nvPr>
        </p:nvSpPr>
        <p:spPr>
          <a:xfrm>
            <a:off x="457200" y="2324100"/>
            <a:ext cx="8229600" cy="4533900"/>
          </a:xfrm>
        </p:spPr>
        <p:txBody>
          <a:bodyPr/>
          <a:lstStyle/>
          <a:p>
            <a:pPr eaLnBrk="1" hangingPunct="1">
              <a:lnSpc>
                <a:spcPct val="80000"/>
              </a:lnSpc>
              <a:defRPr/>
            </a:pPr>
            <a:endParaRPr lang="en-US" sz="2800" smtClean="0"/>
          </a:p>
          <a:p>
            <a:pPr eaLnBrk="1" hangingPunct="1">
              <a:lnSpc>
                <a:spcPct val="80000"/>
              </a:lnSpc>
              <a:defRPr/>
            </a:pPr>
            <a:endParaRPr lang="en-US" sz="2800" smtClean="0"/>
          </a:p>
          <a:p>
            <a:pPr eaLnBrk="1" hangingPunct="1">
              <a:lnSpc>
                <a:spcPct val="80000"/>
              </a:lnSpc>
              <a:defRPr/>
            </a:pPr>
            <a:endParaRPr lang="en-US" sz="2800" smtClean="0"/>
          </a:p>
          <a:p>
            <a:pPr eaLnBrk="1" hangingPunct="1">
              <a:lnSpc>
                <a:spcPct val="80000"/>
              </a:lnSpc>
              <a:defRPr/>
            </a:pPr>
            <a:endParaRPr lang="en-US" sz="2800" smtClean="0"/>
          </a:p>
          <a:p>
            <a:pPr eaLnBrk="1" hangingPunct="1">
              <a:lnSpc>
                <a:spcPct val="80000"/>
              </a:lnSpc>
              <a:defRPr/>
            </a:pPr>
            <a:endParaRPr lang="en-US" sz="2800" smtClean="0"/>
          </a:p>
          <a:p>
            <a:pPr eaLnBrk="1" hangingPunct="1">
              <a:lnSpc>
                <a:spcPct val="80000"/>
              </a:lnSpc>
              <a:defRPr/>
            </a:pPr>
            <a:endParaRPr lang="en-US" sz="2800" smtClean="0"/>
          </a:p>
          <a:p>
            <a:pPr eaLnBrk="1" hangingPunct="1">
              <a:lnSpc>
                <a:spcPct val="80000"/>
              </a:lnSpc>
              <a:defRPr/>
            </a:pPr>
            <a:endParaRPr lang="en-US" sz="2800" smtClean="0"/>
          </a:p>
          <a:p>
            <a:pPr eaLnBrk="1" hangingPunct="1">
              <a:lnSpc>
                <a:spcPct val="80000"/>
              </a:lnSpc>
              <a:defRPr/>
            </a:pPr>
            <a:endParaRPr lang="en-US" sz="2800" smtClean="0"/>
          </a:p>
          <a:p>
            <a:pPr eaLnBrk="1" hangingPunct="1">
              <a:lnSpc>
                <a:spcPct val="80000"/>
              </a:lnSpc>
              <a:defRPr/>
            </a:pPr>
            <a:endParaRPr lang="en-US" sz="2800" smtClean="0"/>
          </a:p>
          <a:p>
            <a:pPr algn="ctr" eaLnBrk="1" hangingPunct="1">
              <a:lnSpc>
                <a:spcPct val="80000"/>
              </a:lnSpc>
              <a:buFont typeface="Wingdings" pitchFamily="2" charset="2"/>
              <a:buNone/>
              <a:defRPr/>
            </a:pPr>
            <a:r>
              <a:rPr lang="en-US" sz="2800" smtClean="0"/>
              <a:t>(Different colors represent different genes)</a:t>
            </a:r>
          </a:p>
        </p:txBody>
      </p:sp>
      <p:pic>
        <p:nvPicPr>
          <p:cNvPr id="38916" name="Picture 5" descr="5-02%20Mu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36" y="1752600"/>
            <a:ext cx="74676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369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078BB7-BC86-4BDA-89DF-88A64E6D2CD9}" type="slidenum">
              <a:rPr lang="en-US" altLang="en-US"/>
              <a:pPr/>
              <a:t>52</a:t>
            </a:fld>
            <a:endParaRPr lang="en-US" altLang="en-US"/>
          </a:p>
        </p:txBody>
      </p:sp>
      <p:sp>
        <p:nvSpPr>
          <p:cNvPr id="44034" name="Rectangle 2"/>
          <p:cNvSpPr>
            <a:spLocks noGrp="1" noChangeArrowheads="1"/>
          </p:cNvSpPr>
          <p:nvPr>
            <p:ph type="title"/>
          </p:nvPr>
        </p:nvSpPr>
        <p:spPr/>
        <p:txBody>
          <a:bodyPr>
            <a:normAutofit fontScale="90000"/>
          </a:bodyPr>
          <a:lstStyle/>
          <a:p>
            <a:r>
              <a:rPr lang="en-US" altLang="en-US" u="sng" dirty="0"/>
              <a:t>Chromosomal Mutations continued</a:t>
            </a:r>
          </a:p>
        </p:txBody>
      </p:sp>
      <p:sp>
        <p:nvSpPr>
          <p:cNvPr id="44035" name="Rectangle 3"/>
          <p:cNvSpPr>
            <a:spLocks noGrp="1" noChangeArrowheads="1"/>
          </p:cNvSpPr>
          <p:nvPr>
            <p:ph type="body" idx="1"/>
          </p:nvPr>
        </p:nvSpPr>
        <p:spPr>
          <a:xfrm>
            <a:off x="685800" y="2362200"/>
            <a:ext cx="7848600" cy="3429000"/>
          </a:xfrm>
        </p:spPr>
        <p:txBody>
          <a:bodyPr>
            <a:noAutofit/>
          </a:bodyPr>
          <a:lstStyle/>
          <a:p>
            <a:pPr lvl="1"/>
            <a:r>
              <a:rPr lang="en-US" altLang="en-US" sz="2400" u="sng" dirty="0"/>
              <a:t>Non-disjunction</a:t>
            </a:r>
            <a:r>
              <a:rPr lang="en-US" altLang="en-US" sz="2400" dirty="0"/>
              <a:t>: the addition or loss of </a:t>
            </a:r>
            <a:r>
              <a:rPr lang="en-US" altLang="en-US" sz="2400" u="sng" dirty="0"/>
              <a:t>whole</a:t>
            </a:r>
            <a:r>
              <a:rPr lang="en-US" altLang="en-US" sz="2400" dirty="0"/>
              <a:t> chromosomes</a:t>
            </a:r>
          </a:p>
          <a:p>
            <a:pPr lvl="2"/>
            <a:r>
              <a:rPr lang="en-US" altLang="en-US" sz="2400" dirty="0"/>
              <a:t>Occurs when the chromatids do not separate during </a:t>
            </a:r>
            <a:r>
              <a:rPr lang="en-US" altLang="en-US" sz="2400" dirty="0" smtClean="0"/>
              <a:t>anaphase</a:t>
            </a:r>
          </a:p>
          <a:p>
            <a:pPr lvl="2"/>
            <a:endParaRPr lang="en-US" altLang="en-US" sz="2400" u="sng" dirty="0"/>
          </a:p>
          <a:p>
            <a:pPr lvl="1"/>
            <a:r>
              <a:rPr lang="en-US" altLang="en-US" sz="2400" u="sng" dirty="0"/>
              <a:t>Polyploidy</a:t>
            </a:r>
            <a:r>
              <a:rPr lang="en-US" altLang="en-US" sz="2400" dirty="0"/>
              <a:t>: containing a multiple of the normal chromosomal # (3n, 4n etc.)</a:t>
            </a:r>
          </a:p>
          <a:p>
            <a:pPr lvl="2"/>
            <a:r>
              <a:rPr lang="en-US" altLang="en-US" sz="2400" dirty="0"/>
              <a:t>Typically occurs with plants and results in larger than normal fruits</a:t>
            </a:r>
          </a:p>
        </p:txBody>
      </p:sp>
    </p:spTree>
    <p:extLst>
      <p:ext uri="{BB962C8B-B14F-4D97-AF65-F5344CB8AC3E}">
        <p14:creationId xmlns:p14="http://schemas.microsoft.com/office/powerpoint/2010/main" val="2834661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fade">
                                      <p:cBhvr>
                                        <p:cTn id="12" dur="20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fade">
                                      <p:cBhvr>
                                        <p:cTn id="17" dur="2000"/>
                                        <p:tgtEl>
                                          <p:spTgt spid="440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fade">
                                      <p:cBhvr>
                                        <p:cTn id="22" dur="2000"/>
                                        <p:tgtEl>
                                          <p:spTgt spid="44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fade">
                                      <p:cBhvr>
                                        <p:cTn id="27" dur="20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3400"/>
            <a:ext cx="8229600" cy="1143000"/>
          </a:xfrm>
        </p:spPr>
        <p:txBody>
          <a:bodyPr>
            <a:normAutofit fontScale="90000"/>
          </a:bodyPr>
          <a:lstStyle/>
          <a:p>
            <a:pPr eaLnBrk="1" hangingPunct="1">
              <a:defRPr/>
            </a:pPr>
            <a:r>
              <a:rPr lang="en-US" smtClean="0"/>
              <a:t>How do DNA mutations affect proteins?</a:t>
            </a:r>
          </a:p>
        </p:txBody>
      </p:sp>
      <p:sp>
        <p:nvSpPr>
          <p:cNvPr id="5123" name="Rectangle 3"/>
          <p:cNvSpPr>
            <a:spLocks noGrp="1" noChangeArrowheads="1"/>
          </p:cNvSpPr>
          <p:nvPr>
            <p:ph type="body" idx="1"/>
          </p:nvPr>
        </p:nvSpPr>
        <p:spPr>
          <a:xfrm>
            <a:off x="990600" y="1752600"/>
            <a:ext cx="7772400" cy="4724400"/>
          </a:xfrm>
        </p:spPr>
        <p:txBody>
          <a:bodyPr/>
          <a:lstStyle/>
          <a:p>
            <a:pPr eaLnBrk="1" hangingPunct="1">
              <a:defRPr/>
            </a:pPr>
            <a:r>
              <a:rPr lang="en-US" dirty="0" smtClean="0"/>
              <a:t>Change in the nucleotide sequence of DNA may lead to a change in the amino acid sequence of a protein</a:t>
            </a:r>
          </a:p>
          <a:p>
            <a:pPr eaLnBrk="1" hangingPunct="1">
              <a:defRPr/>
            </a:pPr>
            <a:endParaRPr lang="en-US" dirty="0" smtClean="0"/>
          </a:p>
          <a:p>
            <a:pPr eaLnBrk="1" hangingPunct="1">
              <a:defRPr/>
            </a:pPr>
            <a:r>
              <a:rPr lang="en-US" dirty="0" smtClean="0"/>
              <a:t>The shape of the protein may be affected (incorrect folding)and the protein doesn’t do its job (malfunctions).</a:t>
            </a:r>
          </a:p>
          <a:p>
            <a:pPr eaLnBrk="1" hangingPunct="1">
              <a:defRPr/>
            </a:pPr>
            <a:endParaRPr lang="en-US" dirty="0" smtClean="0"/>
          </a:p>
          <a:p>
            <a:pPr eaLnBrk="1" hangingPunct="1">
              <a:defRPr/>
            </a:pPr>
            <a:r>
              <a:rPr lang="en-US" dirty="0" smtClean="0"/>
              <a:t>Example: Sickle Cell Anemia</a:t>
            </a:r>
          </a:p>
          <a:p>
            <a:pPr eaLnBrk="1" hangingPunct="1">
              <a:defRPr/>
            </a:pPr>
            <a:endParaRPr lang="en-US" dirty="0" smtClean="0"/>
          </a:p>
        </p:txBody>
      </p:sp>
      <p:pic>
        <p:nvPicPr>
          <p:cNvPr id="39940" name="Picture 4" descr="image00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5029200"/>
            <a:ext cx="14732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198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10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wipe(down)">
                                      <p:cBhvr>
                                        <p:cTn id="12" dur="1000"/>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wipe(down)">
                                      <p:cBhvr>
                                        <p:cTn id="17" dur="1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Check your understanding</a:t>
            </a:r>
            <a:endParaRPr lang="en-US" dirty="0"/>
          </a:p>
        </p:txBody>
      </p:sp>
    </p:spTree>
    <p:extLst>
      <p:ext uri="{BB962C8B-B14F-4D97-AF65-F5344CB8AC3E}">
        <p14:creationId xmlns:p14="http://schemas.microsoft.com/office/powerpoint/2010/main" val="1543616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Lesson 6: Gene expression</a:t>
            </a:r>
            <a:endParaRPr lang="en-US" dirty="0"/>
          </a:p>
        </p:txBody>
      </p:sp>
      <p:sp>
        <p:nvSpPr>
          <p:cNvPr id="3" name="Content Placeholder 2"/>
          <p:cNvSpPr>
            <a:spLocks noGrp="1"/>
          </p:cNvSpPr>
          <p:nvPr>
            <p:ph idx="1"/>
          </p:nvPr>
        </p:nvSpPr>
        <p:spPr/>
        <p:txBody>
          <a:bodyPr/>
          <a:lstStyle/>
          <a:p>
            <a:pPr marL="0" indent="0">
              <a:buNone/>
            </a:pPr>
            <a:r>
              <a:rPr lang="en-US" b="1" u="sng" dirty="0" smtClean="0"/>
              <a:t>Objective</a:t>
            </a:r>
            <a:r>
              <a:rPr lang="en-US" b="1" u="sng" dirty="0"/>
              <a:t>:</a:t>
            </a:r>
            <a:r>
              <a:rPr lang="en-US" dirty="0"/>
              <a:t> Explain the relationship between genes and proteins</a:t>
            </a:r>
          </a:p>
          <a:p>
            <a:endParaRPr lang="en-US" dirty="0"/>
          </a:p>
        </p:txBody>
      </p:sp>
    </p:spTree>
    <p:extLst>
      <p:ext uri="{BB962C8B-B14F-4D97-AF65-F5344CB8AC3E}">
        <p14:creationId xmlns:p14="http://schemas.microsoft.com/office/powerpoint/2010/main" val="26385272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8229600" cy="639762"/>
          </a:xfrm>
        </p:spPr>
        <p:txBody>
          <a:bodyPr>
            <a:normAutofit fontScale="90000"/>
          </a:bodyPr>
          <a:lstStyle/>
          <a:p>
            <a:pPr eaLnBrk="1" hangingPunct="1">
              <a:defRPr/>
            </a:pPr>
            <a:r>
              <a:rPr lang="en-US" dirty="0" smtClean="0"/>
              <a:t>Gene Expression</a:t>
            </a:r>
          </a:p>
        </p:txBody>
      </p:sp>
      <p:sp>
        <p:nvSpPr>
          <p:cNvPr id="6147" name="Rectangle 3"/>
          <p:cNvSpPr>
            <a:spLocks noGrp="1" noChangeArrowheads="1"/>
          </p:cNvSpPr>
          <p:nvPr>
            <p:ph type="body" idx="1"/>
          </p:nvPr>
        </p:nvSpPr>
        <p:spPr>
          <a:xfrm>
            <a:off x="1219200" y="1524000"/>
            <a:ext cx="7010400" cy="5105400"/>
          </a:xfrm>
        </p:spPr>
        <p:txBody>
          <a:bodyPr/>
          <a:lstStyle/>
          <a:p>
            <a:pPr eaLnBrk="1" hangingPunct="1">
              <a:lnSpc>
                <a:spcPct val="90000"/>
              </a:lnSpc>
              <a:defRPr/>
            </a:pPr>
            <a:r>
              <a:rPr lang="en-US" dirty="0" smtClean="0"/>
              <a:t>Each cell uses only some of the genetic information it contains.</a:t>
            </a:r>
          </a:p>
          <a:p>
            <a:pPr eaLnBrk="1" hangingPunct="1">
              <a:lnSpc>
                <a:spcPct val="90000"/>
              </a:lnSpc>
              <a:defRPr/>
            </a:pPr>
            <a:endParaRPr lang="en-US" dirty="0" smtClean="0"/>
          </a:p>
          <a:p>
            <a:pPr eaLnBrk="1" hangingPunct="1">
              <a:lnSpc>
                <a:spcPct val="90000"/>
              </a:lnSpc>
              <a:defRPr/>
            </a:pPr>
            <a:r>
              <a:rPr lang="en-US" dirty="0" smtClean="0"/>
              <a:t>Proteins are synthesized only from genes that are expressed or “turned on;” all other genes are not expressed or “turned off.”</a:t>
            </a:r>
          </a:p>
          <a:p>
            <a:pPr eaLnBrk="1" hangingPunct="1">
              <a:lnSpc>
                <a:spcPct val="90000"/>
              </a:lnSpc>
              <a:defRPr/>
            </a:pPr>
            <a:endParaRPr lang="en-US" dirty="0" smtClean="0"/>
          </a:p>
          <a:p>
            <a:pPr eaLnBrk="1" hangingPunct="1">
              <a:lnSpc>
                <a:spcPct val="90000"/>
              </a:lnSpc>
              <a:defRPr/>
            </a:pPr>
            <a:r>
              <a:rPr lang="en-US" dirty="0" smtClean="0"/>
              <a:t>Ex: genes that code for liver enzymes are not expressed in nerve cells</a:t>
            </a:r>
          </a:p>
          <a:p>
            <a:pPr eaLnBrk="1" hangingPunct="1">
              <a:lnSpc>
                <a:spcPct val="90000"/>
              </a:lnSpc>
              <a:defRPr/>
            </a:pPr>
            <a:endParaRPr lang="en-US" dirty="0" smtClean="0"/>
          </a:p>
          <a:p>
            <a:pPr eaLnBrk="1" hangingPunct="1">
              <a:lnSpc>
                <a:spcPct val="90000"/>
              </a:lnSpc>
              <a:defRPr/>
            </a:pPr>
            <a:r>
              <a:rPr lang="en-US" dirty="0" smtClean="0"/>
              <a:t>Proteins determine your physical traits (phenotype)</a:t>
            </a:r>
          </a:p>
          <a:p>
            <a:pPr eaLnBrk="1" hangingPunct="1">
              <a:lnSpc>
                <a:spcPct val="90000"/>
              </a:lnSpc>
              <a:defRPr/>
            </a:pPr>
            <a:endParaRPr lang="en-US" dirty="0" smtClean="0"/>
          </a:p>
        </p:txBody>
      </p:sp>
    </p:spTree>
    <p:extLst>
      <p:ext uri="{BB962C8B-B14F-4D97-AF65-F5344CB8AC3E}">
        <p14:creationId xmlns:p14="http://schemas.microsoft.com/office/powerpoint/2010/main" val="66599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20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fade">
                                      <p:cBhvr>
                                        <p:cTn id="17" dur="2000"/>
                                        <p:tgtEl>
                                          <p:spTgt spid="614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6" end="6"/>
                                            </p:txEl>
                                          </p:spTgt>
                                        </p:tgtEl>
                                        <p:attrNameLst>
                                          <p:attrName>style.visibility</p:attrName>
                                        </p:attrNameLst>
                                      </p:cBhvr>
                                      <p:to>
                                        <p:strVal val="visible"/>
                                      </p:to>
                                    </p:set>
                                    <p:animEffect transition="in" filter="fade">
                                      <p:cBhvr>
                                        <p:cTn id="22" dur="20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t>Gene Expression</a:t>
            </a:r>
          </a:p>
        </p:txBody>
      </p:sp>
      <p:sp>
        <p:nvSpPr>
          <p:cNvPr id="7171" name="Rectangle 3"/>
          <p:cNvSpPr>
            <a:spLocks noGrp="1" noChangeArrowheads="1"/>
          </p:cNvSpPr>
          <p:nvPr>
            <p:ph type="body" idx="1"/>
          </p:nvPr>
        </p:nvSpPr>
        <p:spPr>
          <a:xfrm>
            <a:off x="879764" y="1752600"/>
            <a:ext cx="8229600" cy="4533900"/>
          </a:xfrm>
        </p:spPr>
        <p:txBody>
          <a:bodyPr/>
          <a:lstStyle/>
          <a:p>
            <a:pPr eaLnBrk="1" hangingPunct="1">
              <a:defRPr/>
            </a:pPr>
            <a:r>
              <a:rPr lang="en-US" dirty="0" smtClean="0"/>
              <a:t>Influenced by the environment</a:t>
            </a:r>
          </a:p>
          <a:p>
            <a:pPr eaLnBrk="1" hangingPunct="1">
              <a:defRPr/>
            </a:pPr>
            <a:r>
              <a:rPr lang="en-US" dirty="0" smtClean="0"/>
              <a:t>Example: Himalayan Rabbit</a:t>
            </a:r>
          </a:p>
          <a:p>
            <a:pPr eaLnBrk="1" hangingPunct="1">
              <a:buFont typeface="Wingdings" pitchFamily="2" charset="2"/>
              <a:buNone/>
              <a:defRPr/>
            </a:pPr>
            <a:r>
              <a:rPr lang="en-US" dirty="0" smtClean="0"/>
              <a:t>	- cold temperature turns on gene for black pigment</a:t>
            </a:r>
          </a:p>
          <a:p>
            <a:pPr eaLnBrk="1" hangingPunct="1">
              <a:defRPr/>
            </a:pPr>
            <a:r>
              <a:rPr lang="en-US" dirty="0" smtClean="0"/>
              <a:t>Example: identical twins raised separately</a:t>
            </a:r>
          </a:p>
          <a:p>
            <a:pPr eaLnBrk="1" hangingPunct="1">
              <a:buFont typeface="Wingdings" pitchFamily="2" charset="2"/>
              <a:buNone/>
              <a:defRPr/>
            </a:pPr>
            <a:r>
              <a:rPr lang="en-US" dirty="0" smtClean="0"/>
              <a:t>	- twin living in city may develop cancer  </a:t>
            </a:r>
          </a:p>
          <a:p>
            <a:pPr eaLnBrk="1" hangingPunct="1">
              <a:buFont typeface="Wingdings" pitchFamily="2" charset="2"/>
              <a:buNone/>
              <a:defRPr/>
            </a:pPr>
            <a:r>
              <a:rPr lang="en-US" dirty="0" smtClean="0"/>
              <a:t>     while twin living in the country may not</a:t>
            </a:r>
          </a:p>
        </p:txBody>
      </p:sp>
      <p:pic>
        <p:nvPicPr>
          <p:cNvPr id="34820" name="Picture 6" descr="B02AD7E"/>
          <p:cNvPicPr>
            <a:picLocks noChangeAspect="1" noChangeArrowheads="1"/>
          </p:cNvPicPr>
          <p:nvPr/>
        </p:nvPicPr>
        <p:blipFill>
          <a:blip r:embed="rId2">
            <a:extLst>
              <a:ext uri="{28A0092B-C50C-407E-A947-70E740481C1C}">
                <a14:useLocalDpi xmlns:a14="http://schemas.microsoft.com/office/drawing/2010/main" val="0"/>
              </a:ext>
            </a:extLst>
          </a:blip>
          <a:srcRect l="26306" t="68724" b="16667"/>
          <a:stretch>
            <a:fillRect/>
          </a:stretch>
        </p:blipFill>
        <p:spPr bwMode="auto">
          <a:xfrm>
            <a:off x="1447800" y="4876800"/>
            <a:ext cx="606266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889299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custDataLst>
              <p:tags r:id="rId2"/>
            </p:custDataLst>
          </p:nvPr>
        </p:nvSpPr>
        <p:spPr>
          <a:xfrm>
            <a:off x="762000" y="990600"/>
            <a:ext cx="8382000" cy="2209800"/>
          </a:xfrm>
        </p:spPr>
        <p:txBody>
          <a:bodyPr>
            <a:normAutofit fontScale="90000"/>
          </a:bodyPr>
          <a:lstStyle/>
          <a:p>
            <a:pPr algn="l" eaLnBrk="1" hangingPunct="1">
              <a:defRPr/>
            </a:pPr>
            <a:r>
              <a:rPr lang="en-US" sz="2800" dirty="0" smtClean="0"/>
              <a:t>During the warm temperatures of summer, the arctic fox produces enzymes that cause its fur to become reddish brown. During the cold temperatures of winter, these enzymes do not function. As a result, the fox has a white coat that blends into the snowy background. This change in fur color shows that</a:t>
            </a:r>
            <a:r>
              <a:rPr lang="en-US" sz="4000" dirty="0" smtClean="0"/>
              <a:t> </a:t>
            </a:r>
          </a:p>
        </p:txBody>
      </p:sp>
      <p:sp>
        <p:nvSpPr>
          <p:cNvPr id="104451" name="Rectangle 3"/>
          <p:cNvSpPr>
            <a:spLocks noGrp="1" noChangeArrowheads="1"/>
          </p:cNvSpPr>
          <p:nvPr>
            <p:ph type="body" idx="1"/>
            <p:custDataLst>
              <p:tags r:id="rId3"/>
            </p:custDataLst>
          </p:nvPr>
        </p:nvSpPr>
        <p:spPr>
          <a:xfrm>
            <a:off x="1295400" y="3657600"/>
            <a:ext cx="7848600" cy="2476500"/>
          </a:xfrm>
        </p:spPr>
        <p:txBody>
          <a:bodyPr/>
          <a:lstStyle/>
          <a:p>
            <a:pPr marL="609600" indent="-609600" eaLnBrk="1" hangingPunct="1">
              <a:lnSpc>
                <a:spcPct val="90000"/>
              </a:lnSpc>
              <a:buFont typeface="Wingdings" pitchFamily="2" charset="2"/>
              <a:buAutoNum type="alphaUcPeriod"/>
              <a:defRPr/>
            </a:pPr>
            <a:r>
              <a:rPr lang="en-US" sz="2400" dirty="0" smtClean="0"/>
              <a:t>the genes of a fox are made of unstable DNA</a:t>
            </a:r>
          </a:p>
          <a:p>
            <a:pPr marL="609600" indent="-609600" eaLnBrk="1" hangingPunct="1">
              <a:lnSpc>
                <a:spcPct val="90000"/>
              </a:lnSpc>
              <a:buFont typeface="Wingdings" pitchFamily="2" charset="2"/>
              <a:buAutoNum type="alphaUcPeriod"/>
              <a:defRPr/>
            </a:pPr>
            <a:r>
              <a:rPr lang="en-US" sz="2400" dirty="0" smtClean="0"/>
              <a:t>mutations can be caused by temperature extremes </a:t>
            </a:r>
          </a:p>
          <a:p>
            <a:pPr marL="609600" indent="-609600" eaLnBrk="1" hangingPunct="1">
              <a:lnSpc>
                <a:spcPct val="90000"/>
              </a:lnSpc>
              <a:buFont typeface="Wingdings" pitchFamily="2" charset="2"/>
              <a:buAutoNum type="alphaUcPeriod"/>
              <a:defRPr/>
            </a:pPr>
            <a:r>
              <a:rPr lang="en-US" sz="2400" dirty="0" smtClean="0"/>
              <a:t>random alteration of DNA can occur on certain chromosomes </a:t>
            </a:r>
          </a:p>
          <a:p>
            <a:pPr marL="609600" indent="-609600" eaLnBrk="1" hangingPunct="1">
              <a:lnSpc>
                <a:spcPct val="90000"/>
              </a:lnSpc>
              <a:buFont typeface="Wingdings" pitchFamily="2" charset="2"/>
              <a:buAutoNum type="alphaUcPeriod"/>
              <a:defRPr/>
            </a:pPr>
            <a:r>
              <a:rPr lang="en-US" sz="2400" dirty="0" smtClean="0"/>
              <a:t>the expression of certain genes is affected by temperature </a:t>
            </a:r>
          </a:p>
        </p:txBody>
      </p:sp>
    </p:spTree>
    <p:custDataLst>
      <p:tags r:id="rId1"/>
    </p:custDataLst>
    <p:extLst>
      <p:ext uri="{BB962C8B-B14F-4D97-AF65-F5344CB8AC3E}">
        <p14:creationId xmlns:p14="http://schemas.microsoft.com/office/powerpoint/2010/main" val="3828185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hlinkClick r:id="rId2"/>
              </a:rPr>
              <a:t>Gene expression</a:t>
            </a:r>
            <a:endParaRPr lang="en-US" sz="3200" dirty="0"/>
          </a:p>
        </p:txBody>
      </p:sp>
    </p:spTree>
    <p:extLst>
      <p:ext uri="{BB962C8B-B14F-4D97-AF65-F5344CB8AC3E}">
        <p14:creationId xmlns:p14="http://schemas.microsoft.com/office/powerpoint/2010/main" val="366045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Conclusions:</a:t>
            </a:r>
            <a:r>
              <a:rPr lang="en-US" dirty="0"/>
              <a:t/>
            </a:r>
            <a:br>
              <a:rPr lang="en-US" dirty="0"/>
            </a:br>
            <a:endParaRPr lang="en-US" dirty="0"/>
          </a:p>
        </p:txBody>
      </p:sp>
      <p:sp>
        <p:nvSpPr>
          <p:cNvPr id="3" name="Content Placeholder 2"/>
          <p:cNvSpPr>
            <a:spLocks noGrp="1"/>
          </p:cNvSpPr>
          <p:nvPr>
            <p:ph idx="1"/>
          </p:nvPr>
        </p:nvSpPr>
        <p:spPr>
          <a:xfrm>
            <a:off x="990600" y="2057400"/>
            <a:ext cx="7086600" cy="3665669"/>
          </a:xfrm>
        </p:spPr>
        <p:txBody>
          <a:bodyPr>
            <a:normAutofit/>
          </a:bodyPr>
          <a:lstStyle/>
          <a:p>
            <a:pPr lvl="0"/>
            <a:r>
              <a:rPr lang="en-US" dirty="0" smtClean="0"/>
              <a:t>Model </a:t>
            </a:r>
            <a:r>
              <a:rPr lang="en-US" dirty="0"/>
              <a:t>showed that pea plants receive 2 </a:t>
            </a:r>
            <a:r>
              <a:rPr lang="en-US" b="1" dirty="0"/>
              <a:t>alleles</a:t>
            </a:r>
            <a:r>
              <a:rPr lang="en-US" dirty="0"/>
              <a:t> for each trait. </a:t>
            </a:r>
          </a:p>
          <a:p>
            <a:pPr lvl="0"/>
            <a:r>
              <a:rPr lang="en-US" dirty="0"/>
              <a:t>An </a:t>
            </a:r>
            <a:r>
              <a:rPr lang="en-US" b="1" dirty="0"/>
              <a:t>allele </a:t>
            </a:r>
            <a:r>
              <a:rPr lang="en-US" dirty="0"/>
              <a:t>is a different form of a gene.</a:t>
            </a:r>
          </a:p>
          <a:p>
            <a:pPr lvl="0"/>
            <a:r>
              <a:rPr lang="en-US" b="1" dirty="0"/>
              <a:t>Genes</a:t>
            </a:r>
            <a:r>
              <a:rPr lang="en-US" dirty="0"/>
              <a:t> are pieces of genetic information about traits.</a:t>
            </a:r>
          </a:p>
          <a:p>
            <a:pPr lvl="0"/>
            <a:r>
              <a:rPr lang="en-US" dirty="0"/>
              <a:t>A </a:t>
            </a:r>
            <a:r>
              <a:rPr lang="en-US" b="1" dirty="0"/>
              <a:t>strong allele</a:t>
            </a:r>
            <a:r>
              <a:rPr lang="en-US" dirty="0"/>
              <a:t> is called a </a:t>
            </a:r>
            <a:r>
              <a:rPr lang="en-US" b="1" dirty="0"/>
              <a:t>dominant allele.</a:t>
            </a:r>
            <a:endParaRPr lang="en-US" dirty="0"/>
          </a:p>
          <a:p>
            <a:pPr lvl="0"/>
            <a:r>
              <a:rPr lang="en-US" dirty="0"/>
              <a:t>A </a:t>
            </a:r>
            <a:r>
              <a:rPr lang="en-US" b="1" dirty="0"/>
              <a:t>weak allele</a:t>
            </a:r>
            <a:r>
              <a:rPr lang="en-US" dirty="0"/>
              <a:t> is called a </a:t>
            </a:r>
            <a:r>
              <a:rPr lang="en-US" b="1" dirty="0"/>
              <a:t>recessive allele</a:t>
            </a:r>
            <a:r>
              <a:rPr lang="en-US" dirty="0"/>
              <a:t>.</a:t>
            </a:r>
          </a:p>
          <a:p>
            <a:endParaRPr lang="en-US" dirty="0"/>
          </a:p>
        </p:txBody>
      </p:sp>
    </p:spTree>
    <p:extLst>
      <p:ext uri="{BB962C8B-B14F-4D97-AF65-F5344CB8AC3E}">
        <p14:creationId xmlns:p14="http://schemas.microsoft.com/office/powerpoint/2010/main" val="28086668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Check your understanding</a:t>
            </a:r>
            <a:endParaRPr lang="en-US" dirty="0"/>
          </a:p>
        </p:txBody>
      </p:sp>
    </p:spTree>
    <p:extLst>
      <p:ext uri="{BB962C8B-B14F-4D97-AF65-F5344CB8AC3E}">
        <p14:creationId xmlns:p14="http://schemas.microsoft.com/office/powerpoint/2010/main" val="38443324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Lesson 7 Genetic technology</a:t>
            </a:r>
            <a:endParaRPr lang="en-US" dirty="0"/>
          </a:p>
        </p:txBody>
      </p:sp>
      <p:sp>
        <p:nvSpPr>
          <p:cNvPr id="3" name="Content Placeholder 2"/>
          <p:cNvSpPr>
            <a:spLocks noGrp="1"/>
          </p:cNvSpPr>
          <p:nvPr>
            <p:ph idx="1"/>
          </p:nvPr>
        </p:nvSpPr>
        <p:spPr/>
        <p:txBody>
          <a:bodyPr/>
          <a:lstStyle/>
          <a:p>
            <a:pPr marL="0" indent="0">
              <a:buNone/>
            </a:pPr>
            <a:r>
              <a:rPr lang="en-US" b="1" u="sng" dirty="0" smtClean="0"/>
              <a:t>Objective</a:t>
            </a:r>
            <a:r>
              <a:rPr lang="en-US" b="1" u="sng" dirty="0"/>
              <a:t>: </a:t>
            </a:r>
            <a:r>
              <a:rPr lang="en-US" dirty="0"/>
              <a:t>To relate biotechnology to the production of products or organisms with useful traits.</a:t>
            </a:r>
          </a:p>
          <a:p>
            <a:endParaRPr lang="en-US" dirty="0"/>
          </a:p>
        </p:txBody>
      </p:sp>
    </p:spTree>
    <p:extLst>
      <p:ext uri="{BB962C8B-B14F-4D97-AF65-F5344CB8AC3E}">
        <p14:creationId xmlns:p14="http://schemas.microsoft.com/office/powerpoint/2010/main" val="27269342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639762"/>
          </a:xfrm>
        </p:spPr>
        <p:txBody>
          <a:bodyPr>
            <a:normAutofit fontScale="90000"/>
          </a:bodyPr>
          <a:lstStyle/>
          <a:p>
            <a:pPr eaLnBrk="1" hangingPunct="1">
              <a:defRPr/>
            </a:pPr>
            <a:r>
              <a:rPr lang="en-US" dirty="0" smtClean="0"/>
              <a:t>Genetic Engineering</a:t>
            </a:r>
          </a:p>
        </p:txBody>
      </p:sp>
      <p:sp>
        <p:nvSpPr>
          <p:cNvPr id="8195" name="Rectangle 3"/>
          <p:cNvSpPr>
            <a:spLocks noGrp="1" noChangeArrowheads="1"/>
          </p:cNvSpPr>
          <p:nvPr>
            <p:ph type="body" idx="1"/>
          </p:nvPr>
        </p:nvSpPr>
        <p:spPr>
          <a:xfrm>
            <a:off x="1219200" y="1524000"/>
            <a:ext cx="6858000" cy="5181600"/>
          </a:xfrm>
        </p:spPr>
        <p:txBody>
          <a:bodyPr/>
          <a:lstStyle/>
          <a:p>
            <a:pPr eaLnBrk="1" hangingPunct="1">
              <a:lnSpc>
                <a:spcPct val="90000"/>
              </a:lnSpc>
              <a:defRPr/>
            </a:pPr>
            <a:r>
              <a:rPr lang="en-US" dirty="0" smtClean="0"/>
              <a:t>Transferring DNA from one organism to another</a:t>
            </a:r>
          </a:p>
          <a:p>
            <a:pPr eaLnBrk="1" hangingPunct="1">
              <a:lnSpc>
                <a:spcPct val="90000"/>
              </a:lnSpc>
              <a:defRPr/>
            </a:pPr>
            <a:endParaRPr lang="en-US" dirty="0" smtClean="0"/>
          </a:p>
          <a:p>
            <a:pPr eaLnBrk="1" hangingPunct="1">
              <a:lnSpc>
                <a:spcPct val="90000"/>
              </a:lnSpc>
              <a:defRPr/>
            </a:pPr>
            <a:r>
              <a:rPr lang="en-US" dirty="0" smtClean="0"/>
              <a:t>Ex: transferring the human insulin gene into a plasmid (circular ring of bacterial DNA) and then inserting this plasmid into a host cell (bacterial cell) </a:t>
            </a:r>
          </a:p>
          <a:p>
            <a:pPr eaLnBrk="1" hangingPunct="1">
              <a:lnSpc>
                <a:spcPct val="90000"/>
              </a:lnSpc>
              <a:defRPr/>
            </a:pPr>
            <a:endParaRPr lang="en-US" dirty="0" smtClean="0"/>
          </a:p>
          <a:p>
            <a:pPr eaLnBrk="1" hangingPunct="1">
              <a:lnSpc>
                <a:spcPct val="90000"/>
              </a:lnSpc>
              <a:defRPr/>
            </a:pPr>
            <a:r>
              <a:rPr lang="en-US" dirty="0" smtClean="0"/>
              <a:t>As bacterial cell divides, so does human insulin gene. Human insulin can be used to treat people with diabetes. </a:t>
            </a:r>
          </a:p>
          <a:p>
            <a:pPr eaLnBrk="1" hangingPunct="1">
              <a:lnSpc>
                <a:spcPct val="90000"/>
              </a:lnSpc>
              <a:defRPr/>
            </a:pPr>
            <a:r>
              <a:rPr lang="en-US" dirty="0" smtClean="0"/>
              <a:t>Reduction in cost and side effects.</a:t>
            </a:r>
          </a:p>
        </p:txBody>
      </p:sp>
    </p:spTree>
    <p:extLst>
      <p:ext uri="{BB962C8B-B14F-4D97-AF65-F5344CB8AC3E}">
        <p14:creationId xmlns:p14="http://schemas.microsoft.com/office/powerpoint/2010/main" val="3491193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20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wipe(down)">
                                      <p:cBhvr>
                                        <p:cTn id="12" dur="2000"/>
                                        <p:tgtEl>
                                          <p:spTgt spid="8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wipe(down)">
                                      <p:cBhvr>
                                        <p:cTn id="17" dur="2000"/>
                                        <p:tgtEl>
                                          <p:spTgt spid="819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5">
                                            <p:txEl>
                                              <p:pRg st="5" end="5"/>
                                            </p:txEl>
                                          </p:spTgt>
                                        </p:tgtEl>
                                        <p:attrNameLst>
                                          <p:attrName>style.visibility</p:attrName>
                                        </p:attrNameLst>
                                      </p:cBhvr>
                                      <p:to>
                                        <p:strVal val="visible"/>
                                      </p:to>
                                    </p:set>
                                    <p:animEffect transition="in" filter="wipe(down)">
                                      <p:cBhvr>
                                        <p:cTn id="22" dur="2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sz="4000" smtClean="0"/>
              <a:t>Using Bacteria Plasmids</a:t>
            </a:r>
            <a:br>
              <a:rPr lang="en-US" sz="4000" smtClean="0"/>
            </a:br>
            <a:r>
              <a:rPr lang="en-US" sz="3200" smtClean="0"/>
              <a:t>(Think of insulin production!)</a:t>
            </a:r>
          </a:p>
        </p:txBody>
      </p:sp>
      <p:pic>
        <p:nvPicPr>
          <p:cNvPr id="44035" name="Picture 5" descr="image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1288"/>
            <a:ext cx="7240588" cy="671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977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3000" fill="hold"/>
                                        <p:tgtEl>
                                          <p:spTgt spid="44035"/>
                                        </p:tgtEl>
                                        <p:attrNameLst>
                                          <p:attrName>ppt_x</p:attrName>
                                        </p:attrNameLst>
                                      </p:cBhvr>
                                      <p:tavLst>
                                        <p:tav tm="0">
                                          <p:val>
                                            <p:strVal val="#ppt_x-.2"/>
                                          </p:val>
                                        </p:tav>
                                        <p:tav tm="100000">
                                          <p:val>
                                            <p:strVal val="#ppt_x"/>
                                          </p:val>
                                        </p:tav>
                                      </p:tavLst>
                                    </p:anim>
                                    <p:anim calcmode="lin" valueType="num">
                                      <p:cBhvr>
                                        <p:cTn id="8" dur="3000" fill="hold"/>
                                        <p:tgtEl>
                                          <p:spTgt spid="44035"/>
                                        </p:tgtEl>
                                        <p:attrNameLst>
                                          <p:attrName>ppt_y</p:attrName>
                                        </p:attrNameLst>
                                      </p:cBhvr>
                                      <p:tavLst>
                                        <p:tav tm="0">
                                          <p:val>
                                            <p:strVal val="#ppt_y"/>
                                          </p:val>
                                        </p:tav>
                                        <p:tav tm="100000">
                                          <p:val>
                                            <p:strVal val="#ppt_y"/>
                                          </p:val>
                                        </p:tav>
                                      </p:tavLst>
                                    </p:anim>
                                    <p:animEffect transition="in" filter="wipe(right)" prLst="gradientSize: 0.1">
                                      <p:cBhvr>
                                        <p:cTn id="9" dur="30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45060" name="Picture 2" descr="_40279681_human_cloning3_inf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4470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descr="cloning_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95800"/>
            <a:ext cx="65532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701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t>Selective breeding-</a:t>
            </a:r>
            <a:r>
              <a:rPr lang="en-US" dirty="0" smtClean="0"/>
              <a:t>Pets and food!!!!</a:t>
            </a:r>
            <a:endParaRPr lang="en-US" dirty="0"/>
          </a:p>
        </p:txBody>
      </p:sp>
      <p:sp>
        <p:nvSpPr>
          <p:cNvPr id="3" name="Content Placeholder 2"/>
          <p:cNvSpPr>
            <a:spLocks noGrp="1"/>
          </p:cNvSpPr>
          <p:nvPr>
            <p:ph idx="1"/>
          </p:nvPr>
        </p:nvSpPr>
        <p:spPr/>
        <p:txBody>
          <a:bodyPr/>
          <a:lstStyle/>
          <a:p>
            <a:pPr>
              <a:defRPr/>
            </a:pPr>
            <a:endParaRPr lang="en-US" dirty="0"/>
          </a:p>
        </p:txBody>
      </p:sp>
      <p:pic>
        <p:nvPicPr>
          <p:cNvPr id="47109" name="Picture 4" descr="http://2.bp.blogspot.com/_ukAmOraSWJQ/SwXa7_FPHfI/AAAAAAAAAyA/8S0tELsonBw/s1600/selective+bree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3429000"/>
            <a:ext cx="5105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http://image.tutorvista.com/content/heredity-and-evolution/selective-breedin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1447800"/>
            <a:ext cx="36861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8" descr="http://www.aaapets.com/pet_lovers/breeds/images/pugg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76400"/>
            <a:ext cx="29162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10" descr="http://www.unexplained-mysteries.com/images/news/c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572125"/>
            <a:ext cx="1828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962400" y="16764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r>
              <a:rPr lang="en-US" altLang="en-US"/>
              <a:t>Puggles</a:t>
            </a:r>
          </a:p>
        </p:txBody>
      </p:sp>
      <p:sp>
        <p:nvSpPr>
          <p:cNvPr id="10" name="TextBox 9"/>
          <p:cNvSpPr txBox="1">
            <a:spLocks noChangeArrowheads="1"/>
          </p:cNvSpPr>
          <p:nvPr/>
        </p:nvSpPr>
        <p:spPr bwMode="auto">
          <a:xfrm>
            <a:off x="228600" y="6324600"/>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r>
              <a:rPr lang="en-US" altLang="en-US"/>
              <a:t>Hypo-allergenic cats</a:t>
            </a:r>
          </a:p>
        </p:txBody>
      </p:sp>
      <p:sp>
        <p:nvSpPr>
          <p:cNvPr id="12" name="TextBox 11"/>
          <p:cNvSpPr txBox="1">
            <a:spLocks noChangeArrowheads="1"/>
          </p:cNvSpPr>
          <p:nvPr/>
        </p:nvSpPr>
        <p:spPr bwMode="auto">
          <a:xfrm>
            <a:off x="7239000" y="1143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r>
              <a:rPr lang="en-US" altLang="en-US"/>
              <a:t>Ham anyone?</a:t>
            </a:r>
          </a:p>
        </p:txBody>
      </p:sp>
      <p:pic>
        <p:nvPicPr>
          <p:cNvPr id="47114" name="Picture 10" descr="http://www.offroaders.com/directory/animals/images/Labradoodl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00200"/>
            <a:ext cx="2514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Content Placeholder 3"/>
          <p:cNvGraphicFramePr>
            <a:graphicFrameLocks/>
          </p:cNvGraphicFramePr>
          <p:nvPr>
            <p:extLst>
              <p:ext uri="{D42A27DB-BD31-4B8C-83A1-F6EECF244321}">
                <p14:modId xmlns:p14="http://schemas.microsoft.com/office/powerpoint/2010/main" val="3938566670"/>
              </p:ext>
            </p:extLst>
          </p:nvPr>
        </p:nvGraphicFramePr>
        <p:xfrm>
          <a:off x="533400" y="457200"/>
          <a:ext cx="8153399" cy="6142035"/>
        </p:xfrm>
        <a:graphic>
          <a:graphicData uri="http://schemas.openxmlformats.org/drawingml/2006/table">
            <a:tbl>
              <a:tblPr/>
              <a:tblGrid>
                <a:gridCol w="2175834"/>
                <a:gridCol w="3706090"/>
                <a:gridCol w="2271475"/>
              </a:tblGrid>
              <a:tr h="731557">
                <a:tc>
                  <a:txBody>
                    <a:bodyPr/>
                    <a:lstStyle/>
                    <a:p>
                      <a:pPr marL="0" marR="0" algn="ctr">
                        <a:spcBef>
                          <a:spcPts val="0"/>
                        </a:spcBef>
                        <a:spcAft>
                          <a:spcPts val="0"/>
                        </a:spcAft>
                      </a:pPr>
                      <a:r>
                        <a:rPr lang="en-US" sz="2400" dirty="0">
                          <a:solidFill>
                            <a:srgbClr val="FF0000"/>
                          </a:solidFill>
                          <a:latin typeface="Calibri"/>
                          <a:ea typeface="Times New Roman"/>
                          <a:cs typeface="Calibri"/>
                        </a:rPr>
                        <a:t>Hybrid Name</a:t>
                      </a:r>
                      <a:endParaRPr lang="en-US" sz="2400" dirty="0">
                        <a:solidFill>
                          <a:srgbClr val="FF00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latin typeface="Calibri"/>
                          <a:ea typeface="Times New Roman"/>
                          <a:cs typeface="Calibri"/>
                        </a:rPr>
                        <a:t>Hybrid of these two Dog Breeds</a:t>
                      </a:r>
                      <a:endParaRPr lang="en-US" sz="2400" dirty="0">
                        <a:solidFill>
                          <a:srgbClr val="FF0000"/>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solidFill>
                          <a:schemeClr val="tx1"/>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err="1">
                          <a:solidFill>
                            <a:schemeClr val="tx1"/>
                          </a:solidFill>
                          <a:latin typeface="Calibri"/>
                          <a:ea typeface="Times New Roman"/>
                          <a:cs typeface="Calibri"/>
                        </a:rPr>
                        <a:t>Labradoodle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Labrador Retriever</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Poodle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err="1">
                          <a:solidFill>
                            <a:schemeClr val="tx1"/>
                          </a:solidFill>
                          <a:latin typeface="Calibri"/>
                          <a:ea typeface="Times New Roman"/>
                          <a:cs typeface="Calibri"/>
                        </a:rPr>
                        <a:t>Goldendoodle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Golden Retriever</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chemeClr val="tx1"/>
                          </a:solidFill>
                          <a:latin typeface="Calibri"/>
                          <a:ea typeface="Times New Roman"/>
                          <a:cs typeface="Calibri"/>
                        </a:rPr>
                        <a:t>Poodle</a:t>
                      </a:r>
                      <a:endParaRPr lang="en-US" sz="200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825">
                <a:tc>
                  <a:txBody>
                    <a:bodyPr/>
                    <a:lstStyle/>
                    <a:p>
                      <a:pPr marL="0" marR="0">
                        <a:spcBef>
                          <a:spcPts val="0"/>
                        </a:spcBef>
                        <a:spcAft>
                          <a:spcPts val="0"/>
                        </a:spcAft>
                      </a:pPr>
                      <a:r>
                        <a:rPr lang="en-US" sz="2000" dirty="0">
                          <a:solidFill>
                            <a:schemeClr val="tx1"/>
                          </a:solidFill>
                          <a:latin typeface="Calibri"/>
                          <a:ea typeface="Times New Roman"/>
                          <a:cs typeface="Calibri"/>
                        </a:rPr>
                        <a:t>Catahoula Bulldog</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Catahoula Leopard Dog</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American Bulldog</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err="1">
                          <a:solidFill>
                            <a:schemeClr val="tx1"/>
                          </a:solidFill>
                          <a:latin typeface="Calibri"/>
                          <a:ea typeface="Times New Roman"/>
                          <a:cs typeface="Calibri"/>
                        </a:rPr>
                        <a:t>Cavapoo</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chemeClr val="tx1"/>
                          </a:solidFill>
                          <a:latin typeface="Calibri"/>
                          <a:ea typeface="Times New Roman"/>
                          <a:cs typeface="Calibri"/>
                        </a:rPr>
                        <a:t>Cavalier King Charles Spaniel</a:t>
                      </a:r>
                      <a:endParaRPr lang="en-US" sz="200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Poodle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err="1">
                          <a:solidFill>
                            <a:schemeClr val="tx1"/>
                          </a:solidFill>
                          <a:latin typeface="Calibri"/>
                          <a:ea typeface="Times New Roman"/>
                          <a:cs typeface="Calibri"/>
                        </a:rPr>
                        <a:t>Cockapoo</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American Cocker Spaniel</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Poodle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err="1">
                          <a:solidFill>
                            <a:schemeClr val="tx1"/>
                          </a:solidFill>
                          <a:latin typeface="Calibri"/>
                          <a:ea typeface="Times New Roman"/>
                          <a:cs typeface="Calibri"/>
                        </a:rPr>
                        <a:t>Deagle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Dachshund</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Beagle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err="1">
                          <a:solidFill>
                            <a:schemeClr val="tx1"/>
                          </a:solidFill>
                          <a:latin typeface="Calibri"/>
                          <a:ea typeface="Times New Roman"/>
                          <a:cs typeface="Calibri"/>
                        </a:rPr>
                        <a:t>Cockernese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Cocker Spaniel</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err="1">
                          <a:solidFill>
                            <a:schemeClr val="tx1"/>
                          </a:solidFill>
                          <a:latin typeface="Calibri"/>
                          <a:ea typeface="Times New Roman"/>
                          <a:cs typeface="Calibri"/>
                        </a:rPr>
                        <a:t>Havanese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err="1">
                          <a:solidFill>
                            <a:schemeClr val="tx1"/>
                          </a:solidFill>
                          <a:latin typeface="Calibri"/>
                          <a:ea typeface="Times New Roman"/>
                          <a:cs typeface="Calibri"/>
                        </a:rPr>
                        <a:t>Dorgi</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Dachshund</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Welsh Corgi</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err="1">
                          <a:solidFill>
                            <a:schemeClr val="tx1"/>
                          </a:solidFill>
                          <a:latin typeface="Calibri"/>
                          <a:ea typeface="Times New Roman"/>
                          <a:cs typeface="Calibri"/>
                        </a:rPr>
                        <a:t>Schnug</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Pug</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Schnauzer</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err="1">
                          <a:solidFill>
                            <a:schemeClr val="tx1"/>
                          </a:solidFill>
                          <a:latin typeface="Calibri"/>
                          <a:ea typeface="Times New Roman"/>
                          <a:cs typeface="Calibri"/>
                        </a:rPr>
                        <a:t>Schnoodle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Schnauzer</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Poodle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err="1">
                          <a:solidFill>
                            <a:schemeClr val="tx1"/>
                          </a:solidFill>
                          <a:latin typeface="Calibri"/>
                          <a:ea typeface="Times New Roman"/>
                          <a:cs typeface="Calibri"/>
                        </a:rPr>
                        <a:t>Maltepoo</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Maltese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Poodle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err="1">
                          <a:solidFill>
                            <a:schemeClr val="tx1"/>
                          </a:solidFill>
                          <a:latin typeface="Calibri"/>
                          <a:ea typeface="Times New Roman"/>
                          <a:cs typeface="Calibri"/>
                        </a:rPr>
                        <a:t>Pom</a:t>
                      </a:r>
                      <a:r>
                        <a:rPr lang="en-US" sz="2000" dirty="0">
                          <a:solidFill>
                            <a:schemeClr val="tx1"/>
                          </a:solidFill>
                          <a:latin typeface="Calibri"/>
                          <a:ea typeface="Times New Roman"/>
                          <a:cs typeface="Calibri"/>
                        </a:rPr>
                        <a:t>-a-</a:t>
                      </a:r>
                      <a:r>
                        <a:rPr lang="en-US" sz="2000" dirty="0" err="1">
                          <a:solidFill>
                            <a:schemeClr val="tx1"/>
                          </a:solidFill>
                          <a:latin typeface="Calibri"/>
                          <a:ea typeface="Times New Roman"/>
                          <a:cs typeface="Calibri"/>
                        </a:rPr>
                        <a:t>poo</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Pomeranian</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Poodle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a:solidFill>
                            <a:schemeClr val="tx1"/>
                          </a:solidFill>
                          <a:latin typeface="Calibri"/>
                          <a:ea typeface="Times New Roman"/>
                          <a:cs typeface="Calibri"/>
                        </a:rPr>
                        <a:t>Bug</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Boston Terrier</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Pug</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err="1">
                          <a:solidFill>
                            <a:schemeClr val="tx1"/>
                          </a:solidFill>
                          <a:latin typeface="Calibri"/>
                          <a:ea typeface="Times New Roman"/>
                          <a:cs typeface="Calibri"/>
                        </a:rPr>
                        <a:t>Poogle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Poodle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Beagle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err="1">
                          <a:solidFill>
                            <a:schemeClr val="tx1"/>
                          </a:solidFill>
                          <a:latin typeface="Calibri"/>
                          <a:ea typeface="Times New Roman"/>
                          <a:cs typeface="Calibri"/>
                        </a:rPr>
                        <a:t>Puggle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Pug</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chemeClr val="tx1"/>
                          </a:solidFill>
                          <a:latin typeface="Calibri"/>
                          <a:ea typeface="Times New Roman"/>
                          <a:cs typeface="Calibri"/>
                        </a:rPr>
                        <a:t>Beagle</a:t>
                      </a:r>
                      <a:endParaRPr lang="en-US" sz="200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428">
                <a:tc>
                  <a:txBody>
                    <a:bodyPr/>
                    <a:lstStyle/>
                    <a:p>
                      <a:pPr marL="0" marR="0">
                        <a:spcBef>
                          <a:spcPts val="0"/>
                        </a:spcBef>
                        <a:spcAft>
                          <a:spcPts val="0"/>
                        </a:spcAft>
                      </a:pPr>
                      <a:r>
                        <a:rPr lang="en-US" sz="2000" dirty="0" err="1">
                          <a:solidFill>
                            <a:schemeClr val="tx1"/>
                          </a:solidFill>
                          <a:latin typeface="Calibri"/>
                          <a:ea typeface="Times New Roman"/>
                          <a:cs typeface="Calibri"/>
                        </a:rPr>
                        <a:t>Yorkie</a:t>
                      </a:r>
                      <a:r>
                        <a:rPr lang="en-US" sz="2000" dirty="0">
                          <a:solidFill>
                            <a:schemeClr val="tx1"/>
                          </a:solidFill>
                          <a:latin typeface="Calibri"/>
                          <a:ea typeface="Times New Roman"/>
                          <a:cs typeface="Calibri"/>
                        </a:rPr>
                        <a:t> Pin</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Yorkshire Terrier</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Miniature Pinscher</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15">
                <a:tc>
                  <a:txBody>
                    <a:bodyPr/>
                    <a:lstStyle/>
                    <a:p>
                      <a:pPr marL="0" marR="0">
                        <a:spcBef>
                          <a:spcPts val="0"/>
                        </a:spcBef>
                        <a:spcAft>
                          <a:spcPts val="0"/>
                        </a:spcAft>
                      </a:pPr>
                      <a:r>
                        <a:rPr lang="en-US" sz="2000" dirty="0">
                          <a:solidFill>
                            <a:schemeClr val="tx1"/>
                          </a:solidFill>
                          <a:latin typeface="Calibri"/>
                          <a:ea typeface="Times New Roman"/>
                          <a:cs typeface="Calibri"/>
                        </a:rPr>
                        <a:t>Shih-</a:t>
                      </a:r>
                      <a:r>
                        <a:rPr lang="en-US" sz="2000" dirty="0" err="1">
                          <a:solidFill>
                            <a:schemeClr val="tx1"/>
                          </a:solidFill>
                          <a:latin typeface="Calibri"/>
                          <a:ea typeface="Times New Roman"/>
                          <a:cs typeface="Calibri"/>
                        </a:rPr>
                        <a:t>poo</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Shih Tzu</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tx1"/>
                          </a:solidFill>
                          <a:latin typeface="Calibri"/>
                          <a:ea typeface="Times New Roman"/>
                          <a:cs typeface="Calibri"/>
                        </a:rPr>
                        <a:t>Poodle</a:t>
                      </a:r>
                      <a:endParaRPr lang="en-US" sz="2000" dirty="0">
                        <a:solidFill>
                          <a:schemeClr val="tx1"/>
                        </a:solidFill>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9229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47110"/>
                                        </p:tgtEl>
                                        <p:attrNameLst>
                                          <p:attrName>ppt_x</p:attrName>
                                        </p:attrNameLst>
                                      </p:cBhvr>
                                      <p:tavLst>
                                        <p:tav tm="0">
                                          <p:val>
                                            <p:strVal val="ppt_x"/>
                                          </p:val>
                                        </p:tav>
                                        <p:tav tm="100000">
                                          <p:val>
                                            <p:strVal val="ppt_x"/>
                                          </p:val>
                                        </p:tav>
                                      </p:tavLst>
                                    </p:anim>
                                    <p:anim calcmode="lin" valueType="num">
                                      <p:cBhvr additive="base">
                                        <p:cTn id="7" dur="500"/>
                                        <p:tgtEl>
                                          <p:spTgt spid="47110"/>
                                        </p:tgtEl>
                                        <p:attrNameLst>
                                          <p:attrName>ppt_y</p:attrName>
                                        </p:attrNameLst>
                                      </p:cBhvr>
                                      <p:tavLst>
                                        <p:tav tm="0">
                                          <p:val>
                                            <p:strVal val="ppt_y"/>
                                          </p:val>
                                        </p:tav>
                                        <p:tav tm="100000">
                                          <p:val>
                                            <p:strVal val="1+ppt_h/2"/>
                                          </p:val>
                                        </p:tav>
                                      </p:tavLst>
                                    </p:anim>
                                    <p:set>
                                      <p:cBhvr>
                                        <p:cTn id="8" dur="1" fill="hold">
                                          <p:stCondLst>
                                            <p:cond delay="499"/>
                                          </p:stCondLst>
                                        </p:cTn>
                                        <p:tgtEl>
                                          <p:spTgt spid="47110"/>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1000"/>
                                        <p:tgtEl>
                                          <p:spTgt spid="47109"/>
                                        </p:tgtEl>
                                        <p:attrNameLst>
                                          <p:attrName>ppt_x</p:attrName>
                                        </p:attrNameLst>
                                      </p:cBhvr>
                                      <p:tavLst>
                                        <p:tav tm="0">
                                          <p:val>
                                            <p:strVal val="ppt_x"/>
                                          </p:val>
                                        </p:tav>
                                        <p:tav tm="100000">
                                          <p:val>
                                            <p:strVal val="ppt_x"/>
                                          </p:val>
                                        </p:tav>
                                      </p:tavLst>
                                    </p:anim>
                                    <p:anim calcmode="lin" valueType="num">
                                      <p:cBhvr additive="base">
                                        <p:cTn id="13" dur="1000"/>
                                        <p:tgtEl>
                                          <p:spTgt spid="47109"/>
                                        </p:tgtEl>
                                        <p:attrNameLst>
                                          <p:attrName>ppt_y</p:attrName>
                                        </p:attrNameLst>
                                      </p:cBhvr>
                                      <p:tavLst>
                                        <p:tav tm="0">
                                          <p:val>
                                            <p:strVal val="ppt_y"/>
                                          </p:val>
                                        </p:tav>
                                        <p:tav tm="100000">
                                          <p:val>
                                            <p:strVal val="1+ppt_h/2"/>
                                          </p:val>
                                        </p:tav>
                                      </p:tavLst>
                                    </p:anim>
                                    <p:set>
                                      <p:cBhvr>
                                        <p:cTn id="14" dur="1" fill="hold">
                                          <p:stCondLst>
                                            <p:cond delay="999"/>
                                          </p:stCondLst>
                                        </p:cTn>
                                        <p:tgtEl>
                                          <p:spTgt spid="4710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1000"/>
                                        <p:tgtEl>
                                          <p:spTgt spid="47111"/>
                                        </p:tgtEl>
                                        <p:attrNameLst>
                                          <p:attrName>ppt_x</p:attrName>
                                        </p:attrNameLst>
                                      </p:cBhvr>
                                      <p:tavLst>
                                        <p:tav tm="0">
                                          <p:val>
                                            <p:strVal val="ppt_x"/>
                                          </p:val>
                                        </p:tav>
                                        <p:tav tm="100000">
                                          <p:val>
                                            <p:strVal val="ppt_x"/>
                                          </p:val>
                                        </p:tav>
                                      </p:tavLst>
                                    </p:anim>
                                    <p:anim calcmode="lin" valueType="num">
                                      <p:cBhvr additive="base">
                                        <p:cTn id="19" dur="1000"/>
                                        <p:tgtEl>
                                          <p:spTgt spid="47111"/>
                                        </p:tgtEl>
                                        <p:attrNameLst>
                                          <p:attrName>ppt_y</p:attrName>
                                        </p:attrNameLst>
                                      </p:cBhvr>
                                      <p:tavLst>
                                        <p:tav tm="0">
                                          <p:val>
                                            <p:strVal val="ppt_y"/>
                                          </p:val>
                                        </p:tav>
                                        <p:tav tm="100000">
                                          <p:val>
                                            <p:strVal val="1+ppt_h/2"/>
                                          </p:val>
                                        </p:tav>
                                      </p:tavLst>
                                    </p:anim>
                                    <p:set>
                                      <p:cBhvr>
                                        <p:cTn id="20" dur="1" fill="hold">
                                          <p:stCondLst>
                                            <p:cond delay="999"/>
                                          </p:stCondLst>
                                        </p:cTn>
                                        <p:tgtEl>
                                          <p:spTgt spid="4711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additive="base">
                                        <p:cTn id="24" dur="1000"/>
                                        <p:tgtEl>
                                          <p:spTgt spid="47114"/>
                                        </p:tgtEl>
                                        <p:attrNameLst>
                                          <p:attrName>ppt_x</p:attrName>
                                        </p:attrNameLst>
                                      </p:cBhvr>
                                      <p:tavLst>
                                        <p:tav tm="0">
                                          <p:val>
                                            <p:strVal val="ppt_x"/>
                                          </p:val>
                                        </p:tav>
                                        <p:tav tm="100000">
                                          <p:val>
                                            <p:strVal val="ppt_x"/>
                                          </p:val>
                                        </p:tav>
                                      </p:tavLst>
                                    </p:anim>
                                    <p:anim calcmode="lin" valueType="num">
                                      <p:cBhvr additive="base">
                                        <p:cTn id="25" dur="1000"/>
                                        <p:tgtEl>
                                          <p:spTgt spid="47114"/>
                                        </p:tgtEl>
                                        <p:attrNameLst>
                                          <p:attrName>ppt_y</p:attrName>
                                        </p:attrNameLst>
                                      </p:cBhvr>
                                      <p:tavLst>
                                        <p:tav tm="0">
                                          <p:val>
                                            <p:strVal val="ppt_y"/>
                                          </p:val>
                                        </p:tav>
                                        <p:tav tm="100000">
                                          <p:val>
                                            <p:strVal val="1+ppt_h/2"/>
                                          </p:val>
                                        </p:tav>
                                      </p:tavLst>
                                    </p:anim>
                                    <p:set>
                                      <p:cBhvr>
                                        <p:cTn id="26" dur="1" fill="hold">
                                          <p:stCondLst>
                                            <p:cond delay="999"/>
                                          </p:stCondLst>
                                        </p:cTn>
                                        <p:tgtEl>
                                          <p:spTgt spid="4711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nodeType="clickEffect">
                                  <p:stCondLst>
                                    <p:cond delay="0"/>
                                  </p:stCondLst>
                                  <p:childTnLst>
                                    <p:anim calcmode="lin" valueType="num">
                                      <p:cBhvr additive="base">
                                        <p:cTn id="30" dur="1000"/>
                                        <p:tgtEl>
                                          <p:spTgt spid="47112"/>
                                        </p:tgtEl>
                                        <p:attrNameLst>
                                          <p:attrName>ppt_x</p:attrName>
                                        </p:attrNameLst>
                                      </p:cBhvr>
                                      <p:tavLst>
                                        <p:tav tm="0">
                                          <p:val>
                                            <p:strVal val="ppt_x"/>
                                          </p:val>
                                        </p:tav>
                                        <p:tav tm="100000">
                                          <p:val>
                                            <p:strVal val="ppt_x"/>
                                          </p:val>
                                        </p:tav>
                                      </p:tavLst>
                                    </p:anim>
                                    <p:anim calcmode="lin" valueType="num">
                                      <p:cBhvr additive="base">
                                        <p:cTn id="31" dur="1000"/>
                                        <p:tgtEl>
                                          <p:spTgt spid="47112"/>
                                        </p:tgtEl>
                                        <p:attrNameLst>
                                          <p:attrName>ppt_y</p:attrName>
                                        </p:attrNameLst>
                                      </p:cBhvr>
                                      <p:tavLst>
                                        <p:tav tm="0">
                                          <p:val>
                                            <p:strVal val="ppt_y"/>
                                          </p:val>
                                        </p:tav>
                                        <p:tav tm="100000">
                                          <p:val>
                                            <p:strVal val="1+ppt_h/2"/>
                                          </p:val>
                                        </p:tav>
                                      </p:tavLst>
                                    </p:anim>
                                    <p:set>
                                      <p:cBhvr>
                                        <p:cTn id="32" dur="1" fill="hold">
                                          <p:stCondLst>
                                            <p:cond delay="999"/>
                                          </p:stCondLst>
                                        </p:cTn>
                                        <p:tgtEl>
                                          <p:spTgt spid="4711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0" nodeType="clickEffect">
                                  <p:stCondLst>
                                    <p:cond delay="0"/>
                                  </p:stCondLst>
                                  <p:childTnLst>
                                    <p:anim calcmode="lin" valueType="num">
                                      <p:cBhvr additive="base">
                                        <p:cTn id="36" dur="1000"/>
                                        <p:tgtEl>
                                          <p:spTgt spid="12"/>
                                        </p:tgtEl>
                                        <p:attrNameLst>
                                          <p:attrName>ppt_x</p:attrName>
                                        </p:attrNameLst>
                                      </p:cBhvr>
                                      <p:tavLst>
                                        <p:tav tm="0">
                                          <p:val>
                                            <p:strVal val="ppt_x"/>
                                          </p:val>
                                        </p:tav>
                                        <p:tav tm="100000">
                                          <p:val>
                                            <p:strVal val="ppt_x"/>
                                          </p:val>
                                        </p:tav>
                                      </p:tavLst>
                                    </p:anim>
                                    <p:anim calcmode="lin" valueType="num">
                                      <p:cBhvr additive="base">
                                        <p:cTn id="37" dur="1000"/>
                                        <p:tgtEl>
                                          <p:spTgt spid="12"/>
                                        </p:tgtEl>
                                        <p:attrNameLst>
                                          <p:attrName>ppt_y</p:attrName>
                                        </p:attrNameLst>
                                      </p:cBhvr>
                                      <p:tavLst>
                                        <p:tav tm="0">
                                          <p:val>
                                            <p:strVal val="ppt_y"/>
                                          </p:val>
                                        </p:tav>
                                        <p:tav tm="100000">
                                          <p:val>
                                            <p:strVal val="1+ppt_h/2"/>
                                          </p:val>
                                        </p:tav>
                                      </p:tavLst>
                                    </p:anim>
                                    <p:set>
                                      <p:cBhvr>
                                        <p:cTn id="38" dur="1" fill="hold">
                                          <p:stCondLst>
                                            <p:cond delay="999"/>
                                          </p:stCondLst>
                                        </p:cTn>
                                        <p:tgtEl>
                                          <p:spTgt spid="1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0" nodeType="clickEffect">
                                  <p:stCondLst>
                                    <p:cond delay="0"/>
                                  </p:stCondLst>
                                  <p:childTnLst>
                                    <p:anim calcmode="lin" valueType="num">
                                      <p:cBhvr additive="base">
                                        <p:cTn id="42" dur="1000"/>
                                        <p:tgtEl>
                                          <p:spTgt spid="9"/>
                                        </p:tgtEl>
                                        <p:attrNameLst>
                                          <p:attrName>ppt_x</p:attrName>
                                        </p:attrNameLst>
                                      </p:cBhvr>
                                      <p:tavLst>
                                        <p:tav tm="0">
                                          <p:val>
                                            <p:strVal val="ppt_x"/>
                                          </p:val>
                                        </p:tav>
                                        <p:tav tm="100000">
                                          <p:val>
                                            <p:strVal val="ppt_x"/>
                                          </p:val>
                                        </p:tav>
                                      </p:tavLst>
                                    </p:anim>
                                    <p:anim calcmode="lin" valueType="num">
                                      <p:cBhvr additive="base">
                                        <p:cTn id="43" dur="1000"/>
                                        <p:tgtEl>
                                          <p:spTgt spid="9"/>
                                        </p:tgtEl>
                                        <p:attrNameLst>
                                          <p:attrName>ppt_y</p:attrName>
                                        </p:attrNameLst>
                                      </p:cBhvr>
                                      <p:tavLst>
                                        <p:tav tm="0">
                                          <p:val>
                                            <p:strVal val="ppt_y"/>
                                          </p:val>
                                        </p:tav>
                                        <p:tav tm="100000">
                                          <p:val>
                                            <p:strVal val="1+ppt_h/2"/>
                                          </p:val>
                                        </p:tav>
                                      </p:tavLst>
                                    </p:anim>
                                    <p:set>
                                      <p:cBhvr>
                                        <p:cTn id="44" dur="1" fill="hold">
                                          <p:stCondLst>
                                            <p:cond delay="999"/>
                                          </p:stCondLst>
                                        </p:cTn>
                                        <p:tgtEl>
                                          <p:spTgt spid="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0" nodeType="clickEffect">
                                  <p:stCondLst>
                                    <p:cond delay="0"/>
                                  </p:stCondLst>
                                  <p:childTnLst>
                                    <p:anim calcmode="lin" valueType="num">
                                      <p:cBhvr additive="base">
                                        <p:cTn id="48" dur="1000"/>
                                        <p:tgtEl>
                                          <p:spTgt spid="10"/>
                                        </p:tgtEl>
                                        <p:attrNameLst>
                                          <p:attrName>ppt_x</p:attrName>
                                        </p:attrNameLst>
                                      </p:cBhvr>
                                      <p:tavLst>
                                        <p:tav tm="0">
                                          <p:val>
                                            <p:strVal val="ppt_x"/>
                                          </p:val>
                                        </p:tav>
                                        <p:tav tm="100000">
                                          <p:val>
                                            <p:strVal val="ppt_x"/>
                                          </p:val>
                                        </p:tav>
                                      </p:tavLst>
                                    </p:anim>
                                    <p:anim calcmode="lin" valueType="num">
                                      <p:cBhvr additive="base">
                                        <p:cTn id="49" dur="1000"/>
                                        <p:tgtEl>
                                          <p:spTgt spid="10"/>
                                        </p:tgtEl>
                                        <p:attrNameLst>
                                          <p:attrName>ppt_y</p:attrName>
                                        </p:attrNameLst>
                                      </p:cBhvr>
                                      <p:tavLst>
                                        <p:tav tm="0">
                                          <p:val>
                                            <p:strVal val="ppt_y"/>
                                          </p:val>
                                        </p:tav>
                                        <p:tav tm="100000">
                                          <p:val>
                                            <p:strVal val="1+ppt_h/2"/>
                                          </p:val>
                                        </p:tav>
                                      </p:tavLst>
                                    </p:anim>
                                    <p:set>
                                      <p:cBhvr>
                                        <p:cTn id="50" dur="1" fill="hold">
                                          <p:stCondLst>
                                            <p:cond delay="999"/>
                                          </p:stCondLst>
                                        </p:cTn>
                                        <p:tgtEl>
                                          <p:spTgt spid="10"/>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4" fill="hold" grpId="0" nodeType="clickEffect">
                                  <p:stCondLst>
                                    <p:cond delay="0"/>
                                  </p:stCondLst>
                                  <p:childTnLst>
                                    <p:anim calcmode="lin" valueType="num">
                                      <p:cBhvr additive="base">
                                        <p:cTn id="54" dur="500"/>
                                        <p:tgtEl>
                                          <p:spTgt spid="2"/>
                                        </p:tgtEl>
                                        <p:attrNameLst>
                                          <p:attrName>ppt_x</p:attrName>
                                        </p:attrNameLst>
                                      </p:cBhvr>
                                      <p:tavLst>
                                        <p:tav tm="0">
                                          <p:val>
                                            <p:strVal val="ppt_x"/>
                                          </p:val>
                                        </p:tav>
                                        <p:tav tm="100000">
                                          <p:val>
                                            <p:strVal val="ppt_x"/>
                                          </p:val>
                                        </p:tav>
                                      </p:tavLst>
                                    </p:anim>
                                    <p:anim calcmode="lin" valueType="num">
                                      <p:cBhvr additive="base">
                                        <p:cTn id="55" dur="500"/>
                                        <p:tgtEl>
                                          <p:spTgt spid="2"/>
                                        </p:tgtEl>
                                        <p:attrNameLst>
                                          <p:attrName>ppt_y</p:attrName>
                                        </p:attrNameLst>
                                      </p:cBhvr>
                                      <p:tavLst>
                                        <p:tav tm="0">
                                          <p:val>
                                            <p:strVal val="ppt_y"/>
                                          </p:val>
                                        </p:tav>
                                        <p:tav tm="100000">
                                          <p:val>
                                            <p:strVal val="1+ppt_h/2"/>
                                          </p:val>
                                        </p:tav>
                                      </p:tavLst>
                                    </p:anim>
                                    <p:set>
                                      <p:cBhvr>
                                        <p:cTn id="56" dur="1" fill="hold">
                                          <p:stCondLst>
                                            <p:cond delay="499"/>
                                          </p:stCondLst>
                                        </p:cTn>
                                        <p:tgtEl>
                                          <p:spTgt spid="2"/>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checkerboard(across)">
                                      <p:cBhvr>
                                        <p:cTn id="6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rgbClr val="FF0000"/>
                </a:solidFill>
              </a:rPr>
              <a:t>PCR</a:t>
            </a:r>
            <a:r>
              <a:rPr lang="en-US" dirty="0" smtClean="0">
                <a:solidFill>
                  <a:schemeClr val="tx1"/>
                </a:solidFill>
              </a:rPr>
              <a:t>=Polymerase Chain Reaction</a:t>
            </a:r>
          </a:p>
        </p:txBody>
      </p:sp>
      <p:sp>
        <p:nvSpPr>
          <p:cNvPr id="3" name="Content Placeholder 2"/>
          <p:cNvSpPr>
            <a:spLocks noGrp="1"/>
          </p:cNvSpPr>
          <p:nvPr>
            <p:ph idx="1"/>
          </p:nvPr>
        </p:nvSpPr>
        <p:spPr/>
        <p:txBody>
          <a:bodyPr/>
          <a:lstStyle/>
          <a:p>
            <a:pPr>
              <a:defRPr/>
            </a:pPr>
            <a:endParaRPr lang="en-US" dirty="0" smtClean="0"/>
          </a:p>
          <a:p>
            <a:pPr>
              <a:defRPr/>
            </a:pPr>
            <a:r>
              <a:rPr lang="en-US" dirty="0" smtClean="0"/>
              <a:t>Large quantities of DNA can be copied in vitro from a small sample</a:t>
            </a:r>
          </a:p>
          <a:p>
            <a:pPr>
              <a:defRPr/>
            </a:pPr>
            <a:endParaRPr lang="en-US" dirty="0" smtClean="0"/>
          </a:p>
          <a:p>
            <a:pPr>
              <a:defRPr/>
            </a:pPr>
            <a:r>
              <a:rPr lang="en-US" dirty="0" smtClean="0"/>
              <a:t>Used for forensics, research and genetic counseling</a:t>
            </a:r>
            <a:endParaRPr lang="en-US" dirty="0"/>
          </a:p>
        </p:txBody>
      </p:sp>
      <p:sp>
        <p:nvSpPr>
          <p:cNvPr id="48132" name="Action Button: Movie 3">
            <a:hlinkClick r:id="rId2" highlightClick="1"/>
          </p:cNvPr>
          <p:cNvSpPr>
            <a:spLocks noChangeArrowheads="1"/>
          </p:cNvSpPr>
          <p:nvPr/>
        </p:nvSpPr>
        <p:spPr bwMode="auto">
          <a:xfrm>
            <a:off x="4343400" y="5181600"/>
            <a:ext cx="1219200" cy="1143000"/>
          </a:xfrm>
          <a:prstGeom prst="actionButtonMovie">
            <a:avLst/>
          </a:prstGeom>
          <a:solidFill>
            <a:schemeClr val="accent1"/>
          </a:solidFill>
          <a:ln w="9525" algn="ctr">
            <a:solidFill>
              <a:schemeClr val="tx1"/>
            </a:solidFill>
            <a:round/>
            <a:headEnd/>
            <a:tailEnd/>
          </a:ln>
        </p:spPr>
        <p:txBody>
          <a:bodyPr/>
          <a:lstStyle>
            <a:lvl1pPr>
              <a:defRPr>
                <a:solidFill>
                  <a:schemeClr val="tx1"/>
                </a:solidFill>
                <a:latin typeface="Tahoma" charset="0"/>
                <a:cs typeface="Times New Roman" pitchFamily="18" charset="0"/>
              </a:defRPr>
            </a:lvl1pPr>
            <a:lvl2pPr marL="742950" indent="-285750">
              <a:defRPr>
                <a:solidFill>
                  <a:schemeClr val="tx1"/>
                </a:solidFill>
                <a:latin typeface="Tahoma" charset="0"/>
                <a:cs typeface="Times New Roman" pitchFamily="18" charset="0"/>
              </a:defRPr>
            </a:lvl2pPr>
            <a:lvl3pPr marL="1143000" indent="-228600">
              <a:defRPr>
                <a:solidFill>
                  <a:schemeClr val="tx1"/>
                </a:solidFill>
                <a:latin typeface="Tahoma" charset="0"/>
                <a:cs typeface="Times New Roman" pitchFamily="18" charset="0"/>
              </a:defRPr>
            </a:lvl3pPr>
            <a:lvl4pPr marL="1600200" indent="-228600">
              <a:defRPr>
                <a:solidFill>
                  <a:schemeClr val="tx1"/>
                </a:solidFill>
                <a:latin typeface="Tahoma" charset="0"/>
                <a:cs typeface="Times New Roman" pitchFamily="18" charset="0"/>
              </a:defRPr>
            </a:lvl4pPr>
            <a:lvl5pPr marL="2057400" indent="-228600">
              <a:defRPr>
                <a:solidFill>
                  <a:schemeClr val="tx1"/>
                </a:solidFill>
                <a:latin typeface="Tahoma" charset="0"/>
                <a:cs typeface="Times New Roman" pitchFamily="18" charset="0"/>
              </a:defRPr>
            </a:lvl5pPr>
            <a:lvl6pPr marL="2514600" indent="-228600" eaLnBrk="0" fontAlgn="base" hangingPunct="0">
              <a:spcBef>
                <a:spcPct val="0"/>
              </a:spcBef>
              <a:spcAft>
                <a:spcPct val="0"/>
              </a:spcAft>
              <a:defRPr>
                <a:solidFill>
                  <a:schemeClr val="tx1"/>
                </a:solidFill>
                <a:latin typeface="Tahoma" charset="0"/>
                <a:cs typeface="Times New Roman" pitchFamily="18" charset="0"/>
              </a:defRPr>
            </a:lvl6pPr>
            <a:lvl7pPr marL="2971800" indent="-228600" eaLnBrk="0" fontAlgn="base" hangingPunct="0">
              <a:spcBef>
                <a:spcPct val="0"/>
              </a:spcBef>
              <a:spcAft>
                <a:spcPct val="0"/>
              </a:spcAft>
              <a:defRPr>
                <a:solidFill>
                  <a:schemeClr val="tx1"/>
                </a:solidFill>
                <a:latin typeface="Tahoma" charset="0"/>
                <a:cs typeface="Times New Roman" pitchFamily="18" charset="0"/>
              </a:defRPr>
            </a:lvl7pPr>
            <a:lvl8pPr marL="3429000" indent="-228600" eaLnBrk="0" fontAlgn="base" hangingPunct="0">
              <a:spcBef>
                <a:spcPct val="0"/>
              </a:spcBef>
              <a:spcAft>
                <a:spcPct val="0"/>
              </a:spcAft>
              <a:defRPr>
                <a:solidFill>
                  <a:schemeClr val="tx1"/>
                </a:solidFill>
                <a:latin typeface="Tahoma" charset="0"/>
                <a:cs typeface="Times New Roman" pitchFamily="18" charset="0"/>
              </a:defRPr>
            </a:lvl8pPr>
            <a:lvl9pPr marL="3886200" indent="-228600" eaLnBrk="0" fontAlgn="base" hangingPunct="0">
              <a:spcBef>
                <a:spcPct val="0"/>
              </a:spcBef>
              <a:spcAft>
                <a:spcPct val="0"/>
              </a:spcAft>
              <a:defRPr>
                <a:solidFill>
                  <a:schemeClr val="tx1"/>
                </a:solidFill>
                <a:latin typeface="Tahoma" charset="0"/>
                <a:cs typeface="Times New Roman" pitchFamily="18" charset="0"/>
              </a:defRPr>
            </a:lvl9pPr>
          </a:lstStyle>
          <a:p>
            <a:endParaRPr lang="en-US" altLang="en-US"/>
          </a:p>
        </p:txBody>
      </p:sp>
    </p:spTree>
    <p:extLst>
      <p:ext uri="{BB962C8B-B14F-4D97-AF65-F5344CB8AC3E}">
        <p14:creationId xmlns:p14="http://schemas.microsoft.com/office/powerpoint/2010/main" val="2208089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Restriction Enzymes and Gel Electrophoresis</a:t>
            </a:r>
            <a:endParaRPr lang="en-US" dirty="0"/>
          </a:p>
        </p:txBody>
      </p:sp>
      <p:sp>
        <p:nvSpPr>
          <p:cNvPr id="3" name="Content Placeholder 2"/>
          <p:cNvSpPr>
            <a:spLocks noGrp="1"/>
          </p:cNvSpPr>
          <p:nvPr>
            <p:ph idx="1"/>
          </p:nvPr>
        </p:nvSpPr>
        <p:spPr>
          <a:xfrm>
            <a:off x="914400" y="2057400"/>
            <a:ext cx="5638800" cy="4572000"/>
          </a:xfrm>
        </p:spPr>
        <p:txBody>
          <a:bodyPr/>
          <a:lstStyle/>
          <a:p>
            <a:pPr>
              <a:defRPr/>
            </a:pPr>
            <a:r>
              <a:rPr lang="en-US" dirty="0" smtClean="0"/>
              <a:t>Allows scientists to isolate DNA as well as to sequence DNA strands</a:t>
            </a:r>
          </a:p>
          <a:p>
            <a:pPr>
              <a:defRPr/>
            </a:pPr>
            <a:r>
              <a:rPr lang="en-US" dirty="0" smtClean="0">
                <a:solidFill>
                  <a:srgbClr val="FF0000"/>
                </a:solidFill>
              </a:rPr>
              <a:t>Restriction enzyme</a:t>
            </a:r>
            <a:r>
              <a:rPr lang="en-US" dirty="0" smtClean="0"/>
              <a:t>-cuts DNA between specific base pairs</a:t>
            </a:r>
          </a:p>
          <a:p>
            <a:pPr>
              <a:defRPr/>
            </a:pPr>
            <a:endParaRPr lang="en-US" dirty="0" smtClean="0"/>
          </a:p>
          <a:p>
            <a:pPr>
              <a:defRPr/>
            </a:pPr>
            <a:r>
              <a:rPr lang="en-US" dirty="0" smtClean="0"/>
              <a:t>Used for forensics, research, genetic counseling</a:t>
            </a:r>
          </a:p>
          <a:p>
            <a:pPr>
              <a:defRPr/>
            </a:pPr>
            <a:r>
              <a:rPr lang="en-US" dirty="0" smtClean="0">
                <a:hlinkClick r:id="rId2"/>
              </a:rPr>
              <a:t>Gel Electrophoresis</a:t>
            </a:r>
            <a:r>
              <a:rPr lang="en-US" dirty="0" smtClean="0"/>
              <a:t> animation</a:t>
            </a:r>
            <a:endParaRPr lang="en-US" dirty="0"/>
          </a:p>
        </p:txBody>
      </p:sp>
      <p:pic>
        <p:nvPicPr>
          <p:cNvPr id="49156" name="Picture 3" descr="g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72000"/>
            <a:ext cx="32766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246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Check your understanding</a:t>
            </a:r>
            <a:endParaRPr lang="en-US" dirty="0"/>
          </a:p>
        </p:txBody>
      </p:sp>
    </p:spTree>
    <p:extLst>
      <p:ext uri="{BB962C8B-B14F-4D97-AF65-F5344CB8AC3E}">
        <p14:creationId xmlns:p14="http://schemas.microsoft.com/office/powerpoint/2010/main" val="2348662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Inheritance</a:t>
            </a:r>
            <a:r>
              <a:rPr lang="en-US" b="1" dirty="0"/>
              <a:t>-</a:t>
            </a:r>
            <a:r>
              <a:rPr lang="en-US" dirty="0"/>
              <a:t>How do we predict traits in offspring?</a:t>
            </a:r>
            <a:br>
              <a:rPr lang="en-US" dirty="0"/>
            </a:br>
            <a:endParaRPr lang="en-US" dirty="0"/>
          </a:p>
        </p:txBody>
      </p:sp>
      <p:sp>
        <p:nvSpPr>
          <p:cNvPr id="3" name="Content Placeholder 2"/>
          <p:cNvSpPr>
            <a:spLocks noGrp="1"/>
          </p:cNvSpPr>
          <p:nvPr>
            <p:ph idx="1"/>
          </p:nvPr>
        </p:nvSpPr>
        <p:spPr>
          <a:xfrm>
            <a:off x="1463040" y="1905000"/>
            <a:ext cx="6196405" cy="3818069"/>
          </a:xfrm>
        </p:spPr>
        <p:txBody>
          <a:bodyPr/>
          <a:lstStyle/>
          <a:p>
            <a:r>
              <a:rPr lang="en-US" b="1" dirty="0" smtClean="0"/>
              <a:t>A </a:t>
            </a:r>
            <a:r>
              <a:rPr lang="en-US" b="1" dirty="0"/>
              <a:t>Punnett square</a:t>
            </a:r>
            <a:r>
              <a:rPr lang="en-US" dirty="0"/>
              <a:t> is a mathematical model for predicting traits in pea plants.</a:t>
            </a:r>
          </a:p>
          <a:p>
            <a:pPr lvl="0"/>
            <a:r>
              <a:rPr lang="en-US" dirty="0"/>
              <a:t>Predict the probability that an offspring will receive a trait from a parent.</a:t>
            </a:r>
          </a:p>
          <a:p>
            <a:endParaRPr lang="en-US" dirty="0"/>
          </a:p>
          <a:p>
            <a:endParaRPr lang="en-US" dirty="0"/>
          </a:p>
        </p:txBody>
      </p:sp>
      <p:pic>
        <p:nvPicPr>
          <p:cNvPr id="2050" name="Picture 2" descr="punn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657600"/>
            <a:ext cx="326003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596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914400"/>
            <a:ext cx="6196405" cy="4808669"/>
          </a:xfrm>
        </p:spPr>
        <p:txBody>
          <a:bodyPr/>
          <a:lstStyle/>
          <a:p>
            <a:pPr lvl="0"/>
            <a:r>
              <a:rPr lang="en-US" dirty="0"/>
              <a:t>Offspring that inherit the </a:t>
            </a:r>
            <a:r>
              <a:rPr lang="en-US" b="1" dirty="0"/>
              <a:t>same allele</a:t>
            </a:r>
            <a:r>
              <a:rPr lang="en-US" dirty="0"/>
              <a:t> from each parent are called </a:t>
            </a:r>
            <a:r>
              <a:rPr lang="en-US" b="1" dirty="0"/>
              <a:t>homozygous for that trait.</a:t>
            </a:r>
            <a:endParaRPr lang="en-US" dirty="0"/>
          </a:p>
          <a:p>
            <a:pPr lvl="0"/>
            <a:r>
              <a:rPr lang="en-US" dirty="0"/>
              <a:t>Offspring that inherit </a:t>
            </a:r>
            <a:r>
              <a:rPr lang="en-US" b="1" dirty="0"/>
              <a:t>different alleles</a:t>
            </a:r>
            <a:r>
              <a:rPr lang="en-US" dirty="0"/>
              <a:t> for the same trait are called </a:t>
            </a:r>
            <a:r>
              <a:rPr lang="en-US" b="1" dirty="0"/>
              <a:t>heterozygous for that trait</a:t>
            </a:r>
            <a:r>
              <a:rPr lang="en-US" dirty="0"/>
              <a:t>.</a:t>
            </a:r>
            <a:r>
              <a:rPr lang="en-US" b="1" dirty="0"/>
              <a:t> Genes and traits</a:t>
            </a:r>
            <a:endParaRPr lang="en-US" dirty="0"/>
          </a:p>
          <a:p>
            <a:pPr lvl="0"/>
            <a:r>
              <a:rPr lang="en-US" dirty="0"/>
              <a:t>Appearance of an organism-</a:t>
            </a:r>
            <a:r>
              <a:rPr lang="en-US" b="1" dirty="0"/>
              <a:t>phenotype</a:t>
            </a:r>
            <a:endParaRPr lang="en-US" dirty="0"/>
          </a:p>
          <a:p>
            <a:pPr lvl="0"/>
            <a:r>
              <a:rPr lang="en-US" dirty="0"/>
              <a:t>Set of genes that an organism has-</a:t>
            </a:r>
            <a:r>
              <a:rPr lang="en-US" b="1" dirty="0"/>
              <a:t>genotype</a:t>
            </a:r>
            <a:endParaRPr lang="en-US" dirty="0"/>
          </a:p>
          <a:p>
            <a:endParaRPr lang="en-US" dirty="0"/>
          </a:p>
        </p:txBody>
      </p:sp>
      <p:pic>
        <p:nvPicPr>
          <p:cNvPr id="3074" name="Picture 2" descr="segre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564" y="0"/>
            <a:ext cx="5715000" cy="64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0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t>Mendel's observations from these experiments can be summarized in two principles:</a:t>
            </a:r>
            <a:r>
              <a:rPr lang="en-US" dirty="0"/>
              <a:t/>
            </a:r>
            <a:br>
              <a:rPr lang="en-US" dirty="0"/>
            </a:br>
            <a:endParaRPr lang="en-US" dirty="0"/>
          </a:p>
        </p:txBody>
      </p:sp>
      <p:sp>
        <p:nvSpPr>
          <p:cNvPr id="3" name="Content Placeholder 2"/>
          <p:cNvSpPr>
            <a:spLocks noGrp="1"/>
          </p:cNvSpPr>
          <p:nvPr>
            <p:ph idx="1"/>
          </p:nvPr>
        </p:nvSpPr>
        <p:spPr>
          <a:xfrm>
            <a:off x="1219200" y="1676400"/>
            <a:ext cx="6440245" cy="4046669"/>
          </a:xfrm>
        </p:spPr>
        <p:txBody>
          <a:bodyPr/>
          <a:lstStyle/>
          <a:p>
            <a:r>
              <a:rPr lang="en-US" b="1" dirty="0"/>
              <a:t>Principle of </a:t>
            </a:r>
            <a:r>
              <a:rPr lang="en-US" b="1" dirty="0" smtClean="0"/>
              <a:t>segregation</a:t>
            </a:r>
            <a:endParaRPr lang="en-US" dirty="0"/>
          </a:p>
          <a:p>
            <a:endParaRPr lang="en-US" dirty="0" smtClean="0"/>
          </a:p>
          <a:p>
            <a:pPr lvl="1"/>
            <a:r>
              <a:rPr lang="en-US" dirty="0" smtClean="0"/>
              <a:t> For </a:t>
            </a:r>
            <a:r>
              <a:rPr lang="en-US" dirty="0"/>
              <a:t>any particular trait, the pair of alleles of each parent separate and only one allele passes from each parent on to an offspring.  </a:t>
            </a:r>
            <a:endParaRPr lang="en-US" dirty="0" smtClean="0"/>
          </a:p>
          <a:p>
            <a:pPr lvl="1"/>
            <a:r>
              <a:rPr lang="en-US" dirty="0" smtClean="0"/>
              <a:t>Which </a:t>
            </a:r>
            <a:r>
              <a:rPr lang="en-US" dirty="0"/>
              <a:t>allele in a parent's pair of alleles is inherited is a matter of chance.  We now know that this segregation of alleles occurs during the process of </a:t>
            </a:r>
            <a:r>
              <a:rPr lang="en-US" b="1" dirty="0"/>
              <a:t>meiosis</a:t>
            </a:r>
            <a:r>
              <a:rPr lang="en-US" dirty="0"/>
              <a:t> ( gamete formation )</a:t>
            </a:r>
          </a:p>
          <a:p>
            <a:endParaRPr lang="en-US" dirty="0"/>
          </a:p>
        </p:txBody>
      </p:sp>
      <p:pic>
        <p:nvPicPr>
          <p:cNvPr id="7170" name="Picture 2" descr="https://ecosseetudiante.files.wordpress.com/2012/06/independent_assort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54387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0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PSSLIDEREVISION" val="1.0.0"/>
  <p:tag name="CPSSLIDETEMPLATE" val="4 Answer"/>
  <p:tag name="CORRECTANSWERSTEM" val="3"/>
</p:tagLst>
</file>

<file path=ppt/tags/tag2.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3.xml><?xml version="1.0" encoding="utf-8"?>
<p:tagLst xmlns:a="http://schemas.openxmlformats.org/drawingml/2006/main" xmlns:r="http://schemas.openxmlformats.org/officeDocument/2006/relationships" xmlns:p="http://schemas.openxmlformats.org/presentationml/2006/main">
  <p:tag name="CPSSHAPETYPE" val="AnswerStems"/>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172</TotalTime>
  <Words>1868</Words>
  <Application>Microsoft Office PowerPoint</Application>
  <PresentationFormat>On-screen Show (4:3)</PresentationFormat>
  <Paragraphs>409</Paragraphs>
  <Slides>68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Pushpin</vt:lpstr>
      <vt:lpstr>Microsoft Clip Gallery</vt:lpstr>
      <vt:lpstr>Genetics and Interitance</vt:lpstr>
      <vt:lpstr>Lesson 1: Mendel and the Pea  </vt:lpstr>
      <vt:lpstr>PowerPoint Presentation</vt:lpstr>
      <vt:lpstr>Mendel</vt:lpstr>
      <vt:lpstr>Mendel’s Model: </vt:lpstr>
      <vt:lpstr>Conclusions: </vt:lpstr>
      <vt:lpstr>Inheritance-How do we predict traits in offspring? </vt:lpstr>
      <vt:lpstr>PowerPoint Presentation</vt:lpstr>
      <vt:lpstr>Mendel's observations from these experiments can be summarized in two principles: </vt:lpstr>
      <vt:lpstr>Mendel's observations from these experiments can be summarized in two principles: </vt:lpstr>
      <vt:lpstr>PowerPoint Presentation</vt:lpstr>
      <vt:lpstr>Lesson 2: Pedigrees Karyotypes and Genetic Counseling  </vt:lpstr>
      <vt:lpstr>DNA Replication</vt:lpstr>
      <vt:lpstr>Human heredity</vt:lpstr>
      <vt:lpstr>Determining Disorders  </vt:lpstr>
      <vt:lpstr>Chromosomes and Cell Reproduction</vt:lpstr>
      <vt:lpstr>Karyotypes</vt:lpstr>
      <vt:lpstr>Karyotypes</vt:lpstr>
      <vt:lpstr>Chromosomal disorders</vt:lpstr>
      <vt:lpstr>Down syndrome</vt:lpstr>
      <vt:lpstr>Klinefelter Syndrome</vt:lpstr>
      <vt:lpstr>Turner Syndrome</vt:lpstr>
      <vt:lpstr>PowerPoint Presentation</vt:lpstr>
      <vt:lpstr>Lesson 3: DNA</vt:lpstr>
      <vt:lpstr>DNA and RNA</vt:lpstr>
      <vt:lpstr>Both are made of Nucleotides. </vt:lpstr>
      <vt:lpstr>DNA-Watson and Crick</vt:lpstr>
      <vt:lpstr>Base Pairing</vt:lpstr>
      <vt:lpstr>PowerPoint Presentation</vt:lpstr>
      <vt:lpstr>DNA Replication</vt:lpstr>
      <vt:lpstr>Genetics Can     Tell All</vt:lpstr>
      <vt:lpstr>DNA Replication</vt:lpstr>
      <vt:lpstr>DNA Fun Facts!!!!</vt:lpstr>
      <vt:lpstr>PowerPoint Presentation</vt:lpstr>
      <vt:lpstr>Lesson 4: Protein synthesis </vt:lpstr>
      <vt:lpstr>DNA and proteins</vt:lpstr>
      <vt:lpstr>The “Central Dogma”</vt:lpstr>
      <vt:lpstr>Transcription</vt:lpstr>
      <vt:lpstr>Translation (Protein Synthesis)</vt:lpstr>
      <vt:lpstr>From gene to protein</vt:lpstr>
      <vt:lpstr>How does mRNA code for proteins?</vt:lpstr>
      <vt:lpstr>mRNA codes for proteins in triplets</vt:lpstr>
      <vt:lpstr>The code</vt:lpstr>
      <vt:lpstr>PowerPoint Presentation</vt:lpstr>
      <vt:lpstr>Let’s Practice</vt:lpstr>
      <vt:lpstr>PowerPoint Presentation</vt:lpstr>
      <vt:lpstr>Lesson 5: Mutations</vt:lpstr>
      <vt:lpstr>Mutations</vt:lpstr>
      <vt:lpstr>Mutations</vt:lpstr>
      <vt:lpstr>Chromosomal Mutations continued</vt:lpstr>
      <vt:lpstr>Types of Mutations</vt:lpstr>
      <vt:lpstr>Chromosomal Mutations continued</vt:lpstr>
      <vt:lpstr>How do DNA mutations affect proteins?</vt:lpstr>
      <vt:lpstr>PowerPoint Presentation</vt:lpstr>
      <vt:lpstr>Lesson 6: Gene expression</vt:lpstr>
      <vt:lpstr>Gene Expression</vt:lpstr>
      <vt:lpstr>Gene Expression</vt:lpstr>
      <vt:lpstr>During the warm temperatures of summer, the arctic fox produces enzymes that cause its fur to become reddish brown. During the cold temperatures of winter, these enzymes do not function. As a result, the fox has a white coat that blends into the snowy background. This change in fur color shows that </vt:lpstr>
      <vt:lpstr>PowerPoint Presentation</vt:lpstr>
      <vt:lpstr>PowerPoint Presentation</vt:lpstr>
      <vt:lpstr>Lesson 7 Genetic technology</vt:lpstr>
      <vt:lpstr>Genetic Engineering</vt:lpstr>
      <vt:lpstr>Using Bacteria Plasmids (Think of insulin production!)</vt:lpstr>
      <vt:lpstr>PowerPoint Presentation</vt:lpstr>
      <vt:lpstr>Selective breeding-Pets and food!!!!</vt:lpstr>
      <vt:lpstr>PCR=Polymerase Chain Reaction</vt:lpstr>
      <vt:lpstr>Restriction Enzymes and Gel Electrophoresis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and Interitance</dc:title>
  <dc:creator>Terri</dc:creator>
  <cp:lastModifiedBy>Terri</cp:lastModifiedBy>
  <cp:revision>13</cp:revision>
  <dcterms:created xsi:type="dcterms:W3CDTF">2015-02-16T11:35:07Z</dcterms:created>
  <dcterms:modified xsi:type="dcterms:W3CDTF">2015-02-21T00:02:39Z</dcterms:modified>
</cp:coreProperties>
</file>