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9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7F8ED-C590-44A6-9D5E-7C79BC22CF37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AE63F-2099-4D62-8CCA-7EFF2F59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1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FA80328-1ECE-419F-B5DB-73E1BEEF5F1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29F4B9A-A3A1-4AAB-894B-FC3ED2D4E5F9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EC7040D-2E55-4B96-9391-5AECCEC618DE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EBD1BA3-BF20-4441-B675-7DC099A5198F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ED71CBB-8CD4-423E-91D0-468E7C687164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68F4-31A9-4B97-9942-F7F91BE76974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1697-8502-4A8C-8819-CF5C2B1BB7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68F4-31A9-4B97-9942-F7F91BE76974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1697-8502-4A8C-8819-CF5C2B1BB7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68F4-31A9-4B97-9942-F7F91BE76974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1697-8502-4A8C-8819-CF5C2B1BB7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68F4-31A9-4B97-9942-F7F91BE76974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1697-8502-4A8C-8819-CF5C2B1BB7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68F4-31A9-4B97-9942-F7F91BE76974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1697-8502-4A8C-8819-CF5C2B1BB79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68F4-31A9-4B97-9942-F7F91BE76974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1697-8502-4A8C-8819-CF5C2B1BB7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68F4-31A9-4B97-9942-F7F91BE76974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1697-8502-4A8C-8819-CF5C2B1BB79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68F4-31A9-4B97-9942-F7F91BE76974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1697-8502-4A8C-8819-CF5C2B1BB7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68F4-31A9-4B97-9942-F7F91BE76974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1697-8502-4A8C-8819-CF5C2B1BB7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68F4-31A9-4B97-9942-F7F91BE76974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1697-8502-4A8C-8819-CF5C2B1BB7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68F4-31A9-4B97-9942-F7F91BE76974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1697-8502-4A8C-8819-CF5C2B1BB7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01968F4-31A9-4B97-9942-F7F91BE76974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AAA1697-8502-4A8C-8819-CF5C2B1BB7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johnkyrk.com/mitosi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hyperlink" Target="http://highered.mcgraw-hill.com/sites/0072495855/student_view0/chapter2/animation__mitosis_and_cytokinesis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.discovery.com/videos/100-greatest-discoveries-shorts-cancer-theories-and-di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s.newsday.com/databases/long-island/cancer-rat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89W6uACEb7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143000"/>
          </a:xfrm>
        </p:spPr>
        <p:txBody>
          <a:bodyPr/>
          <a:lstStyle/>
          <a:p>
            <a:r>
              <a:rPr lang="en-US" dirty="0" smtClean="0"/>
              <a:t>Unit 3 Cells</a:t>
            </a:r>
            <a:br>
              <a:rPr lang="en-US" dirty="0" smtClean="0"/>
            </a:br>
            <a:r>
              <a:rPr lang="en-US" sz="2800" smtClean="0"/>
              <a:t>part 2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Randall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45910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9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534400" cy="1008063"/>
          </a:xfrm>
        </p:spPr>
        <p:txBody>
          <a:bodyPr>
            <a:normAutofit fontScale="90000"/>
          </a:bodyPr>
          <a:lstStyle/>
          <a:p>
            <a:pPr marL="484632" algn="l" eaLnBrk="1" fontAlgn="auto" hangingPunct="1">
              <a:spcAft>
                <a:spcPts val="0"/>
              </a:spcAft>
              <a:defRPr/>
            </a:pPr>
            <a:r>
              <a:rPr lang="en-US" sz="42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Why do animals shed their skin?</a:t>
            </a:r>
            <a:endParaRPr lang="en-US" sz="4200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49488"/>
            <a:ext cx="8229600" cy="4324350"/>
          </a:xfrm>
        </p:spPr>
        <p:txBody>
          <a:bodyPr/>
          <a:lstStyle/>
          <a:p>
            <a:pPr marL="447675" indent="-382588" eaLnBrk="1" hangingPunct="1">
              <a:defRPr/>
            </a:pPr>
            <a:endParaRPr lang="en-US" smtClean="0"/>
          </a:p>
          <a:p>
            <a:pPr marL="447675" indent="-382588" eaLnBrk="1" hangingPunct="1">
              <a:defRPr/>
            </a:pPr>
            <a:endParaRPr lang="en-US" smtClean="0"/>
          </a:p>
          <a:p>
            <a:pPr marL="447675" indent="-382588" eaLnBrk="1" hangingPunct="1">
              <a:buFont typeface="Wingdings" pitchFamily="2" charset="2"/>
              <a:buNone/>
              <a:defRPr/>
            </a:pPr>
            <a:endParaRPr lang="en-US" u="sng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3" b="19890"/>
          <a:stretch>
            <a:fillRect/>
          </a:stretch>
        </p:blipFill>
        <p:spPr bwMode="auto">
          <a:xfrm>
            <a:off x="1143000" y="1828800"/>
            <a:ext cx="37338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5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1066800"/>
            <a:ext cx="83058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latin typeface="Century Gothic" pitchFamily="34" charset="0"/>
                <a:sym typeface="Century Gothic" pitchFamily="34" charset="0"/>
              </a:rPr>
              <a:t>The process of </a:t>
            </a:r>
            <a:r>
              <a:rPr lang="en-US" altLang="en-US" sz="4800" b="1" dirty="0">
                <a:solidFill>
                  <a:srgbClr val="FF0000"/>
                </a:solidFill>
                <a:latin typeface="Century Gothic" pitchFamily="34" charset="0"/>
                <a:sym typeface="Century Gothic" pitchFamily="34" charset="0"/>
              </a:rPr>
              <a:t>asexual reproduction</a:t>
            </a:r>
            <a:r>
              <a:rPr lang="en-US" altLang="en-US" sz="4800" b="1" dirty="0">
                <a:solidFill>
                  <a:srgbClr val="FFFF00"/>
                </a:solidFill>
                <a:latin typeface="Century Gothic" pitchFamily="34" charset="0"/>
                <a:sym typeface="Century Gothic" pitchFamily="34" charset="0"/>
              </a:rPr>
              <a:t> </a:t>
            </a:r>
            <a:r>
              <a:rPr lang="en-US" altLang="en-US" sz="4800" b="1" dirty="0">
                <a:latin typeface="Century Gothic" pitchFamily="34" charset="0"/>
                <a:sym typeface="Century Gothic" pitchFamily="34" charset="0"/>
              </a:rPr>
              <a:t>(cell division) begins after a sperm fertilizes an egg.</a:t>
            </a:r>
            <a:endParaRPr lang="en-US" altLang="en-US" sz="4800" dirty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95800"/>
            <a:ext cx="222738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1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0600"/>
            <a:ext cx="6623050" cy="4560888"/>
          </a:xfrm>
        </p:spPr>
        <p:txBody>
          <a:bodyPr>
            <a:normAutofit/>
          </a:bodyPr>
          <a:lstStyle/>
          <a:p>
            <a:pPr marL="484632" algn="l" eaLnBrk="1" fontAlgn="auto" hangingPunct="1">
              <a:spcAft>
                <a:spcPts val="0"/>
              </a:spcAft>
              <a:defRPr/>
            </a:pPr>
            <a:r>
              <a:rPr lang="en-US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Three reasons why cells reproduce by asexual reproduction</a:t>
            </a:r>
            <a:r>
              <a:rPr lang="en-US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:</a:t>
            </a:r>
            <a:br>
              <a:rPr lang="en-US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</a:br>
            <a:r>
              <a:rPr lang="en-US" sz="40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/>
            </a:r>
            <a:br>
              <a:rPr lang="en-US" sz="40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</a:br>
            <a:r>
              <a:rPr lang="en-US" sz="40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        </a:t>
            </a:r>
            <a:r>
              <a:rPr lang="en-US" sz="40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1</a:t>
            </a:r>
            <a:r>
              <a:rPr lang="en-US" sz="40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.  Growth</a:t>
            </a:r>
            <a:br>
              <a:rPr lang="en-US" sz="40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</a:br>
            <a:r>
              <a:rPr lang="en-US" sz="40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        </a:t>
            </a:r>
            <a:r>
              <a:rPr lang="en-US" sz="40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2</a:t>
            </a:r>
            <a:r>
              <a:rPr lang="en-US" sz="40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.  Repair</a:t>
            </a:r>
            <a:br>
              <a:rPr lang="en-US" sz="40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</a:br>
            <a:r>
              <a:rPr lang="en-US" sz="40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        </a:t>
            </a:r>
            <a:r>
              <a:rPr lang="en-US" sz="40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3</a:t>
            </a:r>
            <a:r>
              <a:rPr lang="en-US" sz="40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.  Replacement</a:t>
            </a:r>
          </a:p>
        </p:txBody>
      </p:sp>
      <p:pic>
        <p:nvPicPr>
          <p:cNvPr id="8195" name="Picture 6" descr="cowboy_repairing_fenc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jack_beanstalk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25527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cleric_fixing_up_haggard_knight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764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67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5520" y="6858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Mitosis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76044"/>
            <a:ext cx="8229600" cy="43251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Division of </a:t>
            </a:r>
            <a:r>
              <a:rPr lang="en-US" b="1" dirty="0" smtClean="0">
                <a:solidFill>
                  <a:schemeClr val="hlink"/>
                </a:solidFill>
              </a:rPr>
              <a:t>somatic cells</a:t>
            </a:r>
            <a:r>
              <a:rPr lang="en-US" b="1" dirty="0" smtClean="0"/>
              <a:t> (body)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1143000" y="4038600"/>
            <a:ext cx="1752600" cy="1676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1447800" y="4495800"/>
            <a:ext cx="381000" cy="381000"/>
          </a:xfrm>
          <a:prstGeom prst="ellipse">
            <a:avLst/>
          </a:prstGeom>
          <a:solidFill>
            <a:srgbClr val="CAA72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5486400" y="2743200"/>
            <a:ext cx="1752600" cy="1676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5791200" y="3200400"/>
            <a:ext cx="381000" cy="381000"/>
          </a:xfrm>
          <a:prstGeom prst="ellipse">
            <a:avLst/>
          </a:prstGeom>
          <a:solidFill>
            <a:srgbClr val="CAA72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5486400" y="4876800"/>
            <a:ext cx="1752600" cy="1676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5791200" y="5334000"/>
            <a:ext cx="381000" cy="381000"/>
          </a:xfrm>
          <a:prstGeom prst="ellipse">
            <a:avLst/>
          </a:prstGeom>
          <a:solidFill>
            <a:srgbClr val="CAA72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V="1">
            <a:off x="3048000" y="3810000"/>
            <a:ext cx="22098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3048000" y="5334000"/>
            <a:ext cx="21336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1203325" y="3617913"/>
            <a:ext cx="146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Somatic Cell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6781800" y="4388860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Daughter Cells</a:t>
            </a:r>
          </a:p>
        </p:txBody>
      </p:sp>
    </p:spTree>
    <p:extLst>
      <p:ext uri="{BB962C8B-B14F-4D97-AF65-F5344CB8AC3E}">
        <p14:creationId xmlns:p14="http://schemas.microsoft.com/office/powerpoint/2010/main" val="2224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2"/>
          <p:cNvSpPr>
            <a:spLocks noChangeArrowheads="1"/>
          </p:cNvSpPr>
          <p:nvPr/>
        </p:nvSpPr>
        <p:spPr bwMode="auto">
          <a:xfrm>
            <a:off x="2098964" y="457200"/>
            <a:ext cx="579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hlinkClick r:id="rId2"/>
              </a:rPr>
              <a:t>Mitosis = cell division</a:t>
            </a:r>
            <a:endParaRPr lang="en-US" altLang="en-US" sz="4000" b="1" dirty="0"/>
          </a:p>
        </p:txBody>
      </p:sp>
      <p:pic>
        <p:nvPicPr>
          <p:cNvPr id="10243" name="Picture 7" descr="http://www.ivy-rose.co.uk/Topics/Cell_Structures/Mitosis_cIvyRos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298575"/>
            <a:ext cx="4953000" cy="4911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51054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/>
              <a:t>Interphase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/>
              <a:t>Prophase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/>
              <a:t>Metaphase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/>
              <a:t>Anaphase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/>
              <a:t>Telophase &amp; Cytokinesis</a:t>
            </a:r>
          </a:p>
        </p:txBody>
      </p:sp>
      <p:pic>
        <p:nvPicPr>
          <p:cNvPr id="10245" name="Picture 6" descr="germ_squishing_around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433964"/>
            <a:ext cx="82296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Chromosome</a:t>
            </a:r>
          </a:p>
        </p:txBody>
      </p:sp>
      <p:pic>
        <p:nvPicPr>
          <p:cNvPr id="11267" name="Picture 3" descr="chromosom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766888"/>
            <a:ext cx="4452938" cy="4233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Freeform 4"/>
          <p:cNvSpPr>
            <a:spLocks/>
          </p:cNvSpPr>
          <p:nvPr/>
        </p:nvSpPr>
        <p:spPr bwMode="auto">
          <a:xfrm>
            <a:off x="6019800" y="1738313"/>
            <a:ext cx="374650" cy="3948112"/>
          </a:xfrm>
          <a:custGeom>
            <a:avLst/>
            <a:gdLst>
              <a:gd name="T0" fmla="*/ 56 w 236"/>
              <a:gd name="T1" fmla="*/ 153 h 2487"/>
              <a:gd name="T2" fmla="*/ 32 w 236"/>
              <a:gd name="T3" fmla="*/ 925 h 2487"/>
              <a:gd name="T4" fmla="*/ 112 w 236"/>
              <a:gd name="T5" fmla="*/ 1097 h 2487"/>
              <a:gd name="T6" fmla="*/ 12 w 236"/>
              <a:gd name="T7" fmla="*/ 1273 h 2487"/>
              <a:gd name="T8" fmla="*/ 40 w 236"/>
              <a:gd name="T9" fmla="*/ 2313 h 2487"/>
              <a:gd name="T10" fmla="*/ 164 w 236"/>
              <a:gd name="T11" fmla="*/ 2317 h 2487"/>
              <a:gd name="T12" fmla="*/ 156 w 236"/>
              <a:gd name="T13" fmla="*/ 1301 h 2487"/>
              <a:gd name="T14" fmla="*/ 236 w 236"/>
              <a:gd name="T15" fmla="*/ 1093 h 2487"/>
              <a:gd name="T16" fmla="*/ 168 w 236"/>
              <a:gd name="T17" fmla="*/ 157 h 2487"/>
              <a:gd name="T18" fmla="*/ 56 w 236"/>
              <a:gd name="T19" fmla="*/ 153 h 24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6"/>
              <a:gd name="T31" fmla="*/ 0 h 2487"/>
              <a:gd name="T32" fmla="*/ 236 w 236"/>
              <a:gd name="T33" fmla="*/ 2487 h 24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6" h="2487">
                <a:moveTo>
                  <a:pt x="56" y="153"/>
                </a:moveTo>
                <a:cubicBezTo>
                  <a:pt x="33" y="281"/>
                  <a:pt x="23" y="768"/>
                  <a:pt x="32" y="925"/>
                </a:cubicBezTo>
                <a:cubicBezTo>
                  <a:pt x="41" y="1082"/>
                  <a:pt x="115" y="1039"/>
                  <a:pt x="112" y="1097"/>
                </a:cubicBezTo>
                <a:cubicBezTo>
                  <a:pt x="113" y="1144"/>
                  <a:pt x="24" y="1070"/>
                  <a:pt x="12" y="1273"/>
                </a:cubicBezTo>
                <a:cubicBezTo>
                  <a:pt x="0" y="1476"/>
                  <a:pt x="15" y="2139"/>
                  <a:pt x="40" y="2313"/>
                </a:cubicBezTo>
                <a:cubicBezTo>
                  <a:pt x="65" y="2487"/>
                  <a:pt x="145" y="2486"/>
                  <a:pt x="164" y="2317"/>
                </a:cubicBezTo>
                <a:cubicBezTo>
                  <a:pt x="183" y="2148"/>
                  <a:pt x="144" y="1505"/>
                  <a:pt x="156" y="1301"/>
                </a:cubicBezTo>
                <a:cubicBezTo>
                  <a:pt x="168" y="1097"/>
                  <a:pt x="184" y="1225"/>
                  <a:pt x="236" y="1093"/>
                </a:cubicBezTo>
                <a:cubicBezTo>
                  <a:pt x="140" y="973"/>
                  <a:pt x="199" y="314"/>
                  <a:pt x="168" y="157"/>
                </a:cubicBezTo>
                <a:cubicBezTo>
                  <a:pt x="138" y="0"/>
                  <a:pt x="79" y="25"/>
                  <a:pt x="56" y="15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Freeform 5"/>
          <p:cNvSpPr>
            <a:spLocks/>
          </p:cNvSpPr>
          <p:nvPr/>
        </p:nvSpPr>
        <p:spPr bwMode="auto">
          <a:xfrm flipH="1">
            <a:off x="6464300" y="1752600"/>
            <a:ext cx="374650" cy="3948113"/>
          </a:xfrm>
          <a:custGeom>
            <a:avLst/>
            <a:gdLst>
              <a:gd name="T0" fmla="*/ 56 w 236"/>
              <a:gd name="T1" fmla="*/ 153 h 2487"/>
              <a:gd name="T2" fmla="*/ 32 w 236"/>
              <a:gd name="T3" fmla="*/ 925 h 2487"/>
              <a:gd name="T4" fmla="*/ 112 w 236"/>
              <a:gd name="T5" fmla="*/ 1097 h 2487"/>
              <a:gd name="T6" fmla="*/ 12 w 236"/>
              <a:gd name="T7" fmla="*/ 1273 h 2487"/>
              <a:gd name="T8" fmla="*/ 40 w 236"/>
              <a:gd name="T9" fmla="*/ 2313 h 2487"/>
              <a:gd name="T10" fmla="*/ 164 w 236"/>
              <a:gd name="T11" fmla="*/ 2317 h 2487"/>
              <a:gd name="T12" fmla="*/ 156 w 236"/>
              <a:gd name="T13" fmla="*/ 1301 h 2487"/>
              <a:gd name="T14" fmla="*/ 236 w 236"/>
              <a:gd name="T15" fmla="*/ 1093 h 2487"/>
              <a:gd name="T16" fmla="*/ 168 w 236"/>
              <a:gd name="T17" fmla="*/ 157 h 2487"/>
              <a:gd name="T18" fmla="*/ 56 w 236"/>
              <a:gd name="T19" fmla="*/ 153 h 24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6"/>
              <a:gd name="T31" fmla="*/ 0 h 2487"/>
              <a:gd name="T32" fmla="*/ 236 w 236"/>
              <a:gd name="T33" fmla="*/ 2487 h 24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6" h="2487">
                <a:moveTo>
                  <a:pt x="56" y="153"/>
                </a:moveTo>
                <a:cubicBezTo>
                  <a:pt x="33" y="281"/>
                  <a:pt x="23" y="768"/>
                  <a:pt x="32" y="925"/>
                </a:cubicBezTo>
                <a:cubicBezTo>
                  <a:pt x="41" y="1082"/>
                  <a:pt x="115" y="1039"/>
                  <a:pt x="112" y="1097"/>
                </a:cubicBezTo>
                <a:cubicBezTo>
                  <a:pt x="113" y="1144"/>
                  <a:pt x="24" y="1070"/>
                  <a:pt x="12" y="1273"/>
                </a:cubicBezTo>
                <a:cubicBezTo>
                  <a:pt x="0" y="1476"/>
                  <a:pt x="15" y="2139"/>
                  <a:pt x="40" y="2313"/>
                </a:cubicBezTo>
                <a:cubicBezTo>
                  <a:pt x="65" y="2487"/>
                  <a:pt x="145" y="2486"/>
                  <a:pt x="164" y="2317"/>
                </a:cubicBezTo>
                <a:cubicBezTo>
                  <a:pt x="183" y="2148"/>
                  <a:pt x="144" y="1505"/>
                  <a:pt x="156" y="1301"/>
                </a:cubicBezTo>
                <a:cubicBezTo>
                  <a:pt x="168" y="1097"/>
                  <a:pt x="184" y="1225"/>
                  <a:pt x="236" y="1093"/>
                </a:cubicBezTo>
                <a:cubicBezTo>
                  <a:pt x="140" y="973"/>
                  <a:pt x="199" y="314"/>
                  <a:pt x="168" y="157"/>
                </a:cubicBezTo>
                <a:cubicBezTo>
                  <a:pt x="138" y="0"/>
                  <a:pt x="79" y="25"/>
                  <a:pt x="56" y="15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6235700" y="3352800"/>
            <a:ext cx="381000" cy="304800"/>
          </a:xfrm>
          <a:prstGeom prst="ellipse">
            <a:avLst/>
          </a:prstGeom>
          <a:solidFill>
            <a:srgbClr val="CAA72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967" name="Freeform 7"/>
          <p:cNvSpPr>
            <a:spLocks/>
          </p:cNvSpPr>
          <p:nvPr/>
        </p:nvSpPr>
        <p:spPr bwMode="auto">
          <a:xfrm>
            <a:off x="7029450" y="1752600"/>
            <a:ext cx="374650" cy="3948113"/>
          </a:xfrm>
          <a:custGeom>
            <a:avLst/>
            <a:gdLst>
              <a:gd name="T0" fmla="*/ 56 w 236"/>
              <a:gd name="T1" fmla="*/ 153 h 2487"/>
              <a:gd name="T2" fmla="*/ 32 w 236"/>
              <a:gd name="T3" fmla="*/ 925 h 2487"/>
              <a:gd name="T4" fmla="*/ 112 w 236"/>
              <a:gd name="T5" fmla="*/ 1097 h 2487"/>
              <a:gd name="T6" fmla="*/ 12 w 236"/>
              <a:gd name="T7" fmla="*/ 1273 h 2487"/>
              <a:gd name="T8" fmla="*/ 40 w 236"/>
              <a:gd name="T9" fmla="*/ 2313 h 2487"/>
              <a:gd name="T10" fmla="*/ 164 w 236"/>
              <a:gd name="T11" fmla="*/ 2317 h 2487"/>
              <a:gd name="T12" fmla="*/ 156 w 236"/>
              <a:gd name="T13" fmla="*/ 1301 h 2487"/>
              <a:gd name="T14" fmla="*/ 236 w 236"/>
              <a:gd name="T15" fmla="*/ 1093 h 2487"/>
              <a:gd name="T16" fmla="*/ 168 w 236"/>
              <a:gd name="T17" fmla="*/ 157 h 2487"/>
              <a:gd name="T18" fmla="*/ 56 w 236"/>
              <a:gd name="T19" fmla="*/ 153 h 24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6"/>
              <a:gd name="T31" fmla="*/ 0 h 2487"/>
              <a:gd name="T32" fmla="*/ 236 w 236"/>
              <a:gd name="T33" fmla="*/ 2487 h 24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6" h="2487">
                <a:moveTo>
                  <a:pt x="56" y="153"/>
                </a:moveTo>
                <a:cubicBezTo>
                  <a:pt x="33" y="281"/>
                  <a:pt x="23" y="768"/>
                  <a:pt x="32" y="925"/>
                </a:cubicBezTo>
                <a:cubicBezTo>
                  <a:pt x="41" y="1082"/>
                  <a:pt x="115" y="1039"/>
                  <a:pt x="112" y="1097"/>
                </a:cubicBezTo>
                <a:cubicBezTo>
                  <a:pt x="113" y="1144"/>
                  <a:pt x="24" y="1070"/>
                  <a:pt x="12" y="1273"/>
                </a:cubicBezTo>
                <a:cubicBezTo>
                  <a:pt x="0" y="1476"/>
                  <a:pt x="15" y="2139"/>
                  <a:pt x="40" y="2313"/>
                </a:cubicBezTo>
                <a:cubicBezTo>
                  <a:pt x="65" y="2487"/>
                  <a:pt x="145" y="2486"/>
                  <a:pt x="164" y="2317"/>
                </a:cubicBezTo>
                <a:cubicBezTo>
                  <a:pt x="183" y="2148"/>
                  <a:pt x="144" y="1505"/>
                  <a:pt x="156" y="1301"/>
                </a:cubicBezTo>
                <a:cubicBezTo>
                  <a:pt x="168" y="1097"/>
                  <a:pt x="184" y="1225"/>
                  <a:pt x="236" y="1093"/>
                </a:cubicBezTo>
                <a:cubicBezTo>
                  <a:pt x="140" y="973"/>
                  <a:pt x="199" y="314"/>
                  <a:pt x="168" y="157"/>
                </a:cubicBezTo>
                <a:cubicBezTo>
                  <a:pt x="138" y="0"/>
                  <a:pt x="79" y="25"/>
                  <a:pt x="56" y="153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Freeform 8"/>
          <p:cNvSpPr>
            <a:spLocks/>
          </p:cNvSpPr>
          <p:nvPr/>
        </p:nvSpPr>
        <p:spPr bwMode="auto">
          <a:xfrm flipH="1">
            <a:off x="7473950" y="1766888"/>
            <a:ext cx="374650" cy="3948112"/>
          </a:xfrm>
          <a:custGeom>
            <a:avLst/>
            <a:gdLst>
              <a:gd name="T0" fmla="*/ 56 w 236"/>
              <a:gd name="T1" fmla="*/ 153 h 2487"/>
              <a:gd name="T2" fmla="*/ 32 w 236"/>
              <a:gd name="T3" fmla="*/ 925 h 2487"/>
              <a:gd name="T4" fmla="*/ 112 w 236"/>
              <a:gd name="T5" fmla="*/ 1097 h 2487"/>
              <a:gd name="T6" fmla="*/ 12 w 236"/>
              <a:gd name="T7" fmla="*/ 1273 h 2487"/>
              <a:gd name="T8" fmla="*/ 40 w 236"/>
              <a:gd name="T9" fmla="*/ 2313 h 2487"/>
              <a:gd name="T10" fmla="*/ 164 w 236"/>
              <a:gd name="T11" fmla="*/ 2317 h 2487"/>
              <a:gd name="T12" fmla="*/ 156 w 236"/>
              <a:gd name="T13" fmla="*/ 1301 h 2487"/>
              <a:gd name="T14" fmla="*/ 236 w 236"/>
              <a:gd name="T15" fmla="*/ 1093 h 2487"/>
              <a:gd name="T16" fmla="*/ 168 w 236"/>
              <a:gd name="T17" fmla="*/ 157 h 2487"/>
              <a:gd name="T18" fmla="*/ 56 w 236"/>
              <a:gd name="T19" fmla="*/ 153 h 24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6"/>
              <a:gd name="T31" fmla="*/ 0 h 2487"/>
              <a:gd name="T32" fmla="*/ 236 w 236"/>
              <a:gd name="T33" fmla="*/ 2487 h 24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6" h="2487">
                <a:moveTo>
                  <a:pt x="56" y="153"/>
                </a:moveTo>
                <a:cubicBezTo>
                  <a:pt x="33" y="281"/>
                  <a:pt x="23" y="768"/>
                  <a:pt x="32" y="925"/>
                </a:cubicBezTo>
                <a:cubicBezTo>
                  <a:pt x="41" y="1082"/>
                  <a:pt x="115" y="1039"/>
                  <a:pt x="112" y="1097"/>
                </a:cubicBezTo>
                <a:cubicBezTo>
                  <a:pt x="113" y="1144"/>
                  <a:pt x="24" y="1070"/>
                  <a:pt x="12" y="1273"/>
                </a:cubicBezTo>
                <a:cubicBezTo>
                  <a:pt x="0" y="1476"/>
                  <a:pt x="15" y="2139"/>
                  <a:pt x="40" y="2313"/>
                </a:cubicBezTo>
                <a:cubicBezTo>
                  <a:pt x="65" y="2487"/>
                  <a:pt x="145" y="2486"/>
                  <a:pt x="164" y="2317"/>
                </a:cubicBezTo>
                <a:cubicBezTo>
                  <a:pt x="183" y="2148"/>
                  <a:pt x="144" y="1505"/>
                  <a:pt x="156" y="1301"/>
                </a:cubicBezTo>
                <a:cubicBezTo>
                  <a:pt x="168" y="1097"/>
                  <a:pt x="184" y="1225"/>
                  <a:pt x="236" y="1093"/>
                </a:cubicBezTo>
                <a:cubicBezTo>
                  <a:pt x="140" y="973"/>
                  <a:pt x="199" y="314"/>
                  <a:pt x="168" y="157"/>
                </a:cubicBezTo>
                <a:cubicBezTo>
                  <a:pt x="138" y="0"/>
                  <a:pt x="79" y="25"/>
                  <a:pt x="56" y="153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7245350" y="3367088"/>
            <a:ext cx="381000" cy="304800"/>
          </a:xfrm>
          <a:prstGeom prst="ellipse">
            <a:avLst/>
          </a:prstGeom>
          <a:solidFill>
            <a:srgbClr val="CAA72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6019800" y="5943600"/>
            <a:ext cx="170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One from Mom</a:t>
            </a:r>
          </a:p>
          <a:p>
            <a:pPr eaLnBrk="1" hangingPunct="1"/>
            <a:r>
              <a:rPr lang="en-US" altLang="en-US"/>
              <a:t>One from Dad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5410200" y="1295400"/>
            <a:ext cx="194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Sister chromatids</a:t>
            </a:r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5791200" y="1676400"/>
            <a:ext cx="228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6324600" y="1676400"/>
            <a:ext cx="228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762000" y="1066800"/>
            <a:ext cx="393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DNA molecule with attached proteins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36525" y="6361113"/>
            <a:ext cx="1949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Look at figure 8.2</a:t>
            </a:r>
          </a:p>
        </p:txBody>
      </p:sp>
    </p:spTree>
    <p:extLst>
      <p:ext uri="{BB962C8B-B14F-4D97-AF65-F5344CB8AC3E}">
        <p14:creationId xmlns:p14="http://schemas.microsoft.com/office/powerpoint/2010/main" val="40184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5"/>
          <p:cNvSpPr>
            <a:spLocks noChangeArrowheads="1"/>
          </p:cNvSpPr>
          <p:nvPr/>
        </p:nvSpPr>
        <p:spPr bwMode="auto">
          <a:xfrm>
            <a:off x="304800" y="4648200"/>
            <a:ext cx="8534400" cy="2057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770063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7300" b="1" kern="120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Interphase</a:t>
            </a:r>
            <a:r>
              <a:rPr lang="en-US" sz="73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 </a:t>
            </a:r>
            <a:br>
              <a:rPr lang="en-US" sz="73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</a:br>
            <a:r>
              <a:rPr lang="en-US" sz="42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occurs before mitosis begins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2133600"/>
            <a:ext cx="9144000" cy="2514600"/>
          </a:xfrm>
        </p:spPr>
        <p:txBody>
          <a:bodyPr>
            <a:normAutofit/>
          </a:bodyPr>
          <a:lstStyle/>
          <a:p>
            <a:pPr marL="447675" indent="-382588" eaLnBrk="1" hangingPunct="1"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3000" dirty="0" smtClean="0"/>
              <a:t>Chromosomes are </a:t>
            </a:r>
            <a:r>
              <a:rPr lang="en-US" sz="3000" b="1" u="sng" dirty="0" smtClean="0"/>
              <a:t>copied</a:t>
            </a:r>
            <a:r>
              <a:rPr lang="en-US" sz="3000" dirty="0" smtClean="0"/>
              <a:t> (# doubles)</a:t>
            </a:r>
          </a:p>
          <a:p>
            <a:pPr marL="447675" indent="-382588" eaLnBrk="1" hangingPunct="1"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3000" dirty="0" smtClean="0"/>
              <a:t>Chromosomes appear as threadlike coils (</a:t>
            </a:r>
            <a:r>
              <a:rPr lang="en-US" sz="3000" b="1" u="sng" dirty="0" smtClean="0"/>
              <a:t>chromatin</a:t>
            </a:r>
            <a:r>
              <a:rPr lang="en-US" sz="3000" dirty="0" smtClean="0"/>
              <a:t>) at the start, but each chromosome and its copy(</a:t>
            </a:r>
            <a:r>
              <a:rPr lang="en-US" sz="3000" b="1" u="sng" dirty="0" smtClean="0"/>
              <a:t>sister</a:t>
            </a:r>
            <a:r>
              <a:rPr lang="en-US" sz="3000" dirty="0" smtClean="0"/>
              <a:t> chromosome) change to sister chromatids at end of this phase</a:t>
            </a:r>
          </a:p>
        </p:txBody>
      </p:sp>
      <p:sp>
        <p:nvSpPr>
          <p:cNvPr id="6" name="Oval 5"/>
          <p:cNvSpPr/>
          <p:nvPr/>
        </p:nvSpPr>
        <p:spPr>
          <a:xfrm>
            <a:off x="2057400" y="4800600"/>
            <a:ext cx="4191000" cy="1752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2819400" y="5257800"/>
            <a:ext cx="838200" cy="838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895600" y="5486400"/>
            <a:ext cx="749300" cy="541338"/>
          </a:xfrm>
          <a:custGeom>
            <a:avLst/>
            <a:gdLst>
              <a:gd name="connsiteX0" fmla="*/ 314082 w 887987"/>
              <a:gd name="connsiteY0" fmla="*/ 354842 h 658698"/>
              <a:gd name="connsiteX1" fmla="*/ 355026 w 887987"/>
              <a:gd name="connsiteY1" fmla="*/ 409433 h 658698"/>
              <a:gd name="connsiteX2" fmla="*/ 436912 w 887987"/>
              <a:gd name="connsiteY2" fmla="*/ 436728 h 658698"/>
              <a:gd name="connsiteX3" fmla="*/ 546094 w 887987"/>
              <a:gd name="connsiteY3" fmla="*/ 477671 h 658698"/>
              <a:gd name="connsiteX4" fmla="*/ 614333 w 887987"/>
              <a:gd name="connsiteY4" fmla="*/ 464024 h 658698"/>
              <a:gd name="connsiteX5" fmla="*/ 655276 w 887987"/>
              <a:gd name="connsiteY5" fmla="*/ 368489 h 658698"/>
              <a:gd name="connsiteX6" fmla="*/ 696220 w 887987"/>
              <a:gd name="connsiteY6" fmla="*/ 327546 h 658698"/>
              <a:gd name="connsiteX7" fmla="*/ 709867 w 887987"/>
              <a:gd name="connsiteY7" fmla="*/ 368489 h 658698"/>
              <a:gd name="connsiteX8" fmla="*/ 723515 w 887987"/>
              <a:gd name="connsiteY8" fmla="*/ 327546 h 658698"/>
              <a:gd name="connsiteX9" fmla="*/ 709867 w 887987"/>
              <a:gd name="connsiteY9" fmla="*/ 272955 h 658698"/>
              <a:gd name="connsiteX10" fmla="*/ 641629 w 887987"/>
              <a:gd name="connsiteY10" fmla="*/ 204716 h 658698"/>
              <a:gd name="connsiteX11" fmla="*/ 600685 w 887987"/>
              <a:gd name="connsiteY11" fmla="*/ 191068 h 658698"/>
              <a:gd name="connsiteX12" fmla="*/ 587037 w 887987"/>
              <a:gd name="connsiteY12" fmla="*/ 232012 h 658698"/>
              <a:gd name="connsiteX13" fmla="*/ 559742 w 887987"/>
              <a:gd name="connsiteY13" fmla="*/ 286603 h 658698"/>
              <a:gd name="connsiteX14" fmla="*/ 573390 w 887987"/>
              <a:gd name="connsiteY14" fmla="*/ 327546 h 658698"/>
              <a:gd name="connsiteX15" fmla="*/ 587037 w 887987"/>
              <a:gd name="connsiteY15" fmla="*/ 382137 h 658698"/>
              <a:gd name="connsiteX16" fmla="*/ 559742 w 887987"/>
              <a:gd name="connsiteY16" fmla="*/ 423080 h 658698"/>
              <a:gd name="connsiteX17" fmla="*/ 532446 w 887987"/>
              <a:gd name="connsiteY17" fmla="*/ 368489 h 658698"/>
              <a:gd name="connsiteX18" fmla="*/ 450560 w 887987"/>
              <a:gd name="connsiteY18" fmla="*/ 313898 h 658698"/>
              <a:gd name="connsiteX19" fmla="*/ 409617 w 887987"/>
              <a:gd name="connsiteY19" fmla="*/ 286603 h 658698"/>
              <a:gd name="connsiteX20" fmla="*/ 368673 w 887987"/>
              <a:gd name="connsiteY20" fmla="*/ 259307 h 658698"/>
              <a:gd name="connsiteX21" fmla="*/ 314082 w 887987"/>
              <a:gd name="connsiteY21" fmla="*/ 272955 h 658698"/>
              <a:gd name="connsiteX22" fmla="*/ 286787 w 887987"/>
              <a:gd name="connsiteY22" fmla="*/ 450376 h 658698"/>
              <a:gd name="connsiteX23" fmla="*/ 368673 w 887987"/>
              <a:gd name="connsiteY23" fmla="*/ 504967 h 658698"/>
              <a:gd name="connsiteX24" fmla="*/ 532446 w 887987"/>
              <a:gd name="connsiteY24" fmla="*/ 491319 h 658698"/>
              <a:gd name="connsiteX25" fmla="*/ 559742 w 887987"/>
              <a:gd name="connsiteY25" fmla="*/ 450376 h 658698"/>
              <a:gd name="connsiteX26" fmla="*/ 600685 w 887987"/>
              <a:gd name="connsiteY26" fmla="*/ 423080 h 658698"/>
              <a:gd name="connsiteX27" fmla="*/ 532446 w 887987"/>
              <a:gd name="connsiteY27" fmla="*/ 218364 h 658698"/>
              <a:gd name="connsiteX28" fmla="*/ 491503 w 887987"/>
              <a:gd name="connsiteY28" fmla="*/ 204716 h 658698"/>
              <a:gd name="connsiteX29" fmla="*/ 341378 w 887987"/>
              <a:gd name="connsiteY29" fmla="*/ 245659 h 658698"/>
              <a:gd name="connsiteX30" fmla="*/ 300435 w 887987"/>
              <a:gd name="connsiteY30" fmla="*/ 286603 h 658698"/>
              <a:gd name="connsiteX31" fmla="*/ 286787 w 887987"/>
              <a:gd name="connsiteY31" fmla="*/ 341194 h 658698"/>
              <a:gd name="connsiteX32" fmla="*/ 300435 w 887987"/>
              <a:gd name="connsiteY32" fmla="*/ 436728 h 658698"/>
              <a:gd name="connsiteX33" fmla="*/ 382321 w 887987"/>
              <a:gd name="connsiteY33" fmla="*/ 491319 h 658698"/>
              <a:gd name="connsiteX34" fmla="*/ 532446 w 887987"/>
              <a:gd name="connsiteY34" fmla="*/ 477671 h 658698"/>
              <a:gd name="connsiteX35" fmla="*/ 587037 w 887987"/>
              <a:gd name="connsiteY35" fmla="*/ 409433 h 658698"/>
              <a:gd name="connsiteX36" fmla="*/ 627981 w 887987"/>
              <a:gd name="connsiteY36" fmla="*/ 327546 h 658698"/>
              <a:gd name="connsiteX37" fmla="*/ 614333 w 887987"/>
              <a:gd name="connsiteY37" fmla="*/ 272955 h 658698"/>
              <a:gd name="connsiteX38" fmla="*/ 518799 w 887987"/>
              <a:gd name="connsiteY38" fmla="*/ 272955 h 658698"/>
              <a:gd name="connsiteX39" fmla="*/ 491503 w 887987"/>
              <a:gd name="connsiteY39" fmla="*/ 327546 h 658698"/>
              <a:gd name="connsiteX40" fmla="*/ 464208 w 887987"/>
              <a:gd name="connsiteY40" fmla="*/ 368489 h 658698"/>
              <a:gd name="connsiteX41" fmla="*/ 395969 w 887987"/>
              <a:gd name="connsiteY41" fmla="*/ 245659 h 658698"/>
              <a:gd name="connsiteX42" fmla="*/ 368673 w 887987"/>
              <a:gd name="connsiteY42" fmla="*/ 204716 h 658698"/>
              <a:gd name="connsiteX43" fmla="*/ 300435 w 887987"/>
              <a:gd name="connsiteY43" fmla="*/ 177421 h 658698"/>
              <a:gd name="connsiteX44" fmla="*/ 273139 w 887987"/>
              <a:gd name="connsiteY44" fmla="*/ 259307 h 658698"/>
              <a:gd name="connsiteX45" fmla="*/ 286787 w 887987"/>
              <a:gd name="connsiteY45" fmla="*/ 354842 h 658698"/>
              <a:gd name="connsiteX46" fmla="*/ 300435 w 887987"/>
              <a:gd name="connsiteY46" fmla="*/ 395785 h 658698"/>
              <a:gd name="connsiteX47" fmla="*/ 341378 w 887987"/>
              <a:gd name="connsiteY47" fmla="*/ 423080 h 658698"/>
              <a:gd name="connsiteX48" fmla="*/ 409617 w 887987"/>
              <a:gd name="connsiteY48" fmla="*/ 450376 h 658698"/>
              <a:gd name="connsiteX49" fmla="*/ 614333 w 887987"/>
              <a:gd name="connsiteY49" fmla="*/ 368489 h 658698"/>
              <a:gd name="connsiteX50" fmla="*/ 627981 w 887987"/>
              <a:gd name="connsiteY50" fmla="*/ 327546 h 658698"/>
              <a:gd name="connsiteX51" fmla="*/ 641629 w 887987"/>
              <a:gd name="connsiteY51" fmla="*/ 177421 h 658698"/>
              <a:gd name="connsiteX52" fmla="*/ 682572 w 887987"/>
              <a:gd name="connsiteY52" fmla="*/ 191068 h 658698"/>
              <a:gd name="connsiteX53" fmla="*/ 778106 w 887987"/>
              <a:gd name="connsiteY53" fmla="*/ 286603 h 658698"/>
              <a:gd name="connsiteX54" fmla="*/ 791754 w 887987"/>
              <a:gd name="connsiteY54" fmla="*/ 327546 h 658698"/>
              <a:gd name="connsiteX55" fmla="*/ 819049 w 887987"/>
              <a:gd name="connsiteY55" fmla="*/ 54591 h 658698"/>
              <a:gd name="connsiteX56" fmla="*/ 778106 w 887987"/>
              <a:gd name="connsiteY56" fmla="*/ 40943 h 658698"/>
              <a:gd name="connsiteX57" fmla="*/ 709867 w 887987"/>
              <a:gd name="connsiteY57" fmla="*/ 122830 h 658698"/>
              <a:gd name="connsiteX58" fmla="*/ 682572 w 887987"/>
              <a:gd name="connsiteY58" fmla="*/ 177421 h 658698"/>
              <a:gd name="connsiteX59" fmla="*/ 641629 w 887987"/>
              <a:gd name="connsiteY59" fmla="*/ 204716 h 658698"/>
              <a:gd name="connsiteX60" fmla="*/ 546094 w 887987"/>
              <a:gd name="connsiteY60" fmla="*/ 150125 h 658698"/>
              <a:gd name="connsiteX61" fmla="*/ 491503 w 887987"/>
              <a:gd name="connsiteY61" fmla="*/ 122830 h 658698"/>
              <a:gd name="connsiteX62" fmla="*/ 450560 w 887987"/>
              <a:gd name="connsiteY62" fmla="*/ 95534 h 658698"/>
              <a:gd name="connsiteX63" fmla="*/ 436912 w 887987"/>
              <a:gd name="connsiteY63" fmla="*/ 259307 h 658698"/>
              <a:gd name="connsiteX64" fmla="*/ 532446 w 887987"/>
              <a:gd name="connsiteY64" fmla="*/ 245659 h 658698"/>
              <a:gd name="connsiteX65" fmla="*/ 573390 w 887987"/>
              <a:gd name="connsiteY65" fmla="*/ 218364 h 658698"/>
              <a:gd name="connsiteX66" fmla="*/ 627981 w 887987"/>
              <a:gd name="connsiteY66" fmla="*/ 54591 h 658698"/>
              <a:gd name="connsiteX67" fmla="*/ 723515 w 887987"/>
              <a:gd name="connsiteY67" fmla="*/ 109182 h 658698"/>
              <a:gd name="connsiteX68" fmla="*/ 750811 w 887987"/>
              <a:gd name="connsiteY68" fmla="*/ 191068 h 658698"/>
              <a:gd name="connsiteX69" fmla="*/ 764458 w 887987"/>
              <a:gd name="connsiteY69" fmla="*/ 300250 h 658698"/>
              <a:gd name="connsiteX70" fmla="*/ 805402 w 887987"/>
              <a:gd name="connsiteY70" fmla="*/ 259307 h 658698"/>
              <a:gd name="connsiteX71" fmla="*/ 832697 w 887987"/>
              <a:gd name="connsiteY71" fmla="*/ 191068 h 658698"/>
              <a:gd name="connsiteX72" fmla="*/ 859993 w 887987"/>
              <a:gd name="connsiteY72" fmla="*/ 136477 h 658698"/>
              <a:gd name="connsiteX73" fmla="*/ 859993 w 887987"/>
              <a:gd name="connsiteY73" fmla="*/ 27295 h 658698"/>
              <a:gd name="connsiteX74" fmla="*/ 805402 w 887987"/>
              <a:gd name="connsiteY74" fmla="*/ 0 h 658698"/>
              <a:gd name="connsiteX75" fmla="*/ 723515 w 887987"/>
              <a:gd name="connsiteY75" fmla="*/ 13647 h 658698"/>
              <a:gd name="connsiteX76" fmla="*/ 559742 w 887987"/>
              <a:gd name="connsiteY76" fmla="*/ 27295 h 658698"/>
              <a:gd name="connsiteX77" fmla="*/ 546094 w 887987"/>
              <a:gd name="connsiteY77" fmla="*/ 68239 h 658698"/>
              <a:gd name="connsiteX78" fmla="*/ 464208 w 887987"/>
              <a:gd name="connsiteY78" fmla="*/ 136477 h 658698"/>
              <a:gd name="connsiteX79" fmla="*/ 423264 w 887987"/>
              <a:gd name="connsiteY79" fmla="*/ 150125 h 658698"/>
              <a:gd name="connsiteX80" fmla="*/ 355026 w 887987"/>
              <a:gd name="connsiteY80" fmla="*/ 245659 h 658698"/>
              <a:gd name="connsiteX81" fmla="*/ 327730 w 887987"/>
              <a:gd name="connsiteY81" fmla="*/ 286603 h 658698"/>
              <a:gd name="connsiteX82" fmla="*/ 259491 w 887987"/>
              <a:gd name="connsiteY82" fmla="*/ 368489 h 658698"/>
              <a:gd name="connsiteX83" fmla="*/ 191252 w 887987"/>
              <a:gd name="connsiteY83" fmla="*/ 354842 h 658698"/>
              <a:gd name="connsiteX84" fmla="*/ 95718 w 887987"/>
              <a:gd name="connsiteY84" fmla="*/ 286603 h 658698"/>
              <a:gd name="connsiteX85" fmla="*/ 27479 w 887987"/>
              <a:gd name="connsiteY85" fmla="*/ 204716 h 658698"/>
              <a:gd name="connsiteX86" fmla="*/ 13832 w 887987"/>
              <a:gd name="connsiteY86" fmla="*/ 163773 h 658698"/>
              <a:gd name="connsiteX87" fmla="*/ 123014 w 887987"/>
              <a:gd name="connsiteY87" fmla="*/ 177421 h 658698"/>
              <a:gd name="connsiteX88" fmla="*/ 163957 w 887987"/>
              <a:gd name="connsiteY88" fmla="*/ 218364 h 658698"/>
              <a:gd name="connsiteX89" fmla="*/ 204900 w 887987"/>
              <a:gd name="connsiteY89" fmla="*/ 245659 h 658698"/>
              <a:gd name="connsiteX90" fmla="*/ 273139 w 887987"/>
              <a:gd name="connsiteY90" fmla="*/ 313898 h 658698"/>
              <a:gd name="connsiteX91" fmla="*/ 286787 w 887987"/>
              <a:gd name="connsiteY91" fmla="*/ 409433 h 658698"/>
              <a:gd name="connsiteX92" fmla="*/ 573390 w 887987"/>
              <a:gd name="connsiteY92" fmla="*/ 559558 h 658698"/>
              <a:gd name="connsiteX93" fmla="*/ 587037 w 887987"/>
              <a:gd name="connsiteY93" fmla="*/ 504967 h 658698"/>
              <a:gd name="connsiteX94" fmla="*/ 600685 w 887987"/>
              <a:gd name="connsiteY94" fmla="*/ 395785 h 658698"/>
              <a:gd name="connsiteX95" fmla="*/ 641629 w 887987"/>
              <a:gd name="connsiteY95" fmla="*/ 423080 h 658698"/>
              <a:gd name="connsiteX96" fmla="*/ 709867 w 887987"/>
              <a:gd name="connsiteY96" fmla="*/ 504967 h 658698"/>
              <a:gd name="connsiteX97" fmla="*/ 764458 w 887987"/>
              <a:gd name="connsiteY97" fmla="*/ 491319 h 658698"/>
              <a:gd name="connsiteX98" fmla="*/ 791754 w 887987"/>
              <a:gd name="connsiteY98" fmla="*/ 450376 h 658698"/>
              <a:gd name="connsiteX99" fmla="*/ 778106 w 887987"/>
              <a:gd name="connsiteY99" fmla="*/ 354842 h 65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887987" h="658698">
                <a:moveTo>
                  <a:pt x="314082" y="354842"/>
                </a:moveTo>
                <a:cubicBezTo>
                  <a:pt x="327730" y="373039"/>
                  <a:pt x="336100" y="396816"/>
                  <a:pt x="355026" y="409433"/>
                </a:cubicBezTo>
                <a:cubicBezTo>
                  <a:pt x="378966" y="425393"/>
                  <a:pt x="412973" y="420768"/>
                  <a:pt x="436912" y="436728"/>
                </a:cubicBezTo>
                <a:cubicBezTo>
                  <a:pt x="497156" y="476891"/>
                  <a:pt x="461771" y="460807"/>
                  <a:pt x="546094" y="477671"/>
                </a:cubicBezTo>
                <a:cubicBezTo>
                  <a:pt x="568840" y="473122"/>
                  <a:pt x="594193" y="475533"/>
                  <a:pt x="614333" y="464024"/>
                </a:cubicBezTo>
                <a:cubicBezTo>
                  <a:pt x="651758" y="442639"/>
                  <a:pt x="637966" y="398781"/>
                  <a:pt x="655276" y="368489"/>
                </a:cubicBezTo>
                <a:cubicBezTo>
                  <a:pt x="664852" y="351731"/>
                  <a:pt x="682572" y="341194"/>
                  <a:pt x="696220" y="327546"/>
                </a:cubicBezTo>
                <a:cubicBezTo>
                  <a:pt x="700769" y="341194"/>
                  <a:pt x="695481" y="368489"/>
                  <a:pt x="709867" y="368489"/>
                </a:cubicBezTo>
                <a:cubicBezTo>
                  <a:pt x="724253" y="368489"/>
                  <a:pt x="723515" y="341932"/>
                  <a:pt x="723515" y="327546"/>
                </a:cubicBezTo>
                <a:cubicBezTo>
                  <a:pt x="723515" y="308789"/>
                  <a:pt x="717256" y="290195"/>
                  <a:pt x="709867" y="272955"/>
                </a:cubicBezTo>
                <a:cubicBezTo>
                  <a:pt x="694979" y="238216"/>
                  <a:pt x="674714" y="221259"/>
                  <a:pt x="641629" y="204716"/>
                </a:cubicBezTo>
                <a:cubicBezTo>
                  <a:pt x="628762" y="198282"/>
                  <a:pt x="614333" y="195617"/>
                  <a:pt x="600685" y="191068"/>
                </a:cubicBezTo>
                <a:cubicBezTo>
                  <a:pt x="596136" y="204716"/>
                  <a:pt x="592704" y="218789"/>
                  <a:pt x="587037" y="232012"/>
                </a:cubicBezTo>
                <a:cubicBezTo>
                  <a:pt x="579023" y="250712"/>
                  <a:pt x="562619" y="266463"/>
                  <a:pt x="559742" y="286603"/>
                </a:cubicBezTo>
                <a:cubicBezTo>
                  <a:pt x="557708" y="300844"/>
                  <a:pt x="569438" y="313714"/>
                  <a:pt x="573390" y="327546"/>
                </a:cubicBezTo>
                <a:cubicBezTo>
                  <a:pt x="578543" y="345581"/>
                  <a:pt x="582488" y="363940"/>
                  <a:pt x="587037" y="382137"/>
                </a:cubicBezTo>
                <a:cubicBezTo>
                  <a:pt x="577939" y="395785"/>
                  <a:pt x="575655" y="427058"/>
                  <a:pt x="559742" y="423080"/>
                </a:cubicBezTo>
                <a:cubicBezTo>
                  <a:pt x="540005" y="418146"/>
                  <a:pt x="546832" y="382875"/>
                  <a:pt x="532446" y="368489"/>
                </a:cubicBezTo>
                <a:cubicBezTo>
                  <a:pt x="509249" y="345292"/>
                  <a:pt x="477855" y="332095"/>
                  <a:pt x="450560" y="313898"/>
                </a:cubicBezTo>
                <a:lnTo>
                  <a:pt x="409617" y="286603"/>
                </a:lnTo>
                <a:lnTo>
                  <a:pt x="368673" y="259307"/>
                </a:lnTo>
                <a:cubicBezTo>
                  <a:pt x="350476" y="263856"/>
                  <a:pt x="330368" y="263649"/>
                  <a:pt x="314082" y="272955"/>
                </a:cubicBezTo>
                <a:cubicBezTo>
                  <a:pt x="249045" y="310119"/>
                  <a:pt x="251712" y="380225"/>
                  <a:pt x="286787" y="450376"/>
                </a:cubicBezTo>
                <a:cubicBezTo>
                  <a:pt x="301458" y="479718"/>
                  <a:pt x="368673" y="504967"/>
                  <a:pt x="368673" y="504967"/>
                </a:cubicBezTo>
                <a:cubicBezTo>
                  <a:pt x="423264" y="500418"/>
                  <a:pt x="479773" y="506368"/>
                  <a:pt x="532446" y="491319"/>
                </a:cubicBezTo>
                <a:cubicBezTo>
                  <a:pt x="548217" y="486813"/>
                  <a:pt x="548144" y="461974"/>
                  <a:pt x="559742" y="450376"/>
                </a:cubicBezTo>
                <a:cubicBezTo>
                  <a:pt x="571340" y="438778"/>
                  <a:pt x="587037" y="432179"/>
                  <a:pt x="600685" y="423080"/>
                </a:cubicBezTo>
                <a:cubicBezTo>
                  <a:pt x="588851" y="281078"/>
                  <a:pt x="629324" y="273723"/>
                  <a:pt x="532446" y="218364"/>
                </a:cubicBezTo>
                <a:cubicBezTo>
                  <a:pt x="519956" y="211227"/>
                  <a:pt x="505151" y="209265"/>
                  <a:pt x="491503" y="204716"/>
                </a:cubicBezTo>
                <a:cubicBezTo>
                  <a:pt x="425260" y="214179"/>
                  <a:pt x="393478" y="208444"/>
                  <a:pt x="341378" y="245659"/>
                </a:cubicBezTo>
                <a:cubicBezTo>
                  <a:pt x="325672" y="256877"/>
                  <a:pt x="314083" y="272955"/>
                  <a:pt x="300435" y="286603"/>
                </a:cubicBezTo>
                <a:cubicBezTo>
                  <a:pt x="295886" y="304800"/>
                  <a:pt x="291940" y="323159"/>
                  <a:pt x="286787" y="341194"/>
                </a:cubicBezTo>
                <a:cubicBezTo>
                  <a:pt x="274237" y="385120"/>
                  <a:pt x="256054" y="392347"/>
                  <a:pt x="300435" y="436728"/>
                </a:cubicBezTo>
                <a:cubicBezTo>
                  <a:pt x="323632" y="459925"/>
                  <a:pt x="355026" y="473122"/>
                  <a:pt x="382321" y="491319"/>
                </a:cubicBezTo>
                <a:cubicBezTo>
                  <a:pt x="432363" y="486770"/>
                  <a:pt x="483313" y="488199"/>
                  <a:pt x="532446" y="477671"/>
                </a:cubicBezTo>
                <a:cubicBezTo>
                  <a:pt x="583983" y="466628"/>
                  <a:pt x="569411" y="444685"/>
                  <a:pt x="587037" y="409433"/>
                </a:cubicBezTo>
                <a:cubicBezTo>
                  <a:pt x="639953" y="303599"/>
                  <a:pt x="593674" y="430463"/>
                  <a:pt x="627981" y="327546"/>
                </a:cubicBezTo>
                <a:cubicBezTo>
                  <a:pt x="623432" y="309349"/>
                  <a:pt x="626050" y="287602"/>
                  <a:pt x="614333" y="272955"/>
                </a:cubicBezTo>
                <a:cubicBezTo>
                  <a:pt x="591490" y="244402"/>
                  <a:pt x="540545" y="267518"/>
                  <a:pt x="518799" y="272955"/>
                </a:cubicBezTo>
                <a:cubicBezTo>
                  <a:pt x="509700" y="291152"/>
                  <a:pt x="501597" y="309882"/>
                  <a:pt x="491503" y="327546"/>
                </a:cubicBezTo>
                <a:cubicBezTo>
                  <a:pt x="483365" y="341787"/>
                  <a:pt x="478879" y="375824"/>
                  <a:pt x="464208" y="368489"/>
                </a:cubicBezTo>
                <a:cubicBezTo>
                  <a:pt x="406832" y="339801"/>
                  <a:pt x="417713" y="289146"/>
                  <a:pt x="395969" y="245659"/>
                </a:cubicBezTo>
                <a:cubicBezTo>
                  <a:pt x="388633" y="230988"/>
                  <a:pt x="377772" y="218364"/>
                  <a:pt x="368673" y="204716"/>
                </a:cubicBezTo>
                <a:cubicBezTo>
                  <a:pt x="360660" y="180676"/>
                  <a:pt x="353903" y="115043"/>
                  <a:pt x="300435" y="177421"/>
                </a:cubicBezTo>
                <a:cubicBezTo>
                  <a:pt x="281710" y="199266"/>
                  <a:pt x="273139" y="259307"/>
                  <a:pt x="273139" y="259307"/>
                </a:cubicBezTo>
                <a:cubicBezTo>
                  <a:pt x="277688" y="291152"/>
                  <a:pt x="280478" y="323298"/>
                  <a:pt x="286787" y="354842"/>
                </a:cubicBezTo>
                <a:cubicBezTo>
                  <a:pt x="289608" y="368949"/>
                  <a:pt x="291448" y="384552"/>
                  <a:pt x="300435" y="395785"/>
                </a:cubicBezTo>
                <a:cubicBezTo>
                  <a:pt x="310682" y="408593"/>
                  <a:pt x="326707" y="415745"/>
                  <a:pt x="341378" y="423080"/>
                </a:cubicBezTo>
                <a:cubicBezTo>
                  <a:pt x="363290" y="434036"/>
                  <a:pt x="386871" y="441277"/>
                  <a:pt x="409617" y="450376"/>
                </a:cubicBezTo>
                <a:cubicBezTo>
                  <a:pt x="582831" y="423727"/>
                  <a:pt x="568544" y="475327"/>
                  <a:pt x="614333" y="368489"/>
                </a:cubicBezTo>
                <a:cubicBezTo>
                  <a:pt x="620000" y="355266"/>
                  <a:pt x="623432" y="341194"/>
                  <a:pt x="627981" y="327546"/>
                </a:cubicBezTo>
                <a:cubicBezTo>
                  <a:pt x="632530" y="277504"/>
                  <a:pt x="622967" y="224075"/>
                  <a:pt x="641629" y="177421"/>
                </a:cubicBezTo>
                <a:cubicBezTo>
                  <a:pt x="646972" y="164064"/>
                  <a:pt x="670373" y="183444"/>
                  <a:pt x="682572" y="191068"/>
                </a:cubicBezTo>
                <a:cubicBezTo>
                  <a:pt x="725246" y="217739"/>
                  <a:pt x="756261" y="242913"/>
                  <a:pt x="778106" y="286603"/>
                </a:cubicBezTo>
                <a:cubicBezTo>
                  <a:pt x="784540" y="299470"/>
                  <a:pt x="787205" y="313898"/>
                  <a:pt x="791754" y="327546"/>
                </a:cubicBezTo>
                <a:cubicBezTo>
                  <a:pt x="815621" y="232080"/>
                  <a:pt x="833275" y="175507"/>
                  <a:pt x="819049" y="54591"/>
                </a:cubicBezTo>
                <a:cubicBezTo>
                  <a:pt x="817368" y="40304"/>
                  <a:pt x="791754" y="45492"/>
                  <a:pt x="778106" y="40943"/>
                </a:cubicBezTo>
                <a:cubicBezTo>
                  <a:pt x="740470" y="78579"/>
                  <a:pt x="735201" y="78495"/>
                  <a:pt x="709867" y="122830"/>
                </a:cubicBezTo>
                <a:cubicBezTo>
                  <a:pt x="699773" y="140494"/>
                  <a:pt x="695596" y="161792"/>
                  <a:pt x="682572" y="177421"/>
                </a:cubicBezTo>
                <a:cubicBezTo>
                  <a:pt x="672071" y="190022"/>
                  <a:pt x="655277" y="195618"/>
                  <a:pt x="641629" y="204716"/>
                </a:cubicBezTo>
                <a:cubicBezTo>
                  <a:pt x="535893" y="178282"/>
                  <a:pt x="633659" y="212671"/>
                  <a:pt x="546094" y="150125"/>
                </a:cubicBezTo>
                <a:cubicBezTo>
                  <a:pt x="529539" y="138300"/>
                  <a:pt x="509167" y="132924"/>
                  <a:pt x="491503" y="122830"/>
                </a:cubicBezTo>
                <a:cubicBezTo>
                  <a:pt x="477262" y="114692"/>
                  <a:pt x="464208" y="104633"/>
                  <a:pt x="450560" y="95534"/>
                </a:cubicBezTo>
                <a:cubicBezTo>
                  <a:pt x="436380" y="130984"/>
                  <a:pt x="386891" y="221791"/>
                  <a:pt x="436912" y="259307"/>
                </a:cubicBezTo>
                <a:cubicBezTo>
                  <a:pt x="462646" y="278608"/>
                  <a:pt x="500601" y="250208"/>
                  <a:pt x="532446" y="245659"/>
                </a:cubicBezTo>
                <a:cubicBezTo>
                  <a:pt x="546094" y="236561"/>
                  <a:pt x="568566" y="234041"/>
                  <a:pt x="573390" y="218364"/>
                </a:cubicBezTo>
                <a:cubicBezTo>
                  <a:pt x="628065" y="40670"/>
                  <a:pt x="527994" y="87920"/>
                  <a:pt x="627981" y="54591"/>
                </a:cubicBezTo>
                <a:cubicBezTo>
                  <a:pt x="636341" y="58771"/>
                  <a:pt x="714745" y="95151"/>
                  <a:pt x="723515" y="109182"/>
                </a:cubicBezTo>
                <a:cubicBezTo>
                  <a:pt x="738764" y="133580"/>
                  <a:pt x="750811" y="191068"/>
                  <a:pt x="750811" y="191068"/>
                </a:cubicBezTo>
                <a:cubicBezTo>
                  <a:pt x="755360" y="227462"/>
                  <a:pt x="741546" y="271610"/>
                  <a:pt x="764458" y="300250"/>
                </a:cubicBezTo>
                <a:cubicBezTo>
                  <a:pt x="776515" y="315322"/>
                  <a:pt x="795172" y="275674"/>
                  <a:pt x="805402" y="259307"/>
                </a:cubicBezTo>
                <a:cubicBezTo>
                  <a:pt x="818386" y="238532"/>
                  <a:pt x="822747" y="213455"/>
                  <a:pt x="832697" y="191068"/>
                </a:cubicBezTo>
                <a:cubicBezTo>
                  <a:pt x="840960" y="172477"/>
                  <a:pt x="850894" y="154674"/>
                  <a:pt x="859993" y="136477"/>
                </a:cubicBezTo>
                <a:cubicBezTo>
                  <a:pt x="868391" y="102884"/>
                  <a:pt x="887987" y="60888"/>
                  <a:pt x="859993" y="27295"/>
                </a:cubicBezTo>
                <a:cubicBezTo>
                  <a:pt x="846969" y="11666"/>
                  <a:pt x="823599" y="9098"/>
                  <a:pt x="805402" y="0"/>
                </a:cubicBezTo>
                <a:cubicBezTo>
                  <a:pt x="778106" y="4549"/>
                  <a:pt x="751018" y="10591"/>
                  <a:pt x="723515" y="13647"/>
                </a:cubicBezTo>
                <a:cubicBezTo>
                  <a:pt x="669070" y="19696"/>
                  <a:pt x="612100" y="11185"/>
                  <a:pt x="559742" y="27295"/>
                </a:cubicBezTo>
                <a:cubicBezTo>
                  <a:pt x="545992" y="31526"/>
                  <a:pt x="554074" y="56269"/>
                  <a:pt x="546094" y="68239"/>
                </a:cubicBezTo>
                <a:cubicBezTo>
                  <a:pt x="531002" y="90877"/>
                  <a:pt x="489384" y="123889"/>
                  <a:pt x="464208" y="136477"/>
                </a:cubicBezTo>
                <a:cubicBezTo>
                  <a:pt x="451341" y="142911"/>
                  <a:pt x="436912" y="145576"/>
                  <a:pt x="423264" y="150125"/>
                </a:cubicBezTo>
                <a:cubicBezTo>
                  <a:pt x="358942" y="246610"/>
                  <a:pt x="439661" y="127169"/>
                  <a:pt x="355026" y="245659"/>
                </a:cubicBezTo>
                <a:cubicBezTo>
                  <a:pt x="345492" y="259007"/>
                  <a:pt x="338231" y="274002"/>
                  <a:pt x="327730" y="286603"/>
                </a:cubicBezTo>
                <a:cubicBezTo>
                  <a:pt x="240156" y="391692"/>
                  <a:pt x="327266" y="266830"/>
                  <a:pt x="259491" y="368489"/>
                </a:cubicBezTo>
                <a:cubicBezTo>
                  <a:pt x="236745" y="363940"/>
                  <a:pt x="212972" y="362987"/>
                  <a:pt x="191252" y="354842"/>
                </a:cubicBezTo>
                <a:cubicBezTo>
                  <a:pt x="177951" y="349854"/>
                  <a:pt x="98853" y="288954"/>
                  <a:pt x="95718" y="286603"/>
                </a:cubicBezTo>
                <a:cubicBezTo>
                  <a:pt x="5261" y="105685"/>
                  <a:pt x="130361" y="333319"/>
                  <a:pt x="27479" y="204716"/>
                </a:cubicBezTo>
                <a:cubicBezTo>
                  <a:pt x="18492" y="193483"/>
                  <a:pt x="0" y="167725"/>
                  <a:pt x="13832" y="163773"/>
                </a:cubicBezTo>
                <a:cubicBezTo>
                  <a:pt x="49098" y="153697"/>
                  <a:pt x="86620" y="172872"/>
                  <a:pt x="123014" y="177421"/>
                </a:cubicBezTo>
                <a:cubicBezTo>
                  <a:pt x="136662" y="191069"/>
                  <a:pt x="149130" y="206008"/>
                  <a:pt x="163957" y="218364"/>
                </a:cubicBezTo>
                <a:cubicBezTo>
                  <a:pt x="176558" y="228865"/>
                  <a:pt x="193302" y="234061"/>
                  <a:pt x="204900" y="245659"/>
                </a:cubicBezTo>
                <a:cubicBezTo>
                  <a:pt x="295885" y="336644"/>
                  <a:pt x="163959" y="241112"/>
                  <a:pt x="273139" y="313898"/>
                </a:cubicBezTo>
                <a:cubicBezTo>
                  <a:pt x="277688" y="345743"/>
                  <a:pt x="281770" y="377658"/>
                  <a:pt x="286787" y="409433"/>
                </a:cubicBezTo>
                <a:cubicBezTo>
                  <a:pt x="326144" y="658698"/>
                  <a:pt x="262204" y="575936"/>
                  <a:pt x="573390" y="559558"/>
                </a:cubicBezTo>
                <a:cubicBezTo>
                  <a:pt x="577939" y="541361"/>
                  <a:pt x="583953" y="523469"/>
                  <a:pt x="587037" y="504967"/>
                </a:cubicBezTo>
                <a:cubicBezTo>
                  <a:pt x="593067" y="468789"/>
                  <a:pt x="580340" y="426302"/>
                  <a:pt x="600685" y="395785"/>
                </a:cubicBezTo>
                <a:cubicBezTo>
                  <a:pt x="609784" y="382137"/>
                  <a:pt x="627981" y="413982"/>
                  <a:pt x="641629" y="423080"/>
                </a:cubicBezTo>
                <a:cubicBezTo>
                  <a:pt x="653365" y="440685"/>
                  <a:pt x="688231" y="498785"/>
                  <a:pt x="709867" y="504967"/>
                </a:cubicBezTo>
                <a:cubicBezTo>
                  <a:pt x="727902" y="510120"/>
                  <a:pt x="746261" y="495868"/>
                  <a:pt x="764458" y="491319"/>
                </a:cubicBezTo>
                <a:cubicBezTo>
                  <a:pt x="773557" y="477671"/>
                  <a:pt x="790122" y="466697"/>
                  <a:pt x="791754" y="450376"/>
                </a:cubicBezTo>
                <a:cubicBezTo>
                  <a:pt x="794955" y="418368"/>
                  <a:pt x="778106" y="354842"/>
                  <a:pt x="778106" y="35484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3048000" y="54864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5943600" y="4953000"/>
            <a:ext cx="1143000" cy="3048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8" name="TextBox 16"/>
          <p:cNvSpPr txBox="1">
            <a:spLocks noChangeArrowheads="1"/>
          </p:cNvSpPr>
          <p:nvPr/>
        </p:nvSpPr>
        <p:spPr bwMode="auto">
          <a:xfrm>
            <a:off x="7162800" y="46482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CELL MEMBRANE</a:t>
            </a:r>
          </a:p>
        </p:txBody>
      </p:sp>
      <p:cxnSp>
        <p:nvCxnSpPr>
          <p:cNvPr id="12299" name="Straight Arrow Connector 17"/>
          <p:cNvCxnSpPr>
            <a:cxnSpLocks noChangeShapeType="1"/>
          </p:cNvCxnSpPr>
          <p:nvPr/>
        </p:nvCxnSpPr>
        <p:spPr bwMode="auto">
          <a:xfrm>
            <a:off x="1600200" y="5105400"/>
            <a:ext cx="1219200" cy="381000"/>
          </a:xfrm>
          <a:prstGeom prst="straightConnector1">
            <a:avLst/>
          </a:prstGeom>
          <a:noFill/>
          <a:ln w="349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0" name="Rectangle 20"/>
          <p:cNvSpPr>
            <a:spLocks noChangeArrowheads="1"/>
          </p:cNvSpPr>
          <p:nvPr/>
        </p:nvSpPr>
        <p:spPr bwMode="auto">
          <a:xfrm>
            <a:off x="685800" y="4876800"/>
            <a:ext cx="101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Nucleus</a:t>
            </a:r>
          </a:p>
        </p:txBody>
      </p:sp>
      <p:cxnSp>
        <p:nvCxnSpPr>
          <p:cNvPr id="12301" name="Straight Arrow Connector 22"/>
          <p:cNvCxnSpPr>
            <a:cxnSpLocks noChangeShapeType="1"/>
          </p:cNvCxnSpPr>
          <p:nvPr/>
        </p:nvCxnSpPr>
        <p:spPr bwMode="auto">
          <a:xfrm rot="10800000">
            <a:off x="5029200" y="5867400"/>
            <a:ext cx="1447800" cy="381000"/>
          </a:xfrm>
          <a:prstGeom prst="straightConnector1">
            <a:avLst/>
          </a:prstGeom>
          <a:noFill/>
          <a:ln w="349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2" name="Rectangle 25"/>
          <p:cNvSpPr>
            <a:spLocks noChangeArrowheads="1"/>
          </p:cNvSpPr>
          <p:nvPr/>
        </p:nvSpPr>
        <p:spPr bwMode="auto">
          <a:xfrm>
            <a:off x="6400800" y="6096000"/>
            <a:ext cx="127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Cytoplasm</a:t>
            </a:r>
          </a:p>
        </p:txBody>
      </p:sp>
    </p:spTree>
    <p:extLst>
      <p:ext uri="{BB962C8B-B14F-4D97-AF65-F5344CB8AC3E}">
        <p14:creationId xmlns:p14="http://schemas.microsoft.com/office/powerpoint/2010/main" val="7395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kern="120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Interphase</a:t>
            </a:r>
            <a:endParaRPr lang="en-US" sz="5400" b="1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3" name="Picture 12" descr="animal_interphas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93950"/>
            <a:ext cx="3429000" cy="337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13" descr="plant_interphas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2393950"/>
            <a:ext cx="3429000" cy="337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609600" y="19050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762000" y="20574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1219200" y="182880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Animal Cell</a:t>
            </a:r>
          </a:p>
        </p:txBody>
      </p: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5562600" y="17526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Plant Cell</a:t>
            </a:r>
          </a:p>
        </p:txBody>
      </p:sp>
      <p:sp>
        <p:nvSpPr>
          <p:cNvPr id="13321" name="Text Box 14"/>
          <p:cNvSpPr txBox="1">
            <a:spLocks noChangeArrowheads="1"/>
          </p:cNvSpPr>
          <p:nvPr/>
        </p:nvSpPr>
        <p:spPr bwMode="auto">
          <a:xfrm>
            <a:off x="1676400" y="6324600"/>
            <a:ext cx="693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Photographs from: http://www.bioweb.uncc.edu/biol1110/Stages.htm</a:t>
            </a:r>
          </a:p>
        </p:txBody>
      </p:sp>
    </p:spTree>
    <p:extLst>
      <p:ext uri="{BB962C8B-B14F-4D97-AF65-F5344CB8AC3E}">
        <p14:creationId xmlns:p14="http://schemas.microsoft.com/office/powerpoint/2010/main" val="5451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0"/>
          <p:cNvSpPr>
            <a:spLocks noChangeArrowheads="1"/>
          </p:cNvSpPr>
          <p:nvPr/>
        </p:nvSpPr>
        <p:spPr bwMode="auto">
          <a:xfrm>
            <a:off x="304800" y="4648200"/>
            <a:ext cx="8534400" cy="2057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770063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73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Prophase </a:t>
            </a:r>
            <a:br>
              <a:rPr lang="en-US" sz="73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</a:br>
            <a:r>
              <a:rPr lang="en-US" sz="42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1</a:t>
            </a:r>
            <a:r>
              <a:rPr lang="en-US" sz="4200" b="1" kern="1200" baseline="30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st</a:t>
            </a:r>
            <a:r>
              <a:rPr lang="en-US" sz="42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 step in Mitosis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2133600"/>
            <a:ext cx="9144000" cy="2514600"/>
          </a:xfrm>
        </p:spPr>
        <p:txBody>
          <a:bodyPr/>
          <a:lstStyle/>
          <a:p>
            <a:pPr marL="447675" indent="-382588" eaLnBrk="1" hangingPunct="1"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b="1" u="sng" dirty="0" smtClean="0"/>
              <a:t>Mitosis</a:t>
            </a:r>
            <a:r>
              <a:rPr lang="en-US" dirty="0" smtClean="0"/>
              <a:t> begins (cell begins to divide)</a:t>
            </a:r>
          </a:p>
          <a:p>
            <a:pPr marL="447675" indent="-382588" eaLnBrk="1" hangingPunct="1"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b="1" u="sng" dirty="0" smtClean="0"/>
              <a:t>Centrioles</a:t>
            </a:r>
            <a:r>
              <a:rPr lang="en-US" dirty="0" smtClean="0"/>
              <a:t> (or poles) appear and begin to move to opposite end of the cell. </a:t>
            </a:r>
          </a:p>
          <a:p>
            <a:pPr marL="447675" indent="-382588" eaLnBrk="1" hangingPunct="1"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b="1" u="sng" dirty="0" smtClean="0"/>
              <a:t>Spindle fibers</a:t>
            </a:r>
            <a:r>
              <a:rPr lang="en-US" dirty="0" smtClean="0"/>
              <a:t> form between the poles.</a:t>
            </a:r>
            <a:endParaRPr lang="en-US" b="1" u="sng" dirty="0" smtClean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33600" y="4800600"/>
            <a:ext cx="4191000" cy="1752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2819400" y="5257800"/>
            <a:ext cx="838200" cy="838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5943600" y="4953000"/>
            <a:ext cx="1143000" cy="3048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TextBox 16"/>
          <p:cNvSpPr txBox="1">
            <a:spLocks noChangeArrowheads="1"/>
          </p:cNvSpPr>
          <p:nvPr/>
        </p:nvSpPr>
        <p:spPr bwMode="auto">
          <a:xfrm>
            <a:off x="6629400" y="48006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Centrioles</a:t>
            </a:r>
          </a:p>
        </p:txBody>
      </p:sp>
      <p:cxnSp>
        <p:nvCxnSpPr>
          <p:cNvPr id="14345" name="Straight Arrow Connector 17"/>
          <p:cNvCxnSpPr>
            <a:cxnSpLocks noChangeShapeType="1"/>
            <a:endCxn id="16" idx="1"/>
          </p:cNvCxnSpPr>
          <p:nvPr/>
        </p:nvCxnSpPr>
        <p:spPr bwMode="auto">
          <a:xfrm>
            <a:off x="1828800" y="5257800"/>
            <a:ext cx="1173163" cy="282575"/>
          </a:xfrm>
          <a:prstGeom prst="straightConnector1">
            <a:avLst/>
          </a:prstGeom>
          <a:noFill/>
          <a:ln w="349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6" name="Rectangle 20"/>
          <p:cNvSpPr>
            <a:spLocks noChangeArrowheads="1"/>
          </p:cNvSpPr>
          <p:nvPr/>
        </p:nvSpPr>
        <p:spPr bwMode="auto">
          <a:xfrm>
            <a:off x="685800" y="4876800"/>
            <a:ext cx="196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Sister chromatids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5410200" y="6096000"/>
            <a:ext cx="1447800" cy="3810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8" name="Rectangle 25"/>
          <p:cNvSpPr>
            <a:spLocks noChangeArrowheads="1"/>
          </p:cNvSpPr>
          <p:nvPr/>
        </p:nvSpPr>
        <p:spPr bwMode="auto">
          <a:xfrm>
            <a:off x="6400800" y="6096000"/>
            <a:ext cx="158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Spindle fibers</a:t>
            </a:r>
          </a:p>
        </p:txBody>
      </p:sp>
      <p:sp>
        <p:nvSpPr>
          <p:cNvPr id="14" name="Freeform 13"/>
          <p:cNvSpPr/>
          <p:nvPr/>
        </p:nvSpPr>
        <p:spPr>
          <a:xfrm>
            <a:off x="3016250" y="5418138"/>
            <a:ext cx="93663" cy="219075"/>
          </a:xfrm>
          <a:custGeom>
            <a:avLst/>
            <a:gdLst>
              <a:gd name="connsiteX0" fmla="*/ 0 w 93260"/>
              <a:gd name="connsiteY0" fmla="*/ 0 h 218364"/>
              <a:gd name="connsiteX1" fmla="*/ 81887 w 93260"/>
              <a:gd name="connsiteY1" fmla="*/ 191069 h 218364"/>
              <a:gd name="connsiteX2" fmla="*/ 68239 w 93260"/>
              <a:gd name="connsiteY2" fmla="*/ 163773 h 218364"/>
              <a:gd name="connsiteX3" fmla="*/ 68239 w 93260"/>
              <a:gd name="connsiteY3" fmla="*/ 177421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0" h="218364">
                <a:moveTo>
                  <a:pt x="0" y="0"/>
                </a:moveTo>
                <a:cubicBezTo>
                  <a:pt x="35257" y="81887"/>
                  <a:pt x="70514" y="163774"/>
                  <a:pt x="81887" y="191069"/>
                </a:cubicBezTo>
                <a:cubicBezTo>
                  <a:pt x="93260" y="218364"/>
                  <a:pt x="70514" y="166048"/>
                  <a:pt x="68239" y="163773"/>
                </a:cubicBezTo>
                <a:cubicBezTo>
                  <a:pt x="65964" y="161498"/>
                  <a:pt x="67101" y="169459"/>
                  <a:pt x="68239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001963" y="5459413"/>
            <a:ext cx="165100" cy="80962"/>
          </a:xfrm>
          <a:custGeom>
            <a:avLst/>
            <a:gdLst>
              <a:gd name="connsiteX0" fmla="*/ 163774 w 163774"/>
              <a:gd name="connsiteY0" fmla="*/ 0 h 81887"/>
              <a:gd name="connsiteX1" fmla="*/ 0 w 163774"/>
              <a:gd name="connsiteY1" fmla="*/ 81887 h 81887"/>
              <a:gd name="connsiteX2" fmla="*/ 0 w 163774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4" h="81887">
                <a:moveTo>
                  <a:pt x="163774" y="0"/>
                </a:moveTo>
                <a:lnTo>
                  <a:pt x="0" y="81887"/>
                </a:lnTo>
                <a:lnTo>
                  <a:pt x="0" y="818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154363" y="5611813"/>
            <a:ext cx="165100" cy="80962"/>
          </a:xfrm>
          <a:custGeom>
            <a:avLst/>
            <a:gdLst>
              <a:gd name="connsiteX0" fmla="*/ 163774 w 163774"/>
              <a:gd name="connsiteY0" fmla="*/ 0 h 81887"/>
              <a:gd name="connsiteX1" fmla="*/ 0 w 163774"/>
              <a:gd name="connsiteY1" fmla="*/ 81887 h 81887"/>
              <a:gd name="connsiteX2" fmla="*/ 0 w 163774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4" h="81887">
                <a:moveTo>
                  <a:pt x="163774" y="0"/>
                </a:moveTo>
                <a:lnTo>
                  <a:pt x="0" y="81887"/>
                </a:lnTo>
                <a:lnTo>
                  <a:pt x="0" y="818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168650" y="5570538"/>
            <a:ext cx="93663" cy="219075"/>
          </a:xfrm>
          <a:custGeom>
            <a:avLst/>
            <a:gdLst>
              <a:gd name="connsiteX0" fmla="*/ 0 w 93260"/>
              <a:gd name="connsiteY0" fmla="*/ 0 h 218364"/>
              <a:gd name="connsiteX1" fmla="*/ 81887 w 93260"/>
              <a:gd name="connsiteY1" fmla="*/ 191069 h 218364"/>
              <a:gd name="connsiteX2" fmla="*/ 68239 w 93260"/>
              <a:gd name="connsiteY2" fmla="*/ 163773 h 218364"/>
              <a:gd name="connsiteX3" fmla="*/ 68239 w 93260"/>
              <a:gd name="connsiteY3" fmla="*/ 177421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0" h="218364">
                <a:moveTo>
                  <a:pt x="0" y="0"/>
                </a:moveTo>
                <a:cubicBezTo>
                  <a:pt x="35257" y="81887"/>
                  <a:pt x="70514" y="163774"/>
                  <a:pt x="81887" y="191069"/>
                </a:cubicBezTo>
                <a:cubicBezTo>
                  <a:pt x="93260" y="218364"/>
                  <a:pt x="70514" y="166048"/>
                  <a:pt x="68239" y="163773"/>
                </a:cubicBezTo>
                <a:cubicBezTo>
                  <a:pt x="65964" y="161498"/>
                  <a:pt x="67101" y="169459"/>
                  <a:pt x="68239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321050" y="5722938"/>
            <a:ext cx="93663" cy="219075"/>
          </a:xfrm>
          <a:custGeom>
            <a:avLst/>
            <a:gdLst>
              <a:gd name="connsiteX0" fmla="*/ 0 w 93260"/>
              <a:gd name="connsiteY0" fmla="*/ 0 h 218364"/>
              <a:gd name="connsiteX1" fmla="*/ 81887 w 93260"/>
              <a:gd name="connsiteY1" fmla="*/ 191069 h 218364"/>
              <a:gd name="connsiteX2" fmla="*/ 68239 w 93260"/>
              <a:gd name="connsiteY2" fmla="*/ 163773 h 218364"/>
              <a:gd name="connsiteX3" fmla="*/ 68239 w 93260"/>
              <a:gd name="connsiteY3" fmla="*/ 177421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0" h="218364">
                <a:moveTo>
                  <a:pt x="0" y="0"/>
                </a:moveTo>
                <a:cubicBezTo>
                  <a:pt x="35257" y="81887"/>
                  <a:pt x="70514" y="163774"/>
                  <a:pt x="81887" y="191069"/>
                </a:cubicBezTo>
                <a:cubicBezTo>
                  <a:pt x="93260" y="218364"/>
                  <a:pt x="70514" y="166048"/>
                  <a:pt x="68239" y="163773"/>
                </a:cubicBezTo>
                <a:cubicBezTo>
                  <a:pt x="65964" y="161498"/>
                  <a:pt x="67101" y="169459"/>
                  <a:pt x="68239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306763" y="5764213"/>
            <a:ext cx="165100" cy="80962"/>
          </a:xfrm>
          <a:custGeom>
            <a:avLst/>
            <a:gdLst>
              <a:gd name="connsiteX0" fmla="*/ 163774 w 163774"/>
              <a:gd name="connsiteY0" fmla="*/ 0 h 81887"/>
              <a:gd name="connsiteX1" fmla="*/ 0 w 163774"/>
              <a:gd name="connsiteY1" fmla="*/ 81887 h 81887"/>
              <a:gd name="connsiteX2" fmla="*/ 0 w 163774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4" h="81887">
                <a:moveTo>
                  <a:pt x="163774" y="0"/>
                </a:moveTo>
                <a:lnTo>
                  <a:pt x="0" y="81887"/>
                </a:lnTo>
                <a:lnTo>
                  <a:pt x="0" y="818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276600" y="5410200"/>
            <a:ext cx="163513" cy="82550"/>
          </a:xfrm>
          <a:custGeom>
            <a:avLst/>
            <a:gdLst>
              <a:gd name="connsiteX0" fmla="*/ 163774 w 163774"/>
              <a:gd name="connsiteY0" fmla="*/ 0 h 81887"/>
              <a:gd name="connsiteX1" fmla="*/ 0 w 163774"/>
              <a:gd name="connsiteY1" fmla="*/ 81887 h 81887"/>
              <a:gd name="connsiteX2" fmla="*/ 0 w 163774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4" h="81887">
                <a:moveTo>
                  <a:pt x="163774" y="0"/>
                </a:moveTo>
                <a:lnTo>
                  <a:pt x="0" y="81887"/>
                </a:lnTo>
                <a:lnTo>
                  <a:pt x="0" y="818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352800" y="5334000"/>
            <a:ext cx="93663" cy="219075"/>
          </a:xfrm>
          <a:custGeom>
            <a:avLst/>
            <a:gdLst>
              <a:gd name="connsiteX0" fmla="*/ 0 w 93260"/>
              <a:gd name="connsiteY0" fmla="*/ 0 h 218364"/>
              <a:gd name="connsiteX1" fmla="*/ 81887 w 93260"/>
              <a:gd name="connsiteY1" fmla="*/ 191069 h 218364"/>
              <a:gd name="connsiteX2" fmla="*/ 68239 w 93260"/>
              <a:gd name="connsiteY2" fmla="*/ 163773 h 218364"/>
              <a:gd name="connsiteX3" fmla="*/ 68239 w 93260"/>
              <a:gd name="connsiteY3" fmla="*/ 177421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0" h="218364">
                <a:moveTo>
                  <a:pt x="0" y="0"/>
                </a:moveTo>
                <a:cubicBezTo>
                  <a:pt x="35257" y="81887"/>
                  <a:pt x="70514" y="163774"/>
                  <a:pt x="81887" y="191069"/>
                </a:cubicBezTo>
                <a:cubicBezTo>
                  <a:pt x="93260" y="218364"/>
                  <a:pt x="70514" y="166048"/>
                  <a:pt x="68239" y="163773"/>
                </a:cubicBezTo>
                <a:cubicBezTo>
                  <a:pt x="65964" y="161498"/>
                  <a:pt x="67101" y="169459"/>
                  <a:pt x="68239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" name="Arc 27"/>
          <p:cNvSpPr/>
          <p:nvPr/>
        </p:nvSpPr>
        <p:spPr>
          <a:xfrm>
            <a:off x="4267200" y="5257800"/>
            <a:ext cx="6096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Arc 28"/>
          <p:cNvSpPr/>
          <p:nvPr/>
        </p:nvSpPr>
        <p:spPr>
          <a:xfrm flipH="1">
            <a:off x="5334000" y="5257800"/>
            <a:ext cx="685800" cy="1066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4800600" y="5105400"/>
            <a:ext cx="457200" cy="838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4572000" y="5943600"/>
            <a:ext cx="914400" cy="533400"/>
          </a:xfrm>
          <a:prstGeom prst="arc">
            <a:avLst>
              <a:gd name="adj1" fmla="val 1744307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" name="Arc 32"/>
          <p:cNvSpPr/>
          <p:nvPr/>
        </p:nvSpPr>
        <p:spPr>
          <a:xfrm flipH="1">
            <a:off x="5486400" y="5638800"/>
            <a:ext cx="914400" cy="838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" name="Arc 33"/>
          <p:cNvSpPr/>
          <p:nvPr/>
        </p:nvSpPr>
        <p:spPr>
          <a:xfrm rot="3805836" flipH="1">
            <a:off x="4325938" y="5780088"/>
            <a:ext cx="685800" cy="1066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800600" y="5029200"/>
            <a:ext cx="46038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791200" y="5334000"/>
            <a:ext cx="21272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715000" y="5867400"/>
            <a:ext cx="76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029200" y="5791200"/>
            <a:ext cx="21272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367" name="Line 30"/>
          <p:cNvSpPr>
            <a:spLocks noChangeShapeType="1"/>
          </p:cNvSpPr>
          <p:nvPr/>
        </p:nvSpPr>
        <p:spPr bwMode="auto">
          <a:xfrm flipH="1">
            <a:off x="5791200" y="5181600"/>
            <a:ext cx="11430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Prophase</a:t>
            </a:r>
          </a:p>
        </p:txBody>
      </p:sp>
      <p:pic>
        <p:nvPicPr>
          <p:cNvPr id="15367" name="Picture 10" descr="animal_prophas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70150"/>
            <a:ext cx="3429000" cy="337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14" descr="plant_prophas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2454275"/>
            <a:ext cx="3429000" cy="337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219200" y="182880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Animal Cell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562600" y="17526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Plant Cell</a:t>
            </a:r>
          </a:p>
        </p:txBody>
      </p:sp>
      <p:sp>
        <p:nvSpPr>
          <p:cNvPr id="15369" name="Text Box 15"/>
          <p:cNvSpPr txBox="1">
            <a:spLocks noChangeArrowheads="1"/>
          </p:cNvSpPr>
          <p:nvPr/>
        </p:nvSpPr>
        <p:spPr bwMode="auto">
          <a:xfrm>
            <a:off x="381000" y="6324600"/>
            <a:ext cx="693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Photographs from: http://www.bioweb.uncc.edu/biol1110/Stages.htm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371600" y="3429000"/>
            <a:ext cx="792163" cy="511175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685800" y="3048000"/>
            <a:ext cx="158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Spindle fibers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2163763" y="4880265"/>
            <a:ext cx="1143000" cy="2286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3" name="Rectangle 15"/>
          <p:cNvSpPr>
            <a:spLocks noChangeArrowheads="1"/>
          </p:cNvSpPr>
          <p:nvPr/>
        </p:nvSpPr>
        <p:spPr bwMode="auto">
          <a:xfrm>
            <a:off x="2514600" y="5257800"/>
            <a:ext cx="1223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Centrioles</a:t>
            </a:r>
          </a:p>
        </p:txBody>
      </p:sp>
    </p:spTree>
    <p:extLst>
      <p:ext uri="{BB962C8B-B14F-4D97-AF65-F5344CB8AC3E}">
        <p14:creationId xmlns:p14="http://schemas.microsoft.com/office/powerpoint/2010/main" val="28152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marL="109728" indent="0">
              <a:buNone/>
            </a:pPr>
            <a:r>
              <a:rPr lang="en-US" b="1" u="sng" dirty="0"/>
              <a:t>Lesson 3: Cellular Communication</a:t>
            </a:r>
            <a:endParaRPr lang="en-US" dirty="0"/>
          </a:p>
          <a:p>
            <a:pPr marL="109728" indent="0">
              <a:buNone/>
            </a:pPr>
            <a:r>
              <a:rPr lang="en-US" b="1" i="1" dirty="0"/>
              <a:t>			</a:t>
            </a:r>
            <a:endParaRPr lang="en-US" dirty="0"/>
          </a:p>
          <a:p>
            <a:pPr marL="109728" indent="0">
              <a:buNone/>
            </a:pPr>
            <a:r>
              <a:rPr lang="en-US" b="1" i="1" dirty="0"/>
              <a:t>Objective: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To describe the role of receptors in cellular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2062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4"/>
          <p:cNvSpPr>
            <a:spLocks noChangeArrowheads="1"/>
          </p:cNvSpPr>
          <p:nvPr/>
        </p:nvSpPr>
        <p:spPr bwMode="auto">
          <a:xfrm>
            <a:off x="304800" y="4648200"/>
            <a:ext cx="8534400" cy="2057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770063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73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Metaphase </a:t>
            </a:r>
            <a:br>
              <a:rPr lang="en-US" sz="73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</a:br>
            <a:r>
              <a:rPr lang="en-US" sz="42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 2</a:t>
            </a:r>
            <a:r>
              <a:rPr lang="en-US" sz="4200" b="1" kern="1200" baseline="30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nd</a:t>
            </a:r>
            <a:r>
              <a:rPr lang="en-US" sz="42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 step in Mitosis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2133600"/>
            <a:ext cx="9144000" cy="2514600"/>
          </a:xfrm>
        </p:spPr>
        <p:txBody>
          <a:bodyPr/>
          <a:lstStyle/>
          <a:p>
            <a:pPr marL="447675" indent="-382588" eaLnBrk="1" hangingPunct="1"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b="1" u="sng" dirty="0" smtClean="0"/>
              <a:t>Chromatids </a:t>
            </a:r>
            <a:r>
              <a:rPr lang="en-US" dirty="0" smtClean="0"/>
              <a:t>(or pairs of chromosomes) attach to the spindle fibers.</a:t>
            </a:r>
          </a:p>
        </p:txBody>
      </p:sp>
      <p:sp>
        <p:nvSpPr>
          <p:cNvPr id="6" name="Oval 5"/>
          <p:cNvSpPr/>
          <p:nvPr/>
        </p:nvSpPr>
        <p:spPr>
          <a:xfrm>
            <a:off x="2209800" y="4800600"/>
            <a:ext cx="4191000" cy="1752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6390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6248400" y="5105400"/>
            <a:ext cx="990600" cy="457200"/>
          </a:xfrm>
          <a:prstGeom prst="straightConnector1">
            <a:avLst/>
          </a:prstGeom>
          <a:noFill/>
          <a:ln w="349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1" name="TextBox 16"/>
          <p:cNvSpPr txBox="1">
            <a:spLocks noChangeArrowheads="1"/>
          </p:cNvSpPr>
          <p:nvPr/>
        </p:nvSpPr>
        <p:spPr bwMode="auto">
          <a:xfrm>
            <a:off x="7162800" y="46482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Centrioles</a:t>
            </a:r>
          </a:p>
        </p:txBody>
      </p:sp>
      <p:cxnSp>
        <p:nvCxnSpPr>
          <p:cNvPr id="16392" name="Straight Arrow Connector 22"/>
          <p:cNvCxnSpPr>
            <a:cxnSpLocks noChangeShapeType="1"/>
          </p:cNvCxnSpPr>
          <p:nvPr/>
        </p:nvCxnSpPr>
        <p:spPr bwMode="auto">
          <a:xfrm rot="10800000">
            <a:off x="5257800" y="5943600"/>
            <a:ext cx="1447800" cy="381000"/>
          </a:xfrm>
          <a:prstGeom prst="straightConnector1">
            <a:avLst/>
          </a:prstGeom>
          <a:noFill/>
          <a:ln w="349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6400800" y="6096000"/>
            <a:ext cx="158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Spindle fibers</a:t>
            </a:r>
          </a:p>
        </p:txBody>
      </p:sp>
      <p:sp>
        <p:nvSpPr>
          <p:cNvPr id="14" name="Freeform 13"/>
          <p:cNvSpPr/>
          <p:nvPr/>
        </p:nvSpPr>
        <p:spPr>
          <a:xfrm>
            <a:off x="4114800" y="6019800"/>
            <a:ext cx="246063" cy="371475"/>
          </a:xfrm>
          <a:custGeom>
            <a:avLst/>
            <a:gdLst>
              <a:gd name="connsiteX0" fmla="*/ 0 w 93260"/>
              <a:gd name="connsiteY0" fmla="*/ 0 h 218364"/>
              <a:gd name="connsiteX1" fmla="*/ 81887 w 93260"/>
              <a:gd name="connsiteY1" fmla="*/ 191069 h 218364"/>
              <a:gd name="connsiteX2" fmla="*/ 68239 w 93260"/>
              <a:gd name="connsiteY2" fmla="*/ 163773 h 218364"/>
              <a:gd name="connsiteX3" fmla="*/ 68239 w 93260"/>
              <a:gd name="connsiteY3" fmla="*/ 177421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0" h="218364">
                <a:moveTo>
                  <a:pt x="0" y="0"/>
                </a:moveTo>
                <a:cubicBezTo>
                  <a:pt x="35257" y="81887"/>
                  <a:pt x="70514" y="163774"/>
                  <a:pt x="81887" y="191069"/>
                </a:cubicBezTo>
                <a:cubicBezTo>
                  <a:pt x="93260" y="218364"/>
                  <a:pt x="70514" y="166048"/>
                  <a:pt x="68239" y="163773"/>
                </a:cubicBezTo>
                <a:cubicBezTo>
                  <a:pt x="65964" y="161498"/>
                  <a:pt x="67101" y="169459"/>
                  <a:pt x="68239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038600" y="5943600"/>
            <a:ext cx="457200" cy="457200"/>
          </a:xfrm>
          <a:custGeom>
            <a:avLst/>
            <a:gdLst>
              <a:gd name="connsiteX0" fmla="*/ 163774 w 163774"/>
              <a:gd name="connsiteY0" fmla="*/ 0 h 81887"/>
              <a:gd name="connsiteX1" fmla="*/ 0 w 163774"/>
              <a:gd name="connsiteY1" fmla="*/ 81887 h 81887"/>
              <a:gd name="connsiteX2" fmla="*/ 0 w 163774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4" h="81887">
                <a:moveTo>
                  <a:pt x="163774" y="0"/>
                </a:moveTo>
                <a:lnTo>
                  <a:pt x="0" y="81887"/>
                </a:lnTo>
                <a:lnTo>
                  <a:pt x="0" y="818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962400" y="5257800"/>
            <a:ext cx="381000" cy="381000"/>
          </a:xfrm>
          <a:custGeom>
            <a:avLst/>
            <a:gdLst>
              <a:gd name="connsiteX0" fmla="*/ 163774 w 163774"/>
              <a:gd name="connsiteY0" fmla="*/ 0 h 81887"/>
              <a:gd name="connsiteX1" fmla="*/ 0 w 163774"/>
              <a:gd name="connsiteY1" fmla="*/ 81887 h 81887"/>
              <a:gd name="connsiteX2" fmla="*/ 0 w 163774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4" h="81887">
                <a:moveTo>
                  <a:pt x="163774" y="0"/>
                </a:moveTo>
                <a:lnTo>
                  <a:pt x="0" y="81887"/>
                </a:lnTo>
                <a:lnTo>
                  <a:pt x="0" y="818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962400" y="5257800"/>
            <a:ext cx="457200" cy="381000"/>
          </a:xfrm>
          <a:custGeom>
            <a:avLst/>
            <a:gdLst>
              <a:gd name="connsiteX0" fmla="*/ 0 w 93260"/>
              <a:gd name="connsiteY0" fmla="*/ 0 h 218364"/>
              <a:gd name="connsiteX1" fmla="*/ 81887 w 93260"/>
              <a:gd name="connsiteY1" fmla="*/ 191069 h 218364"/>
              <a:gd name="connsiteX2" fmla="*/ 68239 w 93260"/>
              <a:gd name="connsiteY2" fmla="*/ 163773 h 218364"/>
              <a:gd name="connsiteX3" fmla="*/ 68239 w 93260"/>
              <a:gd name="connsiteY3" fmla="*/ 177421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0" h="218364">
                <a:moveTo>
                  <a:pt x="0" y="0"/>
                </a:moveTo>
                <a:cubicBezTo>
                  <a:pt x="35257" y="81887"/>
                  <a:pt x="70514" y="163774"/>
                  <a:pt x="81887" y="191069"/>
                </a:cubicBezTo>
                <a:cubicBezTo>
                  <a:pt x="93260" y="218364"/>
                  <a:pt x="70514" y="166048"/>
                  <a:pt x="68239" y="163773"/>
                </a:cubicBezTo>
                <a:cubicBezTo>
                  <a:pt x="65964" y="161498"/>
                  <a:pt x="67101" y="169459"/>
                  <a:pt x="68239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962400" y="5638800"/>
            <a:ext cx="381000" cy="381000"/>
          </a:xfrm>
          <a:custGeom>
            <a:avLst/>
            <a:gdLst>
              <a:gd name="connsiteX0" fmla="*/ 0 w 93260"/>
              <a:gd name="connsiteY0" fmla="*/ 0 h 218364"/>
              <a:gd name="connsiteX1" fmla="*/ 81887 w 93260"/>
              <a:gd name="connsiteY1" fmla="*/ 191069 h 218364"/>
              <a:gd name="connsiteX2" fmla="*/ 68239 w 93260"/>
              <a:gd name="connsiteY2" fmla="*/ 163773 h 218364"/>
              <a:gd name="connsiteX3" fmla="*/ 68239 w 93260"/>
              <a:gd name="connsiteY3" fmla="*/ 177421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0" h="218364">
                <a:moveTo>
                  <a:pt x="0" y="0"/>
                </a:moveTo>
                <a:cubicBezTo>
                  <a:pt x="35257" y="81887"/>
                  <a:pt x="70514" y="163774"/>
                  <a:pt x="81887" y="191069"/>
                </a:cubicBezTo>
                <a:cubicBezTo>
                  <a:pt x="93260" y="218364"/>
                  <a:pt x="70514" y="166048"/>
                  <a:pt x="68239" y="163773"/>
                </a:cubicBezTo>
                <a:cubicBezTo>
                  <a:pt x="65964" y="161498"/>
                  <a:pt x="67101" y="169459"/>
                  <a:pt x="68239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810000" y="5638800"/>
            <a:ext cx="544513" cy="381000"/>
          </a:xfrm>
          <a:custGeom>
            <a:avLst/>
            <a:gdLst>
              <a:gd name="connsiteX0" fmla="*/ 163774 w 163774"/>
              <a:gd name="connsiteY0" fmla="*/ 0 h 81887"/>
              <a:gd name="connsiteX1" fmla="*/ 0 w 163774"/>
              <a:gd name="connsiteY1" fmla="*/ 81887 h 81887"/>
              <a:gd name="connsiteX2" fmla="*/ 0 w 163774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4" h="81887">
                <a:moveTo>
                  <a:pt x="163774" y="0"/>
                </a:moveTo>
                <a:lnTo>
                  <a:pt x="0" y="81887"/>
                </a:lnTo>
                <a:lnTo>
                  <a:pt x="0" y="818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886200" y="4953000"/>
            <a:ext cx="544513" cy="304800"/>
          </a:xfrm>
          <a:custGeom>
            <a:avLst/>
            <a:gdLst>
              <a:gd name="connsiteX0" fmla="*/ 163774 w 163774"/>
              <a:gd name="connsiteY0" fmla="*/ 0 h 81887"/>
              <a:gd name="connsiteX1" fmla="*/ 0 w 163774"/>
              <a:gd name="connsiteY1" fmla="*/ 81887 h 81887"/>
              <a:gd name="connsiteX2" fmla="*/ 0 w 163774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4" h="81887">
                <a:moveTo>
                  <a:pt x="163774" y="0"/>
                </a:moveTo>
                <a:lnTo>
                  <a:pt x="0" y="81887"/>
                </a:lnTo>
                <a:lnTo>
                  <a:pt x="0" y="818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886200" y="4876800"/>
            <a:ext cx="457200" cy="381000"/>
          </a:xfrm>
          <a:custGeom>
            <a:avLst/>
            <a:gdLst>
              <a:gd name="connsiteX0" fmla="*/ 0 w 93260"/>
              <a:gd name="connsiteY0" fmla="*/ 0 h 218364"/>
              <a:gd name="connsiteX1" fmla="*/ 81887 w 93260"/>
              <a:gd name="connsiteY1" fmla="*/ 191069 h 218364"/>
              <a:gd name="connsiteX2" fmla="*/ 68239 w 93260"/>
              <a:gd name="connsiteY2" fmla="*/ 163773 h 218364"/>
              <a:gd name="connsiteX3" fmla="*/ 68239 w 93260"/>
              <a:gd name="connsiteY3" fmla="*/ 177421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0" h="218364">
                <a:moveTo>
                  <a:pt x="0" y="0"/>
                </a:moveTo>
                <a:cubicBezTo>
                  <a:pt x="35257" y="81887"/>
                  <a:pt x="70514" y="163774"/>
                  <a:pt x="81887" y="191069"/>
                </a:cubicBezTo>
                <a:cubicBezTo>
                  <a:pt x="93260" y="218364"/>
                  <a:pt x="70514" y="166048"/>
                  <a:pt x="68239" y="163773"/>
                </a:cubicBezTo>
                <a:cubicBezTo>
                  <a:pt x="65964" y="161498"/>
                  <a:pt x="67101" y="169459"/>
                  <a:pt x="68239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362200" y="5715000"/>
            <a:ext cx="46038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19800" y="5486400"/>
            <a:ext cx="21272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72200" y="5562600"/>
            <a:ext cx="76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362200" y="5562600"/>
            <a:ext cx="21272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4114800" y="51054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 flipV="1">
            <a:off x="4038600" y="54102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4038600" y="57912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>
            <a:off x="4191000" y="61722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47" name="Straight Connector 46"/>
          <p:cNvCxnSpPr>
            <a:endCxn id="41" idx="1"/>
          </p:cNvCxnSpPr>
          <p:nvPr/>
        </p:nvCxnSpPr>
        <p:spPr>
          <a:xfrm flipV="1">
            <a:off x="2590800" y="5116513"/>
            <a:ext cx="1546225" cy="44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0" idx="2"/>
          </p:cNvCxnSpPr>
          <p:nvPr/>
        </p:nvCxnSpPr>
        <p:spPr>
          <a:xfrm rot="5400000" flipH="1" flipV="1">
            <a:off x="3154363" y="4724400"/>
            <a:ext cx="198438" cy="1570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0" idx="2"/>
            <a:endCxn id="43" idx="3"/>
          </p:cNvCxnSpPr>
          <p:nvPr/>
        </p:nvCxnSpPr>
        <p:spPr>
          <a:xfrm rot="16200000" flipH="1">
            <a:off x="3140869" y="4936332"/>
            <a:ext cx="247650" cy="1592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7" idx="3"/>
            <a:endCxn id="44" idx="1"/>
          </p:cNvCxnSpPr>
          <p:nvPr/>
        </p:nvCxnSpPr>
        <p:spPr>
          <a:xfrm>
            <a:off x="2408238" y="5791200"/>
            <a:ext cx="1804987" cy="392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38" idx="3"/>
          </p:cNvCxnSpPr>
          <p:nvPr/>
        </p:nvCxnSpPr>
        <p:spPr>
          <a:xfrm>
            <a:off x="4191000" y="5151438"/>
            <a:ext cx="2041525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39" idx="0"/>
          </p:cNvCxnSpPr>
          <p:nvPr/>
        </p:nvCxnSpPr>
        <p:spPr>
          <a:xfrm>
            <a:off x="4038600" y="5456238"/>
            <a:ext cx="2171700" cy="106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39" idx="1"/>
          </p:cNvCxnSpPr>
          <p:nvPr/>
        </p:nvCxnSpPr>
        <p:spPr>
          <a:xfrm flipV="1">
            <a:off x="4038600" y="5676900"/>
            <a:ext cx="2133600" cy="160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39" idx="2"/>
          </p:cNvCxnSpPr>
          <p:nvPr/>
        </p:nvCxnSpPr>
        <p:spPr>
          <a:xfrm flipV="1">
            <a:off x="4267200" y="5791200"/>
            <a:ext cx="1943100" cy="427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3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Metaphase</a:t>
            </a:r>
          </a:p>
        </p:txBody>
      </p:sp>
      <p:pic>
        <p:nvPicPr>
          <p:cNvPr id="17415" name="Picture 10" descr="animal_metaphas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44750"/>
            <a:ext cx="3429000" cy="337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12" descr="plant_metaphas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2470150"/>
            <a:ext cx="3429000" cy="337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219200" y="182880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Animal Cell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562600" y="17526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Plant Cell</a:t>
            </a:r>
          </a:p>
        </p:txBody>
      </p:sp>
      <p:sp>
        <p:nvSpPr>
          <p:cNvPr id="17417" name="Text Box 13"/>
          <p:cNvSpPr txBox="1">
            <a:spLocks noChangeArrowheads="1"/>
          </p:cNvSpPr>
          <p:nvPr/>
        </p:nvSpPr>
        <p:spPr bwMode="auto">
          <a:xfrm>
            <a:off x="381000" y="6324600"/>
            <a:ext cx="693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Photographs from: http://www.bioweb.uncc.edu/biol1110/Stages.htm</a:t>
            </a:r>
          </a:p>
        </p:txBody>
      </p:sp>
    </p:spTree>
    <p:extLst>
      <p:ext uri="{BB962C8B-B14F-4D97-AF65-F5344CB8AC3E}">
        <p14:creationId xmlns:p14="http://schemas.microsoft.com/office/powerpoint/2010/main" val="404968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7"/>
          <p:cNvSpPr>
            <a:spLocks noChangeArrowheads="1"/>
          </p:cNvSpPr>
          <p:nvPr/>
        </p:nvSpPr>
        <p:spPr bwMode="auto">
          <a:xfrm>
            <a:off x="304800" y="4648200"/>
            <a:ext cx="8534400" cy="2057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770063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73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Anaphase </a:t>
            </a:r>
            <a:br>
              <a:rPr lang="en-US" sz="73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</a:br>
            <a:r>
              <a:rPr lang="en-US" sz="38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3</a:t>
            </a:r>
            <a:r>
              <a:rPr lang="en-US" sz="3800" b="1" kern="1200" baseline="30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rd</a:t>
            </a:r>
            <a:r>
              <a:rPr lang="en-US" sz="38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42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step in Mitosis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2133600"/>
            <a:ext cx="9144000" cy="2514600"/>
          </a:xfrm>
        </p:spPr>
        <p:txBody>
          <a:bodyPr/>
          <a:lstStyle/>
          <a:p>
            <a:pPr marL="447675" indent="-382588" eaLnBrk="1" hangingPunct="1"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b="1" u="sng" dirty="0" smtClean="0"/>
              <a:t>Chromatids </a:t>
            </a:r>
            <a:r>
              <a:rPr lang="en-US" dirty="0" smtClean="0"/>
              <a:t>(or pairs of chromosomes) separate and begin to move to opposite ends of the cell. </a:t>
            </a:r>
          </a:p>
        </p:txBody>
      </p:sp>
      <p:sp>
        <p:nvSpPr>
          <p:cNvPr id="6" name="Oval 5"/>
          <p:cNvSpPr/>
          <p:nvPr/>
        </p:nvSpPr>
        <p:spPr>
          <a:xfrm>
            <a:off x="2209800" y="4800600"/>
            <a:ext cx="4191000" cy="1752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8438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6248400" y="5105400"/>
            <a:ext cx="990600" cy="457200"/>
          </a:xfrm>
          <a:prstGeom prst="straightConnector1">
            <a:avLst/>
          </a:prstGeom>
          <a:noFill/>
          <a:ln w="349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9" name="TextBox 16"/>
          <p:cNvSpPr txBox="1">
            <a:spLocks noChangeArrowheads="1"/>
          </p:cNvSpPr>
          <p:nvPr/>
        </p:nvSpPr>
        <p:spPr bwMode="auto">
          <a:xfrm>
            <a:off x="7162800" y="46482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Centrioles</a:t>
            </a:r>
          </a:p>
        </p:txBody>
      </p:sp>
      <p:cxnSp>
        <p:nvCxnSpPr>
          <p:cNvPr id="18440" name="Straight Arrow Connector 22"/>
          <p:cNvCxnSpPr>
            <a:cxnSpLocks noChangeShapeType="1"/>
          </p:cNvCxnSpPr>
          <p:nvPr/>
        </p:nvCxnSpPr>
        <p:spPr bwMode="auto">
          <a:xfrm rot="10800000">
            <a:off x="5257800" y="5943600"/>
            <a:ext cx="1447800" cy="381000"/>
          </a:xfrm>
          <a:prstGeom prst="straightConnector1">
            <a:avLst/>
          </a:prstGeom>
          <a:noFill/>
          <a:ln w="349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1" name="Rectangle 25"/>
          <p:cNvSpPr>
            <a:spLocks noChangeArrowheads="1"/>
          </p:cNvSpPr>
          <p:nvPr/>
        </p:nvSpPr>
        <p:spPr bwMode="auto">
          <a:xfrm>
            <a:off x="6400800" y="6096000"/>
            <a:ext cx="158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Spindle fibers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362200" y="5715000"/>
            <a:ext cx="46038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19800" y="5486400"/>
            <a:ext cx="21272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72200" y="5562600"/>
            <a:ext cx="76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362200" y="5562600"/>
            <a:ext cx="21272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3581400" y="51816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 flipV="1">
            <a:off x="3505200" y="54864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3505200" y="57912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>
            <a:off x="3505200" y="60960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2590800" y="5257800"/>
            <a:ext cx="1066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0" idx="2"/>
          </p:cNvCxnSpPr>
          <p:nvPr/>
        </p:nvCxnSpPr>
        <p:spPr>
          <a:xfrm rot="5400000" flipH="1" flipV="1">
            <a:off x="2963863" y="4991100"/>
            <a:ext cx="122238" cy="1112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0" idx="2"/>
          </p:cNvCxnSpPr>
          <p:nvPr/>
        </p:nvCxnSpPr>
        <p:spPr>
          <a:xfrm rot="16200000" flipH="1">
            <a:off x="2895601" y="5181600"/>
            <a:ext cx="182562" cy="1036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7" idx="3"/>
          </p:cNvCxnSpPr>
          <p:nvPr/>
        </p:nvCxnSpPr>
        <p:spPr>
          <a:xfrm>
            <a:off x="2408238" y="5791200"/>
            <a:ext cx="1096962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029200" y="5181600"/>
            <a:ext cx="1431925" cy="434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800600" y="5486400"/>
            <a:ext cx="1485900" cy="10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5029200" y="5715000"/>
            <a:ext cx="1676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39" idx="2"/>
          </p:cNvCxnSpPr>
          <p:nvPr/>
        </p:nvCxnSpPr>
        <p:spPr>
          <a:xfrm flipV="1">
            <a:off x="4876800" y="5791200"/>
            <a:ext cx="13335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Connector 51"/>
          <p:cNvSpPr/>
          <p:nvPr/>
        </p:nvSpPr>
        <p:spPr>
          <a:xfrm>
            <a:off x="4953000" y="51816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3" name="Flowchart: Connector 52"/>
          <p:cNvSpPr/>
          <p:nvPr/>
        </p:nvSpPr>
        <p:spPr>
          <a:xfrm flipH="1" flipV="1">
            <a:off x="4724400" y="54864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5" name="Flowchart: Connector 54"/>
          <p:cNvSpPr/>
          <p:nvPr/>
        </p:nvSpPr>
        <p:spPr>
          <a:xfrm>
            <a:off x="4953000" y="57912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6" name="Flowchart: Connector 55"/>
          <p:cNvSpPr/>
          <p:nvPr/>
        </p:nvSpPr>
        <p:spPr>
          <a:xfrm>
            <a:off x="4876800" y="60960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2" name="Straight Connector 61"/>
          <p:cNvCxnSpPr>
            <a:stCxn id="41" idx="7"/>
          </p:cNvCxnSpPr>
          <p:nvPr/>
        </p:nvCxnSpPr>
        <p:spPr>
          <a:xfrm rot="5400000" flipH="1" flipV="1">
            <a:off x="3793331" y="5023644"/>
            <a:ext cx="87313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3505200" y="5334000"/>
            <a:ext cx="457200" cy="163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 flipH="1" flipV="1">
            <a:off x="4806156" y="6090444"/>
            <a:ext cx="87313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4806156" y="5785644"/>
            <a:ext cx="87313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4577556" y="5480844"/>
            <a:ext cx="87313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 flipH="1" flipV="1">
            <a:off x="4806156" y="5099844"/>
            <a:ext cx="87313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 flipH="1" flipV="1">
            <a:off x="3739356" y="5633244"/>
            <a:ext cx="87313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 flipH="1" flipV="1">
            <a:off x="3739356" y="5938044"/>
            <a:ext cx="87313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1" idx="5"/>
          </p:cNvCxnSpPr>
          <p:nvPr/>
        </p:nvCxnSpPr>
        <p:spPr>
          <a:xfrm rot="16200000" flipH="1">
            <a:off x="3869532" y="5088731"/>
            <a:ext cx="11112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6200000" flipH="1">
            <a:off x="3815556" y="5328444"/>
            <a:ext cx="111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H="1">
            <a:off x="3739356" y="5709444"/>
            <a:ext cx="111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6200000" flipH="1">
            <a:off x="3739356" y="6014244"/>
            <a:ext cx="111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 flipH="1">
            <a:off x="4806156" y="5023644"/>
            <a:ext cx="111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6200000" flipH="1">
            <a:off x="4577556" y="5328444"/>
            <a:ext cx="111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 flipH="1">
            <a:off x="4882356" y="5633244"/>
            <a:ext cx="111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6200000" flipH="1">
            <a:off x="4729956" y="5938044"/>
            <a:ext cx="111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69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Anaphase</a:t>
            </a:r>
          </a:p>
        </p:txBody>
      </p:sp>
      <p:pic>
        <p:nvPicPr>
          <p:cNvPr id="19463" name="Picture 10" descr="animal_anaphas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70150"/>
            <a:ext cx="3429000" cy="337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12" descr="plant_anaphas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2484438"/>
            <a:ext cx="3429000" cy="337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219200" y="182880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Animal Cell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562600" y="17526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Plant Cell</a:t>
            </a:r>
          </a:p>
        </p:txBody>
      </p:sp>
      <p:sp>
        <p:nvSpPr>
          <p:cNvPr id="19465" name="Text Box 13"/>
          <p:cNvSpPr txBox="1">
            <a:spLocks noChangeArrowheads="1"/>
          </p:cNvSpPr>
          <p:nvPr/>
        </p:nvSpPr>
        <p:spPr bwMode="auto">
          <a:xfrm>
            <a:off x="381000" y="6324600"/>
            <a:ext cx="693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Photographs from: http://www.bioweb.uncc.edu/biol1110/Stages.htm</a:t>
            </a:r>
          </a:p>
        </p:txBody>
      </p:sp>
    </p:spTree>
    <p:extLst>
      <p:ext uri="{BB962C8B-B14F-4D97-AF65-F5344CB8AC3E}">
        <p14:creationId xmlns:p14="http://schemas.microsoft.com/office/powerpoint/2010/main" val="74943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4"/>
          <p:cNvSpPr>
            <a:spLocks noChangeArrowheads="1"/>
          </p:cNvSpPr>
          <p:nvPr/>
        </p:nvSpPr>
        <p:spPr bwMode="auto">
          <a:xfrm>
            <a:off x="304800" y="4648200"/>
            <a:ext cx="8534400" cy="2057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770063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7300" b="1" kern="120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Telophase</a:t>
            </a:r>
            <a:r>
              <a:rPr lang="en-US" sz="73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 </a:t>
            </a:r>
            <a:br>
              <a:rPr lang="en-US" sz="73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</a:br>
            <a:r>
              <a:rPr lang="en-US" sz="38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4th s</a:t>
            </a:r>
            <a:r>
              <a:rPr lang="en-US" sz="42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tep in Mitosis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2209800"/>
            <a:ext cx="9144000" cy="2514600"/>
          </a:xfrm>
        </p:spPr>
        <p:txBody>
          <a:bodyPr/>
          <a:lstStyle/>
          <a:p>
            <a:pPr marL="447675" indent="-382588" eaLnBrk="1" hangingPunct="1"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dirty="0" smtClean="0"/>
              <a:t>Two new </a:t>
            </a:r>
            <a:r>
              <a:rPr lang="en-US" b="1" u="sng" dirty="0" smtClean="0"/>
              <a:t>nuclei </a:t>
            </a:r>
            <a:r>
              <a:rPr lang="en-US" dirty="0" smtClean="0"/>
              <a:t>form.</a:t>
            </a:r>
            <a:r>
              <a:rPr lang="en-US" b="1" u="sng" dirty="0" smtClean="0"/>
              <a:t> </a:t>
            </a:r>
          </a:p>
          <a:p>
            <a:pPr marL="447675" indent="-382588" eaLnBrk="1" hangingPunct="1"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dirty="0" smtClean="0"/>
              <a:t>Chromosomes appear as </a:t>
            </a:r>
            <a:r>
              <a:rPr lang="en-US" b="1" dirty="0" smtClean="0"/>
              <a:t>chromatin</a:t>
            </a:r>
            <a:r>
              <a:rPr lang="en-US" dirty="0" smtClean="0"/>
              <a:t> (threads rather than rods).</a:t>
            </a:r>
          </a:p>
          <a:p>
            <a:pPr marL="447675" indent="-382588" eaLnBrk="1" hangingPunct="1"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b="1" u="sng" dirty="0" smtClean="0"/>
              <a:t>Mitosis </a:t>
            </a:r>
            <a:r>
              <a:rPr lang="en-US" dirty="0" smtClean="0"/>
              <a:t>ends.</a:t>
            </a:r>
          </a:p>
        </p:txBody>
      </p:sp>
      <p:sp>
        <p:nvSpPr>
          <p:cNvPr id="45" name="Freeform 44"/>
          <p:cNvSpPr/>
          <p:nvPr/>
        </p:nvSpPr>
        <p:spPr>
          <a:xfrm>
            <a:off x="2057400" y="4876800"/>
            <a:ext cx="4338638" cy="1651000"/>
          </a:xfrm>
          <a:custGeom>
            <a:avLst/>
            <a:gdLst>
              <a:gd name="connsiteX0" fmla="*/ 2005362 w 4339129"/>
              <a:gd name="connsiteY0" fmla="*/ 300251 h 1651379"/>
              <a:gd name="connsiteX1" fmla="*/ 1937123 w 4339129"/>
              <a:gd name="connsiteY1" fmla="*/ 218364 h 1651379"/>
              <a:gd name="connsiteX2" fmla="*/ 1896180 w 4339129"/>
              <a:gd name="connsiteY2" fmla="*/ 191069 h 1651379"/>
              <a:gd name="connsiteX3" fmla="*/ 1814293 w 4339129"/>
              <a:gd name="connsiteY3" fmla="*/ 109182 h 1651379"/>
              <a:gd name="connsiteX4" fmla="*/ 1705111 w 4339129"/>
              <a:gd name="connsiteY4" fmla="*/ 81887 h 1651379"/>
              <a:gd name="connsiteX5" fmla="*/ 1664168 w 4339129"/>
              <a:gd name="connsiteY5" fmla="*/ 68239 h 1651379"/>
              <a:gd name="connsiteX6" fmla="*/ 1363917 w 4339129"/>
              <a:gd name="connsiteY6" fmla="*/ 54591 h 1651379"/>
              <a:gd name="connsiteX7" fmla="*/ 1186496 w 4339129"/>
              <a:gd name="connsiteY7" fmla="*/ 54591 h 1651379"/>
              <a:gd name="connsiteX8" fmla="*/ 1063666 w 4339129"/>
              <a:gd name="connsiteY8" fmla="*/ 68239 h 1651379"/>
              <a:gd name="connsiteX9" fmla="*/ 913541 w 4339129"/>
              <a:gd name="connsiteY9" fmla="*/ 109182 h 1651379"/>
              <a:gd name="connsiteX10" fmla="*/ 845302 w 4339129"/>
              <a:gd name="connsiteY10" fmla="*/ 122830 h 1651379"/>
              <a:gd name="connsiteX11" fmla="*/ 804359 w 4339129"/>
              <a:gd name="connsiteY11" fmla="*/ 136478 h 1651379"/>
              <a:gd name="connsiteX12" fmla="*/ 708825 w 4339129"/>
              <a:gd name="connsiteY12" fmla="*/ 163773 h 1651379"/>
              <a:gd name="connsiteX13" fmla="*/ 667881 w 4339129"/>
              <a:gd name="connsiteY13" fmla="*/ 191069 h 1651379"/>
              <a:gd name="connsiteX14" fmla="*/ 585995 w 4339129"/>
              <a:gd name="connsiteY14" fmla="*/ 218364 h 1651379"/>
              <a:gd name="connsiteX15" fmla="*/ 531404 w 4339129"/>
              <a:gd name="connsiteY15" fmla="*/ 245660 h 1651379"/>
              <a:gd name="connsiteX16" fmla="*/ 463165 w 4339129"/>
              <a:gd name="connsiteY16" fmla="*/ 313899 h 1651379"/>
              <a:gd name="connsiteX17" fmla="*/ 394926 w 4339129"/>
              <a:gd name="connsiteY17" fmla="*/ 382138 h 1651379"/>
              <a:gd name="connsiteX18" fmla="*/ 299392 w 4339129"/>
              <a:gd name="connsiteY18" fmla="*/ 409433 h 1651379"/>
              <a:gd name="connsiteX19" fmla="*/ 217505 w 4339129"/>
              <a:gd name="connsiteY19" fmla="*/ 477672 h 1651379"/>
              <a:gd name="connsiteX20" fmla="*/ 176562 w 4339129"/>
              <a:gd name="connsiteY20" fmla="*/ 491320 h 1651379"/>
              <a:gd name="connsiteX21" fmla="*/ 135619 w 4339129"/>
              <a:gd name="connsiteY21" fmla="*/ 532263 h 1651379"/>
              <a:gd name="connsiteX22" fmla="*/ 108323 w 4339129"/>
              <a:gd name="connsiteY22" fmla="*/ 573206 h 1651379"/>
              <a:gd name="connsiteX23" fmla="*/ 67380 w 4339129"/>
              <a:gd name="connsiteY23" fmla="*/ 586854 h 1651379"/>
              <a:gd name="connsiteX24" fmla="*/ 53732 w 4339129"/>
              <a:gd name="connsiteY24" fmla="*/ 928048 h 1651379"/>
              <a:gd name="connsiteX25" fmla="*/ 81028 w 4339129"/>
              <a:gd name="connsiteY25" fmla="*/ 1064526 h 1651379"/>
              <a:gd name="connsiteX26" fmla="*/ 94675 w 4339129"/>
              <a:gd name="connsiteY26" fmla="*/ 1119117 h 1651379"/>
              <a:gd name="connsiteX27" fmla="*/ 121971 w 4339129"/>
              <a:gd name="connsiteY27" fmla="*/ 1160060 h 1651379"/>
              <a:gd name="connsiteX28" fmla="*/ 149266 w 4339129"/>
              <a:gd name="connsiteY28" fmla="*/ 1269242 h 1651379"/>
              <a:gd name="connsiteX29" fmla="*/ 190210 w 4339129"/>
              <a:gd name="connsiteY29" fmla="*/ 1296538 h 1651379"/>
              <a:gd name="connsiteX30" fmla="*/ 258448 w 4339129"/>
              <a:gd name="connsiteY30" fmla="*/ 1378424 h 1651379"/>
              <a:gd name="connsiteX31" fmla="*/ 299392 w 4339129"/>
              <a:gd name="connsiteY31" fmla="*/ 1405720 h 1651379"/>
              <a:gd name="connsiteX32" fmla="*/ 422222 w 4339129"/>
              <a:gd name="connsiteY32" fmla="*/ 1419367 h 1651379"/>
              <a:gd name="connsiteX33" fmla="*/ 504108 w 4339129"/>
              <a:gd name="connsiteY33" fmla="*/ 1446663 h 1651379"/>
              <a:gd name="connsiteX34" fmla="*/ 545051 w 4339129"/>
              <a:gd name="connsiteY34" fmla="*/ 1473958 h 1651379"/>
              <a:gd name="connsiteX35" fmla="*/ 654234 w 4339129"/>
              <a:gd name="connsiteY35" fmla="*/ 1487606 h 1651379"/>
              <a:gd name="connsiteX36" fmla="*/ 722472 w 4339129"/>
              <a:gd name="connsiteY36" fmla="*/ 1501254 h 1651379"/>
              <a:gd name="connsiteX37" fmla="*/ 804359 w 4339129"/>
              <a:gd name="connsiteY37" fmla="*/ 1528549 h 1651379"/>
              <a:gd name="connsiteX38" fmla="*/ 940837 w 4339129"/>
              <a:gd name="connsiteY38" fmla="*/ 1555845 h 1651379"/>
              <a:gd name="connsiteX39" fmla="*/ 1172848 w 4339129"/>
              <a:gd name="connsiteY39" fmla="*/ 1596788 h 1651379"/>
              <a:gd name="connsiteX40" fmla="*/ 1336622 w 4339129"/>
              <a:gd name="connsiteY40" fmla="*/ 1624084 h 1651379"/>
              <a:gd name="connsiteX41" fmla="*/ 1391213 w 4339129"/>
              <a:gd name="connsiteY41" fmla="*/ 1637732 h 1651379"/>
              <a:gd name="connsiteX42" fmla="*/ 1595929 w 4339129"/>
              <a:gd name="connsiteY42" fmla="*/ 1651379 h 1651379"/>
              <a:gd name="connsiteX43" fmla="*/ 1677816 w 4339129"/>
              <a:gd name="connsiteY43" fmla="*/ 1637732 h 1651379"/>
              <a:gd name="connsiteX44" fmla="*/ 1786998 w 4339129"/>
              <a:gd name="connsiteY44" fmla="*/ 1610436 h 1651379"/>
              <a:gd name="connsiteX45" fmla="*/ 1991714 w 4339129"/>
              <a:gd name="connsiteY45" fmla="*/ 1596788 h 1651379"/>
              <a:gd name="connsiteX46" fmla="*/ 2032657 w 4339129"/>
              <a:gd name="connsiteY46" fmla="*/ 1569493 h 1651379"/>
              <a:gd name="connsiteX47" fmla="*/ 2073601 w 4339129"/>
              <a:gd name="connsiteY47" fmla="*/ 1555845 h 1651379"/>
              <a:gd name="connsiteX48" fmla="*/ 2114544 w 4339129"/>
              <a:gd name="connsiteY48" fmla="*/ 1514902 h 1651379"/>
              <a:gd name="connsiteX49" fmla="*/ 2141840 w 4339129"/>
              <a:gd name="connsiteY49" fmla="*/ 1433015 h 1651379"/>
              <a:gd name="connsiteX50" fmla="*/ 2169135 w 4339129"/>
              <a:gd name="connsiteY50" fmla="*/ 1323833 h 1651379"/>
              <a:gd name="connsiteX51" fmla="*/ 2196431 w 4339129"/>
              <a:gd name="connsiteY51" fmla="*/ 1228299 h 1651379"/>
              <a:gd name="connsiteX52" fmla="*/ 2291965 w 4339129"/>
              <a:gd name="connsiteY52" fmla="*/ 1255594 h 1651379"/>
              <a:gd name="connsiteX53" fmla="*/ 2332908 w 4339129"/>
              <a:gd name="connsiteY53" fmla="*/ 1282890 h 1651379"/>
              <a:gd name="connsiteX54" fmla="*/ 2414795 w 4339129"/>
              <a:gd name="connsiteY54" fmla="*/ 1364776 h 1651379"/>
              <a:gd name="connsiteX55" fmla="*/ 2537625 w 4339129"/>
              <a:gd name="connsiteY55" fmla="*/ 1433015 h 1651379"/>
              <a:gd name="connsiteX56" fmla="*/ 2578568 w 4339129"/>
              <a:gd name="connsiteY56" fmla="*/ 1460311 h 1651379"/>
              <a:gd name="connsiteX57" fmla="*/ 2742341 w 4339129"/>
              <a:gd name="connsiteY57" fmla="*/ 1501254 h 1651379"/>
              <a:gd name="connsiteX58" fmla="*/ 2974353 w 4339129"/>
              <a:gd name="connsiteY58" fmla="*/ 1528549 h 1651379"/>
              <a:gd name="connsiteX59" fmla="*/ 3274604 w 4339129"/>
              <a:gd name="connsiteY59" fmla="*/ 1542197 h 1651379"/>
              <a:gd name="connsiteX60" fmla="*/ 3547559 w 4339129"/>
              <a:gd name="connsiteY60" fmla="*/ 1542197 h 1651379"/>
              <a:gd name="connsiteX61" fmla="*/ 3643093 w 4339129"/>
              <a:gd name="connsiteY61" fmla="*/ 1501254 h 1651379"/>
              <a:gd name="connsiteX62" fmla="*/ 3724980 w 4339129"/>
              <a:gd name="connsiteY62" fmla="*/ 1473958 h 1651379"/>
              <a:gd name="connsiteX63" fmla="*/ 3806866 w 4339129"/>
              <a:gd name="connsiteY63" fmla="*/ 1419367 h 1651379"/>
              <a:gd name="connsiteX64" fmla="*/ 3820514 w 4339129"/>
              <a:gd name="connsiteY64" fmla="*/ 1378424 h 1651379"/>
              <a:gd name="connsiteX65" fmla="*/ 3929696 w 4339129"/>
              <a:gd name="connsiteY65" fmla="*/ 1323833 h 1651379"/>
              <a:gd name="connsiteX66" fmla="*/ 3970640 w 4339129"/>
              <a:gd name="connsiteY66" fmla="*/ 1310185 h 1651379"/>
              <a:gd name="connsiteX67" fmla="*/ 3997935 w 4339129"/>
              <a:gd name="connsiteY67" fmla="*/ 1269242 h 1651379"/>
              <a:gd name="connsiteX68" fmla="*/ 4038878 w 4339129"/>
              <a:gd name="connsiteY68" fmla="*/ 1241946 h 1651379"/>
              <a:gd name="connsiteX69" fmla="*/ 4079822 w 4339129"/>
              <a:gd name="connsiteY69" fmla="*/ 1201003 h 1651379"/>
              <a:gd name="connsiteX70" fmla="*/ 4120765 w 4339129"/>
              <a:gd name="connsiteY70" fmla="*/ 1173708 h 1651379"/>
              <a:gd name="connsiteX71" fmla="*/ 4161708 w 4339129"/>
              <a:gd name="connsiteY71" fmla="*/ 1132764 h 1651379"/>
              <a:gd name="connsiteX72" fmla="*/ 4202651 w 4339129"/>
              <a:gd name="connsiteY72" fmla="*/ 1078173 h 1651379"/>
              <a:gd name="connsiteX73" fmla="*/ 4257243 w 4339129"/>
              <a:gd name="connsiteY73" fmla="*/ 1064526 h 1651379"/>
              <a:gd name="connsiteX74" fmla="*/ 4311834 w 4339129"/>
              <a:gd name="connsiteY74" fmla="*/ 996287 h 1651379"/>
              <a:gd name="connsiteX75" fmla="*/ 4339129 w 4339129"/>
              <a:gd name="connsiteY75" fmla="*/ 873457 h 1651379"/>
              <a:gd name="connsiteX76" fmla="*/ 4339129 w 4339129"/>
              <a:gd name="connsiteY76" fmla="*/ 777923 h 1651379"/>
              <a:gd name="connsiteX77" fmla="*/ 4325481 w 4339129"/>
              <a:gd name="connsiteY77" fmla="*/ 477672 h 1651379"/>
              <a:gd name="connsiteX78" fmla="*/ 4311834 w 4339129"/>
              <a:gd name="connsiteY78" fmla="*/ 436729 h 1651379"/>
              <a:gd name="connsiteX79" fmla="*/ 4284538 w 4339129"/>
              <a:gd name="connsiteY79" fmla="*/ 395785 h 1651379"/>
              <a:gd name="connsiteX80" fmla="*/ 4202651 w 4339129"/>
              <a:gd name="connsiteY80" fmla="*/ 354842 h 1651379"/>
              <a:gd name="connsiteX81" fmla="*/ 4052526 w 4339129"/>
              <a:gd name="connsiteY81" fmla="*/ 272955 h 1651379"/>
              <a:gd name="connsiteX82" fmla="*/ 3943344 w 4339129"/>
              <a:gd name="connsiteY82" fmla="*/ 245660 h 1651379"/>
              <a:gd name="connsiteX83" fmla="*/ 3847810 w 4339129"/>
              <a:gd name="connsiteY83" fmla="*/ 191069 h 1651379"/>
              <a:gd name="connsiteX84" fmla="*/ 3738628 w 4339129"/>
              <a:gd name="connsiteY84" fmla="*/ 177421 h 1651379"/>
              <a:gd name="connsiteX85" fmla="*/ 3547559 w 4339129"/>
              <a:gd name="connsiteY85" fmla="*/ 122830 h 1651379"/>
              <a:gd name="connsiteX86" fmla="*/ 3506616 w 4339129"/>
              <a:gd name="connsiteY86" fmla="*/ 109182 h 1651379"/>
              <a:gd name="connsiteX87" fmla="*/ 3110831 w 4339129"/>
              <a:gd name="connsiteY87" fmla="*/ 95535 h 1651379"/>
              <a:gd name="connsiteX88" fmla="*/ 3028944 w 4339129"/>
              <a:gd name="connsiteY88" fmla="*/ 68239 h 1651379"/>
              <a:gd name="connsiteX89" fmla="*/ 2988001 w 4339129"/>
              <a:gd name="connsiteY89" fmla="*/ 54591 h 1651379"/>
              <a:gd name="connsiteX90" fmla="*/ 2892466 w 4339129"/>
              <a:gd name="connsiteY90" fmla="*/ 0 h 1651379"/>
              <a:gd name="connsiteX91" fmla="*/ 2223726 w 4339129"/>
              <a:gd name="connsiteY91" fmla="*/ 13648 h 1651379"/>
              <a:gd name="connsiteX92" fmla="*/ 2128192 w 4339129"/>
              <a:gd name="connsiteY92" fmla="*/ 68239 h 1651379"/>
              <a:gd name="connsiteX93" fmla="*/ 2100896 w 4339129"/>
              <a:gd name="connsiteY93" fmla="*/ 109182 h 1651379"/>
              <a:gd name="connsiteX94" fmla="*/ 2046305 w 4339129"/>
              <a:gd name="connsiteY94" fmla="*/ 95535 h 1651379"/>
              <a:gd name="connsiteX95" fmla="*/ 2019010 w 4339129"/>
              <a:gd name="connsiteY95" fmla="*/ 150126 h 1651379"/>
              <a:gd name="connsiteX96" fmla="*/ 2005362 w 4339129"/>
              <a:gd name="connsiteY96" fmla="*/ 300251 h 165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4339129" h="1651379">
                <a:moveTo>
                  <a:pt x="2005362" y="300251"/>
                </a:moveTo>
                <a:cubicBezTo>
                  <a:pt x="1991714" y="311624"/>
                  <a:pt x="1976527" y="251201"/>
                  <a:pt x="1937123" y="218364"/>
                </a:cubicBezTo>
                <a:cubicBezTo>
                  <a:pt x="1924522" y="207863"/>
                  <a:pt x="1908439" y="201966"/>
                  <a:pt x="1896180" y="191069"/>
                </a:cubicBezTo>
                <a:cubicBezTo>
                  <a:pt x="1867329" y="165423"/>
                  <a:pt x="1851742" y="118544"/>
                  <a:pt x="1814293" y="109182"/>
                </a:cubicBezTo>
                <a:cubicBezTo>
                  <a:pt x="1777899" y="100084"/>
                  <a:pt x="1740700" y="93750"/>
                  <a:pt x="1705111" y="81887"/>
                </a:cubicBezTo>
                <a:cubicBezTo>
                  <a:pt x="1691463" y="77338"/>
                  <a:pt x="1678508" y="69386"/>
                  <a:pt x="1664168" y="68239"/>
                </a:cubicBezTo>
                <a:cubicBezTo>
                  <a:pt x="1564300" y="60249"/>
                  <a:pt x="1464001" y="59140"/>
                  <a:pt x="1363917" y="54591"/>
                </a:cubicBezTo>
                <a:cubicBezTo>
                  <a:pt x="1280170" y="26677"/>
                  <a:pt x="1335478" y="38909"/>
                  <a:pt x="1186496" y="54591"/>
                </a:cubicBezTo>
                <a:lnTo>
                  <a:pt x="1063666" y="68239"/>
                </a:lnTo>
                <a:cubicBezTo>
                  <a:pt x="1004839" y="87849"/>
                  <a:pt x="990511" y="93788"/>
                  <a:pt x="913541" y="109182"/>
                </a:cubicBezTo>
                <a:cubicBezTo>
                  <a:pt x="890795" y="113731"/>
                  <a:pt x="867806" y="117204"/>
                  <a:pt x="845302" y="122830"/>
                </a:cubicBezTo>
                <a:cubicBezTo>
                  <a:pt x="831346" y="126319"/>
                  <a:pt x="818191" y="132526"/>
                  <a:pt x="804359" y="136478"/>
                </a:cubicBezTo>
                <a:cubicBezTo>
                  <a:pt x="684375" y="170760"/>
                  <a:pt x="807012" y="131046"/>
                  <a:pt x="708825" y="163773"/>
                </a:cubicBezTo>
                <a:cubicBezTo>
                  <a:pt x="695177" y="172872"/>
                  <a:pt x="682870" y="184407"/>
                  <a:pt x="667881" y="191069"/>
                </a:cubicBezTo>
                <a:cubicBezTo>
                  <a:pt x="641589" y="202754"/>
                  <a:pt x="611729" y="205497"/>
                  <a:pt x="585995" y="218364"/>
                </a:cubicBezTo>
                <a:lnTo>
                  <a:pt x="531404" y="245660"/>
                </a:lnTo>
                <a:cubicBezTo>
                  <a:pt x="458615" y="354841"/>
                  <a:pt x="554150" y="222914"/>
                  <a:pt x="463165" y="313899"/>
                </a:cubicBezTo>
                <a:cubicBezTo>
                  <a:pt x="417675" y="359389"/>
                  <a:pt x="458612" y="354844"/>
                  <a:pt x="394926" y="382138"/>
                </a:cubicBezTo>
                <a:cubicBezTo>
                  <a:pt x="333692" y="408381"/>
                  <a:pt x="352520" y="382868"/>
                  <a:pt x="299392" y="409433"/>
                </a:cubicBezTo>
                <a:cubicBezTo>
                  <a:pt x="210085" y="454087"/>
                  <a:pt x="308058" y="417303"/>
                  <a:pt x="217505" y="477672"/>
                </a:cubicBezTo>
                <a:cubicBezTo>
                  <a:pt x="205535" y="485652"/>
                  <a:pt x="190210" y="486771"/>
                  <a:pt x="176562" y="491320"/>
                </a:cubicBezTo>
                <a:cubicBezTo>
                  <a:pt x="162914" y="504968"/>
                  <a:pt x="147975" y="517436"/>
                  <a:pt x="135619" y="532263"/>
                </a:cubicBezTo>
                <a:cubicBezTo>
                  <a:pt x="125118" y="544864"/>
                  <a:pt x="121131" y="562959"/>
                  <a:pt x="108323" y="573206"/>
                </a:cubicBezTo>
                <a:cubicBezTo>
                  <a:pt x="97089" y="582193"/>
                  <a:pt x="81028" y="582305"/>
                  <a:pt x="67380" y="586854"/>
                </a:cubicBezTo>
                <a:cubicBezTo>
                  <a:pt x="0" y="721612"/>
                  <a:pt x="26476" y="646404"/>
                  <a:pt x="53732" y="928048"/>
                </a:cubicBezTo>
                <a:cubicBezTo>
                  <a:pt x="58201" y="974226"/>
                  <a:pt x="69776" y="1019517"/>
                  <a:pt x="81028" y="1064526"/>
                </a:cubicBezTo>
                <a:cubicBezTo>
                  <a:pt x="85577" y="1082723"/>
                  <a:pt x="87286" y="1101877"/>
                  <a:pt x="94675" y="1119117"/>
                </a:cubicBezTo>
                <a:cubicBezTo>
                  <a:pt x="101136" y="1134193"/>
                  <a:pt x="112872" y="1146412"/>
                  <a:pt x="121971" y="1160060"/>
                </a:cubicBezTo>
                <a:cubicBezTo>
                  <a:pt x="122650" y="1163454"/>
                  <a:pt x="138077" y="1255255"/>
                  <a:pt x="149266" y="1269242"/>
                </a:cubicBezTo>
                <a:cubicBezTo>
                  <a:pt x="159513" y="1282050"/>
                  <a:pt x="176562" y="1287439"/>
                  <a:pt x="190210" y="1296538"/>
                </a:cubicBezTo>
                <a:cubicBezTo>
                  <a:pt x="217048" y="1336796"/>
                  <a:pt x="219042" y="1345586"/>
                  <a:pt x="258448" y="1378424"/>
                </a:cubicBezTo>
                <a:cubicBezTo>
                  <a:pt x="271049" y="1388925"/>
                  <a:pt x="283479" y="1401742"/>
                  <a:pt x="299392" y="1405720"/>
                </a:cubicBezTo>
                <a:cubicBezTo>
                  <a:pt x="339357" y="1415711"/>
                  <a:pt x="381279" y="1414818"/>
                  <a:pt x="422222" y="1419367"/>
                </a:cubicBezTo>
                <a:cubicBezTo>
                  <a:pt x="449517" y="1428466"/>
                  <a:pt x="480168" y="1430703"/>
                  <a:pt x="504108" y="1446663"/>
                </a:cubicBezTo>
                <a:cubicBezTo>
                  <a:pt x="517756" y="1455761"/>
                  <a:pt x="529227" y="1469642"/>
                  <a:pt x="545051" y="1473958"/>
                </a:cubicBezTo>
                <a:cubicBezTo>
                  <a:pt x="580436" y="1483608"/>
                  <a:pt x="617983" y="1482029"/>
                  <a:pt x="654234" y="1487606"/>
                </a:cubicBezTo>
                <a:cubicBezTo>
                  <a:pt x="677161" y="1491133"/>
                  <a:pt x="700093" y="1495151"/>
                  <a:pt x="722472" y="1501254"/>
                </a:cubicBezTo>
                <a:cubicBezTo>
                  <a:pt x="750230" y="1508824"/>
                  <a:pt x="776446" y="1521571"/>
                  <a:pt x="804359" y="1528549"/>
                </a:cubicBezTo>
                <a:cubicBezTo>
                  <a:pt x="976524" y="1571591"/>
                  <a:pt x="706597" y="1505650"/>
                  <a:pt x="940837" y="1555845"/>
                </a:cubicBezTo>
                <a:cubicBezTo>
                  <a:pt x="1141609" y="1598868"/>
                  <a:pt x="956044" y="1572700"/>
                  <a:pt x="1172848" y="1596788"/>
                </a:cubicBezTo>
                <a:cubicBezTo>
                  <a:pt x="1295702" y="1627502"/>
                  <a:pt x="1144927" y="1592134"/>
                  <a:pt x="1336622" y="1624084"/>
                </a:cubicBezTo>
                <a:cubicBezTo>
                  <a:pt x="1355124" y="1627168"/>
                  <a:pt x="1372559" y="1635768"/>
                  <a:pt x="1391213" y="1637732"/>
                </a:cubicBezTo>
                <a:cubicBezTo>
                  <a:pt x="1459227" y="1644891"/>
                  <a:pt x="1527690" y="1646830"/>
                  <a:pt x="1595929" y="1651379"/>
                </a:cubicBezTo>
                <a:cubicBezTo>
                  <a:pt x="1696313" y="1584457"/>
                  <a:pt x="1579676" y="1646654"/>
                  <a:pt x="1677816" y="1637732"/>
                </a:cubicBezTo>
                <a:cubicBezTo>
                  <a:pt x="1715176" y="1634336"/>
                  <a:pt x="1749567" y="1612931"/>
                  <a:pt x="1786998" y="1610436"/>
                </a:cubicBezTo>
                <a:lnTo>
                  <a:pt x="1991714" y="1596788"/>
                </a:lnTo>
                <a:cubicBezTo>
                  <a:pt x="2005362" y="1587690"/>
                  <a:pt x="2017986" y="1576828"/>
                  <a:pt x="2032657" y="1569493"/>
                </a:cubicBezTo>
                <a:cubicBezTo>
                  <a:pt x="2045524" y="1563059"/>
                  <a:pt x="2061631" y="1563825"/>
                  <a:pt x="2073601" y="1555845"/>
                </a:cubicBezTo>
                <a:cubicBezTo>
                  <a:pt x="2089660" y="1545139"/>
                  <a:pt x="2100896" y="1528550"/>
                  <a:pt x="2114544" y="1514902"/>
                </a:cubicBezTo>
                <a:cubicBezTo>
                  <a:pt x="2123643" y="1487606"/>
                  <a:pt x="2134862" y="1460928"/>
                  <a:pt x="2141840" y="1433015"/>
                </a:cubicBezTo>
                <a:cubicBezTo>
                  <a:pt x="2150938" y="1396621"/>
                  <a:pt x="2157272" y="1359422"/>
                  <a:pt x="2169135" y="1323833"/>
                </a:cubicBezTo>
                <a:cubicBezTo>
                  <a:pt x="2188715" y="1265096"/>
                  <a:pt x="2179294" y="1296846"/>
                  <a:pt x="2196431" y="1228299"/>
                </a:cubicBezTo>
                <a:cubicBezTo>
                  <a:pt x="2213926" y="1232673"/>
                  <a:pt x="2272383" y="1245803"/>
                  <a:pt x="2291965" y="1255594"/>
                </a:cubicBezTo>
                <a:cubicBezTo>
                  <a:pt x="2306636" y="1262930"/>
                  <a:pt x="2320649" y="1271993"/>
                  <a:pt x="2332908" y="1282890"/>
                </a:cubicBezTo>
                <a:cubicBezTo>
                  <a:pt x="2361759" y="1308536"/>
                  <a:pt x="2382677" y="1343364"/>
                  <a:pt x="2414795" y="1364776"/>
                </a:cubicBezTo>
                <a:cubicBezTo>
                  <a:pt x="2508651" y="1427347"/>
                  <a:pt x="2465559" y="1408993"/>
                  <a:pt x="2537625" y="1433015"/>
                </a:cubicBezTo>
                <a:cubicBezTo>
                  <a:pt x="2551273" y="1442114"/>
                  <a:pt x="2563579" y="1453649"/>
                  <a:pt x="2578568" y="1460311"/>
                </a:cubicBezTo>
                <a:cubicBezTo>
                  <a:pt x="2643448" y="1489147"/>
                  <a:pt x="2673678" y="1489810"/>
                  <a:pt x="2742341" y="1501254"/>
                </a:cubicBezTo>
                <a:cubicBezTo>
                  <a:pt x="2841215" y="1534213"/>
                  <a:pt x="2780670" y="1517789"/>
                  <a:pt x="2974353" y="1528549"/>
                </a:cubicBezTo>
                <a:cubicBezTo>
                  <a:pt x="3074386" y="1534106"/>
                  <a:pt x="3174520" y="1537648"/>
                  <a:pt x="3274604" y="1542197"/>
                </a:cubicBezTo>
                <a:cubicBezTo>
                  <a:pt x="3417974" y="1556534"/>
                  <a:pt x="3404189" y="1564254"/>
                  <a:pt x="3547559" y="1542197"/>
                </a:cubicBezTo>
                <a:cubicBezTo>
                  <a:pt x="3583250" y="1536706"/>
                  <a:pt x="3610358" y="1514348"/>
                  <a:pt x="3643093" y="1501254"/>
                </a:cubicBezTo>
                <a:cubicBezTo>
                  <a:pt x="3669807" y="1490568"/>
                  <a:pt x="3701040" y="1489918"/>
                  <a:pt x="3724980" y="1473958"/>
                </a:cubicBezTo>
                <a:lnTo>
                  <a:pt x="3806866" y="1419367"/>
                </a:lnTo>
                <a:cubicBezTo>
                  <a:pt x="3811415" y="1405719"/>
                  <a:pt x="3811304" y="1389476"/>
                  <a:pt x="3820514" y="1378424"/>
                </a:cubicBezTo>
                <a:cubicBezTo>
                  <a:pt x="3859487" y="1331657"/>
                  <a:pt x="3878291" y="1338520"/>
                  <a:pt x="3929696" y="1323833"/>
                </a:cubicBezTo>
                <a:cubicBezTo>
                  <a:pt x="3943529" y="1319881"/>
                  <a:pt x="3956992" y="1314734"/>
                  <a:pt x="3970640" y="1310185"/>
                </a:cubicBezTo>
                <a:cubicBezTo>
                  <a:pt x="3979738" y="1296537"/>
                  <a:pt x="3986337" y="1280840"/>
                  <a:pt x="3997935" y="1269242"/>
                </a:cubicBezTo>
                <a:cubicBezTo>
                  <a:pt x="4009533" y="1257644"/>
                  <a:pt x="4026277" y="1252447"/>
                  <a:pt x="4038878" y="1241946"/>
                </a:cubicBezTo>
                <a:cubicBezTo>
                  <a:pt x="4053705" y="1229590"/>
                  <a:pt x="4064994" y="1213359"/>
                  <a:pt x="4079822" y="1201003"/>
                </a:cubicBezTo>
                <a:cubicBezTo>
                  <a:pt x="4092423" y="1190503"/>
                  <a:pt x="4108164" y="1184209"/>
                  <a:pt x="4120765" y="1173708"/>
                </a:cubicBezTo>
                <a:cubicBezTo>
                  <a:pt x="4135592" y="1161352"/>
                  <a:pt x="4149147" y="1147418"/>
                  <a:pt x="4161708" y="1132764"/>
                </a:cubicBezTo>
                <a:cubicBezTo>
                  <a:pt x="4176511" y="1115494"/>
                  <a:pt x="4184142" y="1091394"/>
                  <a:pt x="4202651" y="1078173"/>
                </a:cubicBezTo>
                <a:cubicBezTo>
                  <a:pt x="4217915" y="1067271"/>
                  <a:pt x="4239046" y="1069075"/>
                  <a:pt x="4257243" y="1064526"/>
                </a:cubicBezTo>
                <a:cubicBezTo>
                  <a:pt x="4291545" y="961614"/>
                  <a:pt x="4241284" y="1084474"/>
                  <a:pt x="4311834" y="996287"/>
                </a:cubicBezTo>
                <a:cubicBezTo>
                  <a:pt x="4325979" y="978606"/>
                  <a:pt x="4338990" y="874290"/>
                  <a:pt x="4339129" y="873457"/>
                </a:cubicBezTo>
                <a:cubicBezTo>
                  <a:pt x="4296463" y="702796"/>
                  <a:pt x="4339129" y="914978"/>
                  <a:pt x="4339129" y="777923"/>
                </a:cubicBezTo>
                <a:cubicBezTo>
                  <a:pt x="4339129" y="677736"/>
                  <a:pt x="4333470" y="577540"/>
                  <a:pt x="4325481" y="477672"/>
                </a:cubicBezTo>
                <a:cubicBezTo>
                  <a:pt x="4324334" y="463332"/>
                  <a:pt x="4318267" y="449596"/>
                  <a:pt x="4311834" y="436729"/>
                </a:cubicBezTo>
                <a:cubicBezTo>
                  <a:pt x="4304498" y="422058"/>
                  <a:pt x="4296137" y="407384"/>
                  <a:pt x="4284538" y="395785"/>
                </a:cubicBezTo>
                <a:cubicBezTo>
                  <a:pt x="4258082" y="369329"/>
                  <a:pt x="4235951" y="365942"/>
                  <a:pt x="4202651" y="354842"/>
                </a:cubicBezTo>
                <a:cubicBezTo>
                  <a:pt x="4157807" y="324946"/>
                  <a:pt x="4102070" y="285341"/>
                  <a:pt x="4052526" y="272955"/>
                </a:cubicBezTo>
                <a:lnTo>
                  <a:pt x="3943344" y="245660"/>
                </a:lnTo>
                <a:cubicBezTo>
                  <a:pt x="3918975" y="229414"/>
                  <a:pt x="3875518" y="197996"/>
                  <a:pt x="3847810" y="191069"/>
                </a:cubicBezTo>
                <a:cubicBezTo>
                  <a:pt x="3812228" y="182174"/>
                  <a:pt x="3774677" y="184180"/>
                  <a:pt x="3738628" y="177421"/>
                </a:cubicBezTo>
                <a:cubicBezTo>
                  <a:pt x="3660283" y="162731"/>
                  <a:pt x="3619975" y="146969"/>
                  <a:pt x="3547559" y="122830"/>
                </a:cubicBezTo>
                <a:cubicBezTo>
                  <a:pt x="3533911" y="118281"/>
                  <a:pt x="3520993" y="109678"/>
                  <a:pt x="3506616" y="109182"/>
                </a:cubicBezTo>
                <a:lnTo>
                  <a:pt x="3110831" y="95535"/>
                </a:lnTo>
                <a:lnTo>
                  <a:pt x="3028944" y="68239"/>
                </a:lnTo>
                <a:cubicBezTo>
                  <a:pt x="3015296" y="63690"/>
                  <a:pt x="3000868" y="61024"/>
                  <a:pt x="2988001" y="54591"/>
                </a:cubicBezTo>
                <a:cubicBezTo>
                  <a:pt x="2918739" y="19961"/>
                  <a:pt x="2950338" y="38581"/>
                  <a:pt x="2892466" y="0"/>
                </a:cubicBezTo>
                <a:lnTo>
                  <a:pt x="2223726" y="13648"/>
                </a:lnTo>
                <a:cubicBezTo>
                  <a:pt x="2191247" y="14897"/>
                  <a:pt x="2146789" y="49642"/>
                  <a:pt x="2128192" y="68239"/>
                </a:cubicBezTo>
                <a:cubicBezTo>
                  <a:pt x="2116594" y="79837"/>
                  <a:pt x="2109995" y="95534"/>
                  <a:pt x="2100896" y="109182"/>
                </a:cubicBezTo>
                <a:cubicBezTo>
                  <a:pt x="2082699" y="104633"/>
                  <a:pt x="2063082" y="87146"/>
                  <a:pt x="2046305" y="95535"/>
                </a:cubicBezTo>
                <a:cubicBezTo>
                  <a:pt x="2028108" y="104634"/>
                  <a:pt x="2030835" y="133571"/>
                  <a:pt x="2019010" y="150126"/>
                </a:cubicBezTo>
                <a:cubicBezTo>
                  <a:pt x="1961982" y="229965"/>
                  <a:pt x="2019010" y="288878"/>
                  <a:pt x="2005362" y="300251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Arc 45"/>
          <p:cNvSpPr/>
          <p:nvPr/>
        </p:nvSpPr>
        <p:spPr>
          <a:xfrm>
            <a:off x="2743200" y="4953000"/>
            <a:ext cx="762000" cy="1524000"/>
          </a:xfrm>
          <a:prstGeom prst="arc">
            <a:avLst>
              <a:gd name="adj1" fmla="val 15774149"/>
              <a:gd name="adj2" fmla="val 48100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8" name="Arc 47"/>
          <p:cNvSpPr/>
          <p:nvPr/>
        </p:nvSpPr>
        <p:spPr>
          <a:xfrm rot="11294890">
            <a:off x="5364163" y="4848225"/>
            <a:ext cx="768350" cy="1504950"/>
          </a:xfrm>
          <a:prstGeom prst="arc">
            <a:avLst>
              <a:gd name="adj1" fmla="val 15710671"/>
              <a:gd name="adj2" fmla="val 43640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660650" y="5432425"/>
            <a:ext cx="228600" cy="176213"/>
          </a:xfrm>
          <a:custGeom>
            <a:avLst/>
            <a:gdLst>
              <a:gd name="connsiteX0" fmla="*/ 0 w 228435"/>
              <a:gd name="connsiteY0" fmla="*/ 0 h 177421"/>
              <a:gd name="connsiteX1" fmla="*/ 68239 w 228435"/>
              <a:gd name="connsiteY1" fmla="*/ 13648 h 177421"/>
              <a:gd name="connsiteX2" fmla="*/ 163774 w 228435"/>
              <a:gd name="connsiteY2" fmla="*/ 27295 h 177421"/>
              <a:gd name="connsiteX3" fmla="*/ 204717 w 228435"/>
              <a:gd name="connsiteY3" fmla="*/ 40943 h 177421"/>
              <a:gd name="connsiteX4" fmla="*/ 218365 w 228435"/>
              <a:gd name="connsiteY4" fmla="*/ 177421 h 17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435" h="177421">
                <a:moveTo>
                  <a:pt x="0" y="0"/>
                </a:moveTo>
                <a:cubicBezTo>
                  <a:pt x="22746" y="4549"/>
                  <a:pt x="45358" y="9835"/>
                  <a:pt x="68239" y="13648"/>
                </a:cubicBezTo>
                <a:cubicBezTo>
                  <a:pt x="99970" y="18936"/>
                  <a:pt x="132230" y="20986"/>
                  <a:pt x="163774" y="27295"/>
                </a:cubicBezTo>
                <a:cubicBezTo>
                  <a:pt x="177881" y="30116"/>
                  <a:pt x="191069" y="36394"/>
                  <a:pt x="204717" y="40943"/>
                </a:cubicBezTo>
                <a:cubicBezTo>
                  <a:pt x="228435" y="112098"/>
                  <a:pt x="218365" y="67501"/>
                  <a:pt x="218365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552700" y="5868988"/>
            <a:ext cx="171450" cy="190500"/>
          </a:xfrm>
          <a:custGeom>
            <a:avLst/>
            <a:gdLst>
              <a:gd name="connsiteX0" fmla="*/ 0 w 172431"/>
              <a:gd name="connsiteY0" fmla="*/ 191069 h 191069"/>
              <a:gd name="connsiteX1" fmla="*/ 81887 w 172431"/>
              <a:gd name="connsiteY1" fmla="*/ 54591 h 191069"/>
              <a:gd name="connsiteX2" fmla="*/ 150126 w 172431"/>
              <a:gd name="connsiteY2" fmla="*/ 0 h 19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31" h="191069">
                <a:moveTo>
                  <a:pt x="0" y="191069"/>
                </a:moveTo>
                <a:cubicBezTo>
                  <a:pt x="45493" y="54591"/>
                  <a:pt x="1" y="81887"/>
                  <a:pt x="81887" y="54591"/>
                </a:cubicBezTo>
                <a:cubicBezTo>
                  <a:pt x="172431" y="72700"/>
                  <a:pt x="150126" y="91436"/>
                  <a:pt x="150126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3001963" y="5622925"/>
            <a:ext cx="168275" cy="300038"/>
          </a:xfrm>
          <a:custGeom>
            <a:avLst/>
            <a:gdLst>
              <a:gd name="connsiteX0" fmla="*/ 0 w 168090"/>
              <a:gd name="connsiteY0" fmla="*/ 300250 h 300250"/>
              <a:gd name="connsiteX1" fmla="*/ 109183 w 168090"/>
              <a:gd name="connsiteY1" fmla="*/ 109182 h 300250"/>
              <a:gd name="connsiteX2" fmla="*/ 150126 w 168090"/>
              <a:gd name="connsiteY2" fmla="*/ 81886 h 300250"/>
              <a:gd name="connsiteX3" fmla="*/ 163774 w 168090"/>
              <a:gd name="connsiteY3" fmla="*/ 0 h 3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90" h="300250">
                <a:moveTo>
                  <a:pt x="0" y="300250"/>
                </a:moveTo>
                <a:cubicBezTo>
                  <a:pt x="69850" y="90703"/>
                  <a:pt x="3" y="171571"/>
                  <a:pt x="109183" y="109182"/>
                </a:cubicBezTo>
                <a:cubicBezTo>
                  <a:pt x="123424" y="101044"/>
                  <a:pt x="136478" y="90985"/>
                  <a:pt x="150126" y="81886"/>
                </a:cubicBezTo>
                <a:cubicBezTo>
                  <a:pt x="168090" y="27996"/>
                  <a:pt x="163774" y="55329"/>
                  <a:pt x="16377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3048000" y="5181600"/>
            <a:ext cx="168275" cy="300038"/>
          </a:xfrm>
          <a:custGeom>
            <a:avLst/>
            <a:gdLst>
              <a:gd name="connsiteX0" fmla="*/ 0 w 168090"/>
              <a:gd name="connsiteY0" fmla="*/ 300250 h 300250"/>
              <a:gd name="connsiteX1" fmla="*/ 109183 w 168090"/>
              <a:gd name="connsiteY1" fmla="*/ 109182 h 300250"/>
              <a:gd name="connsiteX2" fmla="*/ 150126 w 168090"/>
              <a:gd name="connsiteY2" fmla="*/ 81886 h 300250"/>
              <a:gd name="connsiteX3" fmla="*/ 163774 w 168090"/>
              <a:gd name="connsiteY3" fmla="*/ 0 h 3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90" h="300250">
                <a:moveTo>
                  <a:pt x="0" y="300250"/>
                </a:moveTo>
                <a:cubicBezTo>
                  <a:pt x="69850" y="90703"/>
                  <a:pt x="3" y="171571"/>
                  <a:pt x="109183" y="109182"/>
                </a:cubicBezTo>
                <a:cubicBezTo>
                  <a:pt x="123424" y="101044"/>
                  <a:pt x="136478" y="90985"/>
                  <a:pt x="150126" y="81886"/>
                </a:cubicBezTo>
                <a:cubicBezTo>
                  <a:pt x="168090" y="27996"/>
                  <a:pt x="163774" y="55329"/>
                  <a:pt x="16377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2819400" y="6019800"/>
            <a:ext cx="228600" cy="177800"/>
          </a:xfrm>
          <a:custGeom>
            <a:avLst/>
            <a:gdLst>
              <a:gd name="connsiteX0" fmla="*/ 0 w 228435"/>
              <a:gd name="connsiteY0" fmla="*/ 0 h 177421"/>
              <a:gd name="connsiteX1" fmla="*/ 68239 w 228435"/>
              <a:gd name="connsiteY1" fmla="*/ 13648 h 177421"/>
              <a:gd name="connsiteX2" fmla="*/ 163774 w 228435"/>
              <a:gd name="connsiteY2" fmla="*/ 27295 h 177421"/>
              <a:gd name="connsiteX3" fmla="*/ 204717 w 228435"/>
              <a:gd name="connsiteY3" fmla="*/ 40943 h 177421"/>
              <a:gd name="connsiteX4" fmla="*/ 218365 w 228435"/>
              <a:gd name="connsiteY4" fmla="*/ 177421 h 17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435" h="177421">
                <a:moveTo>
                  <a:pt x="0" y="0"/>
                </a:moveTo>
                <a:cubicBezTo>
                  <a:pt x="22746" y="4549"/>
                  <a:pt x="45358" y="9835"/>
                  <a:pt x="68239" y="13648"/>
                </a:cubicBezTo>
                <a:cubicBezTo>
                  <a:pt x="99970" y="18936"/>
                  <a:pt x="132230" y="20986"/>
                  <a:pt x="163774" y="27295"/>
                </a:cubicBezTo>
                <a:cubicBezTo>
                  <a:pt x="177881" y="30116"/>
                  <a:pt x="191069" y="36394"/>
                  <a:pt x="204717" y="40943"/>
                </a:cubicBezTo>
                <a:cubicBezTo>
                  <a:pt x="228435" y="112098"/>
                  <a:pt x="218365" y="67501"/>
                  <a:pt x="218365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5556250" y="5356225"/>
            <a:ext cx="228600" cy="176213"/>
          </a:xfrm>
          <a:custGeom>
            <a:avLst/>
            <a:gdLst>
              <a:gd name="connsiteX0" fmla="*/ 0 w 228435"/>
              <a:gd name="connsiteY0" fmla="*/ 0 h 177421"/>
              <a:gd name="connsiteX1" fmla="*/ 68239 w 228435"/>
              <a:gd name="connsiteY1" fmla="*/ 13648 h 177421"/>
              <a:gd name="connsiteX2" fmla="*/ 163774 w 228435"/>
              <a:gd name="connsiteY2" fmla="*/ 27295 h 177421"/>
              <a:gd name="connsiteX3" fmla="*/ 204717 w 228435"/>
              <a:gd name="connsiteY3" fmla="*/ 40943 h 177421"/>
              <a:gd name="connsiteX4" fmla="*/ 218365 w 228435"/>
              <a:gd name="connsiteY4" fmla="*/ 177421 h 17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435" h="177421">
                <a:moveTo>
                  <a:pt x="0" y="0"/>
                </a:moveTo>
                <a:cubicBezTo>
                  <a:pt x="22746" y="4549"/>
                  <a:pt x="45358" y="9835"/>
                  <a:pt x="68239" y="13648"/>
                </a:cubicBezTo>
                <a:cubicBezTo>
                  <a:pt x="99970" y="18936"/>
                  <a:pt x="132230" y="20986"/>
                  <a:pt x="163774" y="27295"/>
                </a:cubicBezTo>
                <a:cubicBezTo>
                  <a:pt x="177881" y="30116"/>
                  <a:pt x="191069" y="36394"/>
                  <a:pt x="204717" y="40943"/>
                </a:cubicBezTo>
                <a:cubicBezTo>
                  <a:pt x="228435" y="112098"/>
                  <a:pt x="218365" y="67501"/>
                  <a:pt x="218365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5448300" y="5792788"/>
            <a:ext cx="171450" cy="190500"/>
          </a:xfrm>
          <a:custGeom>
            <a:avLst/>
            <a:gdLst>
              <a:gd name="connsiteX0" fmla="*/ 0 w 172431"/>
              <a:gd name="connsiteY0" fmla="*/ 191069 h 191069"/>
              <a:gd name="connsiteX1" fmla="*/ 81887 w 172431"/>
              <a:gd name="connsiteY1" fmla="*/ 54591 h 191069"/>
              <a:gd name="connsiteX2" fmla="*/ 150126 w 172431"/>
              <a:gd name="connsiteY2" fmla="*/ 0 h 19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31" h="191069">
                <a:moveTo>
                  <a:pt x="0" y="191069"/>
                </a:moveTo>
                <a:cubicBezTo>
                  <a:pt x="45493" y="54591"/>
                  <a:pt x="1" y="81887"/>
                  <a:pt x="81887" y="54591"/>
                </a:cubicBezTo>
                <a:cubicBezTo>
                  <a:pt x="172431" y="72700"/>
                  <a:pt x="150126" y="91436"/>
                  <a:pt x="150126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5897563" y="5546725"/>
            <a:ext cx="168275" cy="300038"/>
          </a:xfrm>
          <a:custGeom>
            <a:avLst/>
            <a:gdLst>
              <a:gd name="connsiteX0" fmla="*/ 0 w 168090"/>
              <a:gd name="connsiteY0" fmla="*/ 300250 h 300250"/>
              <a:gd name="connsiteX1" fmla="*/ 109183 w 168090"/>
              <a:gd name="connsiteY1" fmla="*/ 109182 h 300250"/>
              <a:gd name="connsiteX2" fmla="*/ 150126 w 168090"/>
              <a:gd name="connsiteY2" fmla="*/ 81886 h 300250"/>
              <a:gd name="connsiteX3" fmla="*/ 163774 w 168090"/>
              <a:gd name="connsiteY3" fmla="*/ 0 h 3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90" h="300250">
                <a:moveTo>
                  <a:pt x="0" y="300250"/>
                </a:moveTo>
                <a:cubicBezTo>
                  <a:pt x="69850" y="90703"/>
                  <a:pt x="3" y="171571"/>
                  <a:pt x="109183" y="109182"/>
                </a:cubicBezTo>
                <a:cubicBezTo>
                  <a:pt x="123424" y="101044"/>
                  <a:pt x="136478" y="90985"/>
                  <a:pt x="150126" y="81886"/>
                </a:cubicBezTo>
                <a:cubicBezTo>
                  <a:pt x="168090" y="27996"/>
                  <a:pt x="163774" y="55329"/>
                  <a:pt x="16377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5943600" y="5105400"/>
            <a:ext cx="168275" cy="300038"/>
          </a:xfrm>
          <a:custGeom>
            <a:avLst/>
            <a:gdLst>
              <a:gd name="connsiteX0" fmla="*/ 0 w 168090"/>
              <a:gd name="connsiteY0" fmla="*/ 300250 h 300250"/>
              <a:gd name="connsiteX1" fmla="*/ 109183 w 168090"/>
              <a:gd name="connsiteY1" fmla="*/ 109182 h 300250"/>
              <a:gd name="connsiteX2" fmla="*/ 150126 w 168090"/>
              <a:gd name="connsiteY2" fmla="*/ 81886 h 300250"/>
              <a:gd name="connsiteX3" fmla="*/ 163774 w 168090"/>
              <a:gd name="connsiteY3" fmla="*/ 0 h 3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90" h="300250">
                <a:moveTo>
                  <a:pt x="0" y="300250"/>
                </a:moveTo>
                <a:cubicBezTo>
                  <a:pt x="69850" y="90703"/>
                  <a:pt x="3" y="171571"/>
                  <a:pt x="109183" y="109182"/>
                </a:cubicBezTo>
                <a:cubicBezTo>
                  <a:pt x="123424" y="101044"/>
                  <a:pt x="136478" y="90985"/>
                  <a:pt x="150126" y="81886"/>
                </a:cubicBezTo>
                <a:cubicBezTo>
                  <a:pt x="168090" y="27996"/>
                  <a:pt x="163774" y="55329"/>
                  <a:pt x="16377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715000" y="5943600"/>
            <a:ext cx="228600" cy="177800"/>
          </a:xfrm>
          <a:custGeom>
            <a:avLst/>
            <a:gdLst>
              <a:gd name="connsiteX0" fmla="*/ 0 w 228435"/>
              <a:gd name="connsiteY0" fmla="*/ 0 h 177421"/>
              <a:gd name="connsiteX1" fmla="*/ 68239 w 228435"/>
              <a:gd name="connsiteY1" fmla="*/ 13648 h 177421"/>
              <a:gd name="connsiteX2" fmla="*/ 163774 w 228435"/>
              <a:gd name="connsiteY2" fmla="*/ 27295 h 177421"/>
              <a:gd name="connsiteX3" fmla="*/ 204717 w 228435"/>
              <a:gd name="connsiteY3" fmla="*/ 40943 h 177421"/>
              <a:gd name="connsiteX4" fmla="*/ 218365 w 228435"/>
              <a:gd name="connsiteY4" fmla="*/ 177421 h 17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435" h="177421">
                <a:moveTo>
                  <a:pt x="0" y="0"/>
                </a:moveTo>
                <a:cubicBezTo>
                  <a:pt x="22746" y="4549"/>
                  <a:pt x="45358" y="9835"/>
                  <a:pt x="68239" y="13648"/>
                </a:cubicBezTo>
                <a:cubicBezTo>
                  <a:pt x="99970" y="18936"/>
                  <a:pt x="132230" y="20986"/>
                  <a:pt x="163774" y="27295"/>
                </a:cubicBezTo>
                <a:cubicBezTo>
                  <a:pt x="177881" y="30116"/>
                  <a:pt x="191069" y="36394"/>
                  <a:pt x="204717" y="40943"/>
                </a:cubicBezTo>
                <a:cubicBezTo>
                  <a:pt x="228435" y="112098"/>
                  <a:pt x="218365" y="67501"/>
                  <a:pt x="218365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0498" name="Straight Arrow Connector 86"/>
          <p:cNvCxnSpPr>
            <a:cxnSpLocks noChangeShapeType="1"/>
          </p:cNvCxnSpPr>
          <p:nvPr/>
        </p:nvCxnSpPr>
        <p:spPr bwMode="auto">
          <a:xfrm rot="10800000" flipV="1">
            <a:off x="6248400" y="5105400"/>
            <a:ext cx="990600" cy="457200"/>
          </a:xfrm>
          <a:prstGeom prst="straightConnector1">
            <a:avLst/>
          </a:prstGeom>
          <a:noFill/>
          <a:ln w="349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9" name="Rectangle 87"/>
          <p:cNvSpPr>
            <a:spLocks noChangeArrowheads="1"/>
          </p:cNvSpPr>
          <p:nvPr/>
        </p:nvSpPr>
        <p:spPr bwMode="auto">
          <a:xfrm>
            <a:off x="7239000" y="48768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Nuclei</a:t>
            </a:r>
          </a:p>
        </p:txBody>
      </p:sp>
      <p:sp>
        <p:nvSpPr>
          <p:cNvPr id="20500" name="Rectangle 88"/>
          <p:cNvSpPr>
            <a:spLocks noChangeArrowheads="1"/>
          </p:cNvSpPr>
          <p:nvPr/>
        </p:nvSpPr>
        <p:spPr bwMode="auto">
          <a:xfrm>
            <a:off x="609600" y="48768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Nuclei</a:t>
            </a:r>
          </a:p>
        </p:txBody>
      </p:sp>
      <p:cxnSp>
        <p:nvCxnSpPr>
          <p:cNvPr id="20501" name="Straight Arrow Connector 89"/>
          <p:cNvCxnSpPr>
            <a:cxnSpLocks noChangeShapeType="1"/>
          </p:cNvCxnSpPr>
          <p:nvPr/>
        </p:nvCxnSpPr>
        <p:spPr bwMode="auto">
          <a:xfrm>
            <a:off x="1371600" y="5181600"/>
            <a:ext cx="838200" cy="381000"/>
          </a:xfrm>
          <a:prstGeom prst="straightConnector1">
            <a:avLst/>
          </a:prstGeom>
          <a:noFill/>
          <a:ln w="349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2" name="Straight Arrow Connector 91"/>
          <p:cNvCxnSpPr>
            <a:cxnSpLocks noChangeShapeType="1"/>
          </p:cNvCxnSpPr>
          <p:nvPr/>
        </p:nvCxnSpPr>
        <p:spPr bwMode="auto">
          <a:xfrm flipV="1">
            <a:off x="1524000" y="6019800"/>
            <a:ext cx="1066800" cy="304800"/>
          </a:xfrm>
          <a:prstGeom prst="straightConnector1">
            <a:avLst/>
          </a:prstGeom>
          <a:noFill/>
          <a:ln w="349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3" name="Rectangle 93"/>
          <p:cNvSpPr>
            <a:spLocks noChangeArrowheads="1"/>
          </p:cNvSpPr>
          <p:nvPr/>
        </p:nvSpPr>
        <p:spPr bwMode="auto">
          <a:xfrm>
            <a:off x="304800" y="60960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Chromatin</a:t>
            </a:r>
          </a:p>
        </p:txBody>
      </p:sp>
    </p:spTree>
    <p:extLst>
      <p:ext uri="{BB962C8B-B14F-4D97-AF65-F5344CB8AC3E}">
        <p14:creationId xmlns:p14="http://schemas.microsoft.com/office/powerpoint/2010/main" val="7055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kern="120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Telophase</a:t>
            </a:r>
            <a:endParaRPr lang="en-US" sz="5400" b="1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511" name="Picture 10" descr="animal_telophas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70150"/>
            <a:ext cx="3429000" cy="337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12" descr="plant_telophas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2470150"/>
            <a:ext cx="3429000" cy="337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219200" y="182880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Animal Cell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562600" y="17526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Plant Cell</a:t>
            </a:r>
          </a:p>
        </p:txBody>
      </p:sp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381000" y="6324600"/>
            <a:ext cx="693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Photographs from: http://www.bioweb.uncc.edu/biol1110/Stages.htm</a:t>
            </a:r>
          </a:p>
        </p:txBody>
      </p:sp>
    </p:spTree>
    <p:extLst>
      <p:ext uri="{BB962C8B-B14F-4D97-AF65-F5344CB8AC3E}">
        <p14:creationId xmlns:p14="http://schemas.microsoft.com/office/powerpoint/2010/main" val="12204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5"/>
          <p:cNvSpPr>
            <a:spLocks noChangeArrowheads="1"/>
          </p:cNvSpPr>
          <p:nvPr/>
        </p:nvSpPr>
        <p:spPr bwMode="auto">
          <a:xfrm>
            <a:off x="304800" y="4648200"/>
            <a:ext cx="8534400" cy="2057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38213"/>
            <a:ext cx="9144000" cy="1019175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4400" b="1" kern="120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Cytokinesis</a:t>
            </a:r>
            <a:r>
              <a:rPr lang="en-US" sz="44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/>
            </a:r>
            <a:br>
              <a:rPr lang="en-US" sz="44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</a:br>
            <a:r>
              <a:rPr lang="en-US" sz="44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occurs after mitosis</a:t>
            </a:r>
            <a:r>
              <a:rPr lang="en-US" sz="73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/>
            </a:r>
            <a:br>
              <a:rPr lang="en-US" sz="73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</a:br>
            <a:r>
              <a:rPr lang="en-US" sz="73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</a:rPr>
              <a:t> </a:t>
            </a:r>
            <a:endParaRPr lang="en-US" sz="4200" b="1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435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2286000"/>
            <a:ext cx="9144000" cy="2514600"/>
          </a:xfrm>
        </p:spPr>
        <p:txBody>
          <a:bodyPr/>
          <a:lstStyle/>
          <a:p>
            <a:pPr marL="447675" indent="-382588" eaLnBrk="1" hangingPunct="1"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dirty="0" smtClean="0"/>
              <a:t>Cell membrane moves inward to create two </a:t>
            </a:r>
            <a:r>
              <a:rPr lang="en-US" b="1" u="sng" dirty="0" smtClean="0"/>
              <a:t>daughter</a:t>
            </a:r>
            <a:r>
              <a:rPr lang="en-US" dirty="0" smtClean="0"/>
              <a:t> cells – each with its own </a:t>
            </a:r>
            <a:r>
              <a:rPr lang="en-US" b="1" u="sng" dirty="0" smtClean="0"/>
              <a:t>nucleus </a:t>
            </a:r>
            <a:r>
              <a:rPr lang="en-US" dirty="0" smtClean="0"/>
              <a:t>with identical </a:t>
            </a:r>
            <a:r>
              <a:rPr lang="en-US" b="1" u="sng" dirty="0" smtClean="0"/>
              <a:t>chromosomes.</a:t>
            </a:r>
            <a:endParaRPr lang="en-US" dirty="0" smtClean="0"/>
          </a:p>
        </p:txBody>
      </p:sp>
      <p:sp>
        <p:nvSpPr>
          <p:cNvPr id="29" name="Flowchart: Connector 28"/>
          <p:cNvSpPr/>
          <p:nvPr/>
        </p:nvSpPr>
        <p:spPr>
          <a:xfrm>
            <a:off x="2514600" y="4800600"/>
            <a:ext cx="1600200" cy="1600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4876800" y="4800600"/>
            <a:ext cx="1600200" cy="1600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5410200" y="5257800"/>
            <a:ext cx="838200" cy="838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5486400" y="56388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562600" y="5334000"/>
            <a:ext cx="588963" cy="622300"/>
          </a:xfrm>
          <a:custGeom>
            <a:avLst/>
            <a:gdLst>
              <a:gd name="connsiteX0" fmla="*/ 235495 w 969200"/>
              <a:gd name="connsiteY0" fmla="*/ 200461 h 1002881"/>
              <a:gd name="connsiteX1" fmla="*/ 249143 w 969200"/>
              <a:gd name="connsiteY1" fmla="*/ 255052 h 1002881"/>
              <a:gd name="connsiteX2" fmla="*/ 262790 w 969200"/>
              <a:gd name="connsiteY2" fmla="*/ 377882 h 1002881"/>
              <a:gd name="connsiteX3" fmla="*/ 290086 w 969200"/>
              <a:gd name="connsiteY3" fmla="*/ 459768 h 1002881"/>
              <a:gd name="connsiteX4" fmla="*/ 303734 w 969200"/>
              <a:gd name="connsiteY4" fmla="*/ 500712 h 1002881"/>
              <a:gd name="connsiteX5" fmla="*/ 344677 w 969200"/>
              <a:gd name="connsiteY5" fmla="*/ 541655 h 1002881"/>
              <a:gd name="connsiteX6" fmla="*/ 399268 w 969200"/>
              <a:gd name="connsiteY6" fmla="*/ 582598 h 1002881"/>
              <a:gd name="connsiteX7" fmla="*/ 494802 w 969200"/>
              <a:gd name="connsiteY7" fmla="*/ 596246 h 1002881"/>
              <a:gd name="connsiteX8" fmla="*/ 603985 w 969200"/>
              <a:gd name="connsiteY8" fmla="*/ 541655 h 1002881"/>
              <a:gd name="connsiteX9" fmla="*/ 617632 w 969200"/>
              <a:gd name="connsiteY9" fmla="*/ 473416 h 1002881"/>
              <a:gd name="connsiteX10" fmla="*/ 603985 w 969200"/>
              <a:gd name="connsiteY10" fmla="*/ 377882 h 1002881"/>
              <a:gd name="connsiteX11" fmla="*/ 590337 w 969200"/>
              <a:gd name="connsiteY11" fmla="*/ 336939 h 1002881"/>
              <a:gd name="connsiteX12" fmla="*/ 563041 w 969200"/>
              <a:gd name="connsiteY12" fmla="*/ 186813 h 1002881"/>
              <a:gd name="connsiteX13" fmla="*/ 549393 w 969200"/>
              <a:gd name="connsiteY13" fmla="*/ 132222 h 1002881"/>
              <a:gd name="connsiteX14" fmla="*/ 617632 w 969200"/>
              <a:gd name="connsiteY14" fmla="*/ 173165 h 1002881"/>
              <a:gd name="connsiteX15" fmla="*/ 699519 w 969200"/>
              <a:gd name="connsiteY15" fmla="*/ 214109 h 1002881"/>
              <a:gd name="connsiteX16" fmla="*/ 822349 w 969200"/>
              <a:gd name="connsiteY16" fmla="*/ 282348 h 1002881"/>
              <a:gd name="connsiteX17" fmla="*/ 808701 w 969200"/>
              <a:gd name="connsiteY17" fmla="*/ 364234 h 1002881"/>
              <a:gd name="connsiteX18" fmla="*/ 781405 w 969200"/>
              <a:gd name="connsiteY18" fmla="*/ 473416 h 1002881"/>
              <a:gd name="connsiteX19" fmla="*/ 740462 w 969200"/>
              <a:gd name="connsiteY19" fmla="*/ 500712 h 1002881"/>
              <a:gd name="connsiteX20" fmla="*/ 713167 w 969200"/>
              <a:gd name="connsiteY20" fmla="*/ 541655 h 1002881"/>
              <a:gd name="connsiteX21" fmla="*/ 672223 w 969200"/>
              <a:gd name="connsiteY21" fmla="*/ 555303 h 1002881"/>
              <a:gd name="connsiteX22" fmla="*/ 644928 w 969200"/>
              <a:gd name="connsiteY22" fmla="*/ 637189 h 1002881"/>
              <a:gd name="connsiteX23" fmla="*/ 658576 w 969200"/>
              <a:gd name="connsiteY23" fmla="*/ 732724 h 1002881"/>
              <a:gd name="connsiteX24" fmla="*/ 713167 w 969200"/>
              <a:gd name="connsiteY24" fmla="*/ 828258 h 1002881"/>
              <a:gd name="connsiteX25" fmla="*/ 658576 w 969200"/>
              <a:gd name="connsiteY25" fmla="*/ 814610 h 1002881"/>
              <a:gd name="connsiteX26" fmla="*/ 603985 w 969200"/>
              <a:gd name="connsiteY26" fmla="*/ 760019 h 1002881"/>
              <a:gd name="connsiteX27" fmla="*/ 576689 w 969200"/>
              <a:gd name="connsiteY27" fmla="*/ 719076 h 1002881"/>
              <a:gd name="connsiteX28" fmla="*/ 535746 w 969200"/>
              <a:gd name="connsiteY28" fmla="*/ 678133 h 1002881"/>
              <a:gd name="connsiteX29" fmla="*/ 508450 w 969200"/>
              <a:gd name="connsiteY29" fmla="*/ 623542 h 1002881"/>
              <a:gd name="connsiteX30" fmla="*/ 467507 w 969200"/>
              <a:gd name="connsiteY30" fmla="*/ 541655 h 1002881"/>
              <a:gd name="connsiteX31" fmla="*/ 508450 w 969200"/>
              <a:gd name="connsiteY31" fmla="*/ 473416 h 1002881"/>
              <a:gd name="connsiteX32" fmla="*/ 522098 w 969200"/>
              <a:gd name="connsiteY32" fmla="*/ 432473 h 1002881"/>
              <a:gd name="connsiteX33" fmla="*/ 563041 w 969200"/>
              <a:gd name="connsiteY33" fmla="*/ 377882 h 1002881"/>
              <a:gd name="connsiteX34" fmla="*/ 494802 w 969200"/>
              <a:gd name="connsiteY34" fmla="*/ 173165 h 1002881"/>
              <a:gd name="connsiteX35" fmla="*/ 440211 w 969200"/>
              <a:gd name="connsiteY35" fmla="*/ 159518 h 1002881"/>
              <a:gd name="connsiteX36" fmla="*/ 385620 w 969200"/>
              <a:gd name="connsiteY36" fmla="*/ 186813 h 1002881"/>
              <a:gd name="connsiteX37" fmla="*/ 358325 w 969200"/>
              <a:gd name="connsiteY37" fmla="*/ 241404 h 1002881"/>
              <a:gd name="connsiteX38" fmla="*/ 344677 w 969200"/>
              <a:gd name="connsiteY38" fmla="*/ 650837 h 1002881"/>
              <a:gd name="connsiteX39" fmla="*/ 303734 w 969200"/>
              <a:gd name="connsiteY39" fmla="*/ 678133 h 1002881"/>
              <a:gd name="connsiteX40" fmla="*/ 221847 w 969200"/>
              <a:gd name="connsiteY40" fmla="*/ 760019 h 1002881"/>
              <a:gd name="connsiteX41" fmla="*/ 317382 w 969200"/>
              <a:gd name="connsiteY41" fmla="*/ 855554 h 1002881"/>
              <a:gd name="connsiteX42" fmla="*/ 412916 w 969200"/>
              <a:gd name="connsiteY42" fmla="*/ 869201 h 1002881"/>
              <a:gd name="connsiteX43" fmla="*/ 535746 w 969200"/>
              <a:gd name="connsiteY43" fmla="*/ 855554 h 1002881"/>
              <a:gd name="connsiteX44" fmla="*/ 590337 w 969200"/>
              <a:gd name="connsiteY44" fmla="*/ 773667 h 1002881"/>
              <a:gd name="connsiteX45" fmla="*/ 672223 w 969200"/>
              <a:gd name="connsiteY45" fmla="*/ 705428 h 1002881"/>
              <a:gd name="connsiteX46" fmla="*/ 767758 w 969200"/>
              <a:gd name="connsiteY46" fmla="*/ 582598 h 1002881"/>
              <a:gd name="connsiteX47" fmla="*/ 835996 w 969200"/>
              <a:gd name="connsiteY47" fmla="*/ 459768 h 1002881"/>
              <a:gd name="connsiteX48" fmla="*/ 876940 w 969200"/>
              <a:gd name="connsiteY48" fmla="*/ 432473 h 1002881"/>
              <a:gd name="connsiteX49" fmla="*/ 931531 w 969200"/>
              <a:gd name="connsiteY49" fmla="*/ 446121 h 1002881"/>
              <a:gd name="connsiteX50" fmla="*/ 958826 w 969200"/>
              <a:gd name="connsiteY50" fmla="*/ 487064 h 1002881"/>
              <a:gd name="connsiteX51" fmla="*/ 945179 w 969200"/>
              <a:gd name="connsiteY51" fmla="*/ 418825 h 1002881"/>
              <a:gd name="connsiteX52" fmla="*/ 849644 w 969200"/>
              <a:gd name="connsiteY52" fmla="*/ 282348 h 1002881"/>
              <a:gd name="connsiteX53" fmla="*/ 781405 w 969200"/>
              <a:gd name="connsiteY53" fmla="*/ 186813 h 1002881"/>
              <a:gd name="connsiteX54" fmla="*/ 740462 w 969200"/>
              <a:gd name="connsiteY54" fmla="*/ 173165 h 1002881"/>
              <a:gd name="connsiteX55" fmla="*/ 699519 w 969200"/>
              <a:gd name="connsiteY55" fmla="*/ 132222 h 1002881"/>
              <a:gd name="connsiteX56" fmla="*/ 658576 w 969200"/>
              <a:gd name="connsiteY56" fmla="*/ 118574 h 1002881"/>
              <a:gd name="connsiteX57" fmla="*/ 617632 w 969200"/>
              <a:gd name="connsiteY57" fmla="*/ 91279 h 1002881"/>
              <a:gd name="connsiteX58" fmla="*/ 576689 w 969200"/>
              <a:gd name="connsiteY58" fmla="*/ 77631 h 1002881"/>
              <a:gd name="connsiteX59" fmla="*/ 481155 w 969200"/>
              <a:gd name="connsiteY59" fmla="*/ 36688 h 1002881"/>
              <a:gd name="connsiteX60" fmla="*/ 85370 w 969200"/>
              <a:gd name="connsiteY60" fmla="*/ 104927 h 1002881"/>
              <a:gd name="connsiteX61" fmla="*/ 58074 w 969200"/>
              <a:gd name="connsiteY61" fmla="*/ 159518 h 1002881"/>
              <a:gd name="connsiteX62" fmla="*/ 85370 w 969200"/>
              <a:gd name="connsiteY62" fmla="*/ 255052 h 1002881"/>
              <a:gd name="connsiteX63" fmla="*/ 99017 w 969200"/>
              <a:gd name="connsiteY63" fmla="*/ 295995 h 1002881"/>
              <a:gd name="connsiteX64" fmla="*/ 139961 w 969200"/>
              <a:gd name="connsiteY64" fmla="*/ 323291 h 1002881"/>
              <a:gd name="connsiteX65" fmla="*/ 180904 w 969200"/>
              <a:gd name="connsiteY65" fmla="*/ 377882 h 1002881"/>
              <a:gd name="connsiteX66" fmla="*/ 221847 w 969200"/>
              <a:gd name="connsiteY66" fmla="*/ 391530 h 1002881"/>
              <a:gd name="connsiteX67" fmla="*/ 358325 w 969200"/>
              <a:gd name="connsiteY67" fmla="*/ 432473 h 1002881"/>
              <a:gd name="connsiteX68" fmla="*/ 453859 w 969200"/>
              <a:gd name="connsiteY68" fmla="*/ 487064 h 1002881"/>
              <a:gd name="connsiteX69" fmla="*/ 549393 w 969200"/>
              <a:gd name="connsiteY69" fmla="*/ 500712 h 1002881"/>
              <a:gd name="connsiteX70" fmla="*/ 535746 w 969200"/>
              <a:gd name="connsiteY70" fmla="*/ 596246 h 1002881"/>
              <a:gd name="connsiteX71" fmla="*/ 494802 w 969200"/>
              <a:gd name="connsiteY71" fmla="*/ 609894 h 1002881"/>
              <a:gd name="connsiteX72" fmla="*/ 426564 w 969200"/>
              <a:gd name="connsiteY72" fmla="*/ 623542 h 1002881"/>
              <a:gd name="connsiteX73" fmla="*/ 344677 w 969200"/>
              <a:gd name="connsiteY73" fmla="*/ 664485 h 1002881"/>
              <a:gd name="connsiteX74" fmla="*/ 262790 w 969200"/>
              <a:gd name="connsiteY74" fmla="*/ 705428 h 1002881"/>
              <a:gd name="connsiteX75" fmla="*/ 249143 w 969200"/>
              <a:gd name="connsiteY75" fmla="*/ 978383 h 1002881"/>
              <a:gd name="connsiteX76" fmla="*/ 303734 w 969200"/>
              <a:gd name="connsiteY76" fmla="*/ 992031 h 1002881"/>
              <a:gd name="connsiteX77" fmla="*/ 467507 w 969200"/>
              <a:gd name="connsiteY77" fmla="*/ 978383 h 1002881"/>
              <a:gd name="connsiteX78" fmla="*/ 631280 w 969200"/>
              <a:gd name="connsiteY78" fmla="*/ 800963 h 1002881"/>
              <a:gd name="connsiteX79" fmla="*/ 672223 w 969200"/>
              <a:gd name="connsiteY79" fmla="*/ 773667 h 1002881"/>
              <a:gd name="connsiteX80" fmla="*/ 685871 w 969200"/>
              <a:gd name="connsiteY80" fmla="*/ 732724 h 1002881"/>
              <a:gd name="connsiteX81" fmla="*/ 808701 w 969200"/>
              <a:gd name="connsiteY81" fmla="*/ 691780 h 1002881"/>
              <a:gd name="connsiteX82" fmla="*/ 808701 w 969200"/>
              <a:gd name="connsiteY82" fmla="*/ 418825 h 1002881"/>
              <a:gd name="connsiteX83" fmla="*/ 781405 w 969200"/>
              <a:gd name="connsiteY83" fmla="*/ 377882 h 1002881"/>
              <a:gd name="connsiteX84" fmla="*/ 740462 w 969200"/>
              <a:gd name="connsiteY84" fmla="*/ 364234 h 1002881"/>
              <a:gd name="connsiteX85" fmla="*/ 194552 w 969200"/>
              <a:gd name="connsiteY85" fmla="*/ 405177 h 1002881"/>
              <a:gd name="connsiteX86" fmla="*/ 167256 w 969200"/>
              <a:gd name="connsiteY86" fmla="*/ 446121 h 1002881"/>
              <a:gd name="connsiteX87" fmla="*/ 153608 w 969200"/>
              <a:gd name="connsiteY87" fmla="*/ 528007 h 1002881"/>
              <a:gd name="connsiteX88" fmla="*/ 112665 w 969200"/>
              <a:gd name="connsiteY88" fmla="*/ 582598 h 1002881"/>
              <a:gd name="connsiteX89" fmla="*/ 44426 w 969200"/>
              <a:gd name="connsiteY89" fmla="*/ 650837 h 1002881"/>
              <a:gd name="connsiteX90" fmla="*/ 30779 w 969200"/>
              <a:gd name="connsiteY90" fmla="*/ 691780 h 1002881"/>
              <a:gd name="connsiteX91" fmla="*/ 3483 w 969200"/>
              <a:gd name="connsiteY91" fmla="*/ 746371 h 1002881"/>
              <a:gd name="connsiteX92" fmla="*/ 17131 w 969200"/>
              <a:gd name="connsiteY92" fmla="*/ 923792 h 1002881"/>
              <a:gd name="connsiteX93" fmla="*/ 126313 w 969200"/>
              <a:gd name="connsiteY93" fmla="*/ 910145 h 1002881"/>
              <a:gd name="connsiteX94" fmla="*/ 167256 w 969200"/>
              <a:gd name="connsiteY94" fmla="*/ 869201 h 1002881"/>
              <a:gd name="connsiteX95" fmla="*/ 221847 w 969200"/>
              <a:gd name="connsiteY95" fmla="*/ 828258 h 1002881"/>
              <a:gd name="connsiteX96" fmla="*/ 276438 w 969200"/>
              <a:gd name="connsiteY96" fmla="*/ 760019 h 1002881"/>
              <a:gd name="connsiteX97" fmla="*/ 290086 w 969200"/>
              <a:gd name="connsiteY97" fmla="*/ 719076 h 1002881"/>
              <a:gd name="connsiteX98" fmla="*/ 276438 w 969200"/>
              <a:gd name="connsiteY98" fmla="*/ 555303 h 1002881"/>
              <a:gd name="connsiteX99" fmla="*/ 235495 w 969200"/>
              <a:gd name="connsiteY99" fmla="*/ 528007 h 1002881"/>
              <a:gd name="connsiteX100" fmla="*/ 249143 w 969200"/>
              <a:gd name="connsiteY100" fmla="*/ 446121 h 1002881"/>
              <a:gd name="connsiteX101" fmla="*/ 331029 w 969200"/>
              <a:gd name="connsiteY101" fmla="*/ 364234 h 1002881"/>
              <a:gd name="connsiteX102" fmla="*/ 371973 w 969200"/>
              <a:gd name="connsiteY102" fmla="*/ 323291 h 1002881"/>
              <a:gd name="connsiteX103" fmla="*/ 412916 w 969200"/>
              <a:gd name="connsiteY103" fmla="*/ 282348 h 1002881"/>
              <a:gd name="connsiteX104" fmla="*/ 467507 w 969200"/>
              <a:gd name="connsiteY104" fmla="*/ 255052 h 1002881"/>
              <a:gd name="connsiteX105" fmla="*/ 522098 w 969200"/>
              <a:gd name="connsiteY105" fmla="*/ 241404 h 100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969200" h="1002881">
                <a:moveTo>
                  <a:pt x="235495" y="200461"/>
                </a:moveTo>
                <a:cubicBezTo>
                  <a:pt x="240044" y="218658"/>
                  <a:pt x="246291" y="236513"/>
                  <a:pt x="249143" y="255052"/>
                </a:cubicBezTo>
                <a:cubicBezTo>
                  <a:pt x="255407" y="295768"/>
                  <a:pt x="254711" y="337487"/>
                  <a:pt x="262790" y="377882"/>
                </a:cubicBezTo>
                <a:cubicBezTo>
                  <a:pt x="268433" y="406095"/>
                  <a:pt x="280987" y="432473"/>
                  <a:pt x="290086" y="459768"/>
                </a:cubicBezTo>
                <a:cubicBezTo>
                  <a:pt x="294635" y="473416"/>
                  <a:pt x="293561" y="490539"/>
                  <a:pt x="303734" y="500712"/>
                </a:cubicBezTo>
                <a:cubicBezTo>
                  <a:pt x="317382" y="514360"/>
                  <a:pt x="330023" y="529094"/>
                  <a:pt x="344677" y="541655"/>
                </a:cubicBezTo>
                <a:cubicBezTo>
                  <a:pt x="361947" y="556458"/>
                  <a:pt x="377891" y="574825"/>
                  <a:pt x="399268" y="582598"/>
                </a:cubicBezTo>
                <a:cubicBezTo>
                  <a:pt x="429499" y="593591"/>
                  <a:pt x="462957" y="591697"/>
                  <a:pt x="494802" y="596246"/>
                </a:cubicBezTo>
                <a:cubicBezTo>
                  <a:pt x="543676" y="586471"/>
                  <a:pt x="578498" y="592628"/>
                  <a:pt x="603985" y="541655"/>
                </a:cubicBezTo>
                <a:cubicBezTo>
                  <a:pt x="614359" y="520907"/>
                  <a:pt x="613083" y="496162"/>
                  <a:pt x="617632" y="473416"/>
                </a:cubicBezTo>
                <a:cubicBezTo>
                  <a:pt x="613083" y="441571"/>
                  <a:pt x="610294" y="409425"/>
                  <a:pt x="603985" y="377882"/>
                </a:cubicBezTo>
                <a:cubicBezTo>
                  <a:pt x="601164" y="363775"/>
                  <a:pt x="593351" y="351006"/>
                  <a:pt x="590337" y="336939"/>
                </a:cubicBezTo>
                <a:cubicBezTo>
                  <a:pt x="579680" y="287206"/>
                  <a:pt x="573016" y="236688"/>
                  <a:pt x="563041" y="186813"/>
                </a:cubicBezTo>
                <a:cubicBezTo>
                  <a:pt x="559362" y="168420"/>
                  <a:pt x="531196" y="136771"/>
                  <a:pt x="549393" y="132222"/>
                </a:cubicBezTo>
                <a:cubicBezTo>
                  <a:pt x="575127" y="125788"/>
                  <a:pt x="594345" y="160463"/>
                  <a:pt x="617632" y="173165"/>
                </a:cubicBezTo>
                <a:cubicBezTo>
                  <a:pt x="644423" y="187778"/>
                  <a:pt x="673159" y="198732"/>
                  <a:pt x="699519" y="214109"/>
                </a:cubicBezTo>
                <a:cubicBezTo>
                  <a:pt x="824660" y="287108"/>
                  <a:pt x="736564" y="253753"/>
                  <a:pt x="822349" y="282348"/>
                </a:cubicBezTo>
                <a:cubicBezTo>
                  <a:pt x="847552" y="357961"/>
                  <a:pt x="836714" y="289533"/>
                  <a:pt x="808701" y="364234"/>
                </a:cubicBezTo>
                <a:cubicBezTo>
                  <a:pt x="806901" y="369033"/>
                  <a:pt x="793291" y="458559"/>
                  <a:pt x="781405" y="473416"/>
                </a:cubicBezTo>
                <a:cubicBezTo>
                  <a:pt x="771158" y="486224"/>
                  <a:pt x="754110" y="491613"/>
                  <a:pt x="740462" y="500712"/>
                </a:cubicBezTo>
                <a:cubicBezTo>
                  <a:pt x="731364" y="514360"/>
                  <a:pt x="725975" y="531409"/>
                  <a:pt x="713167" y="541655"/>
                </a:cubicBezTo>
                <a:cubicBezTo>
                  <a:pt x="701933" y="550642"/>
                  <a:pt x="680585" y="543596"/>
                  <a:pt x="672223" y="555303"/>
                </a:cubicBezTo>
                <a:cubicBezTo>
                  <a:pt x="655500" y="578716"/>
                  <a:pt x="644928" y="637189"/>
                  <a:pt x="644928" y="637189"/>
                </a:cubicBezTo>
                <a:cubicBezTo>
                  <a:pt x="649477" y="669034"/>
                  <a:pt x="649333" y="701912"/>
                  <a:pt x="658576" y="732724"/>
                </a:cubicBezTo>
                <a:cubicBezTo>
                  <a:pt x="662304" y="745152"/>
                  <a:pt x="721764" y="815362"/>
                  <a:pt x="713167" y="828258"/>
                </a:cubicBezTo>
                <a:cubicBezTo>
                  <a:pt x="702763" y="843865"/>
                  <a:pt x="676773" y="819159"/>
                  <a:pt x="658576" y="814610"/>
                </a:cubicBezTo>
                <a:cubicBezTo>
                  <a:pt x="628799" y="725280"/>
                  <a:pt x="670156" y="812955"/>
                  <a:pt x="603985" y="760019"/>
                </a:cubicBezTo>
                <a:cubicBezTo>
                  <a:pt x="591177" y="749772"/>
                  <a:pt x="587190" y="731677"/>
                  <a:pt x="576689" y="719076"/>
                </a:cubicBezTo>
                <a:cubicBezTo>
                  <a:pt x="564333" y="704249"/>
                  <a:pt x="546964" y="693839"/>
                  <a:pt x="535746" y="678133"/>
                </a:cubicBezTo>
                <a:cubicBezTo>
                  <a:pt x="523921" y="661578"/>
                  <a:pt x="518544" y="641206"/>
                  <a:pt x="508450" y="623542"/>
                </a:cubicBezTo>
                <a:cubicBezTo>
                  <a:pt x="466121" y="549466"/>
                  <a:pt x="492529" y="616719"/>
                  <a:pt x="467507" y="541655"/>
                </a:cubicBezTo>
                <a:cubicBezTo>
                  <a:pt x="481155" y="518909"/>
                  <a:pt x="496587" y="497142"/>
                  <a:pt x="508450" y="473416"/>
                </a:cubicBezTo>
                <a:cubicBezTo>
                  <a:pt x="514884" y="460549"/>
                  <a:pt x="514961" y="444963"/>
                  <a:pt x="522098" y="432473"/>
                </a:cubicBezTo>
                <a:cubicBezTo>
                  <a:pt x="533383" y="412724"/>
                  <a:pt x="549393" y="396079"/>
                  <a:pt x="563041" y="377882"/>
                </a:cubicBezTo>
                <a:cubicBezTo>
                  <a:pt x="553424" y="272093"/>
                  <a:pt x="581666" y="227455"/>
                  <a:pt x="494802" y="173165"/>
                </a:cubicBezTo>
                <a:cubicBezTo>
                  <a:pt x="478896" y="163224"/>
                  <a:pt x="458408" y="164067"/>
                  <a:pt x="440211" y="159518"/>
                </a:cubicBezTo>
                <a:cubicBezTo>
                  <a:pt x="422014" y="168616"/>
                  <a:pt x="400006" y="172427"/>
                  <a:pt x="385620" y="186813"/>
                </a:cubicBezTo>
                <a:cubicBezTo>
                  <a:pt x="371234" y="201199"/>
                  <a:pt x="360113" y="221138"/>
                  <a:pt x="358325" y="241404"/>
                </a:cubicBezTo>
                <a:cubicBezTo>
                  <a:pt x="346323" y="377429"/>
                  <a:pt x="361614" y="515338"/>
                  <a:pt x="344677" y="650837"/>
                </a:cubicBezTo>
                <a:cubicBezTo>
                  <a:pt x="342643" y="667113"/>
                  <a:pt x="315993" y="667236"/>
                  <a:pt x="303734" y="678133"/>
                </a:cubicBezTo>
                <a:cubicBezTo>
                  <a:pt x="274883" y="703779"/>
                  <a:pt x="221847" y="760019"/>
                  <a:pt x="221847" y="760019"/>
                </a:cubicBezTo>
                <a:cubicBezTo>
                  <a:pt x="255071" y="859689"/>
                  <a:pt x="222065" y="839668"/>
                  <a:pt x="317382" y="855554"/>
                </a:cubicBezTo>
                <a:cubicBezTo>
                  <a:pt x="349112" y="860842"/>
                  <a:pt x="381071" y="864652"/>
                  <a:pt x="412916" y="869201"/>
                </a:cubicBezTo>
                <a:cubicBezTo>
                  <a:pt x="453859" y="864652"/>
                  <a:pt x="499475" y="875085"/>
                  <a:pt x="535746" y="855554"/>
                </a:cubicBezTo>
                <a:cubicBezTo>
                  <a:pt x="564630" y="840001"/>
                  <a:pt x="563042" y="791864"/>
                  <a:pt x="590337" y="773667"/>
                </a:cubicBezTo>
                <a:cubicBezTo>
                  <a:pt x="626730" y="749404"/>
                  <a:pt x="643932" y="741802"/>
                  <a:pt x="672223" y="705428"/>
                </a:cubicBezTo>
                <a:cubicBezTo>
                  <a:pt x="786493" y="558510"/>
                  <a:pt x="674804" y="675552"/>
                  <a:pt x="767758" y="582598"/>
                </a:cubicBezTo>
                <a:cubicBezTo>
                  <a:pt x="794128" y="503488"/>
                  <a:pt x="779424" y="506912"/>
                  <a:pt x="835996" y="459768"/>
                </a:cubicBezTo>
                <a:cubicBezTo>
                  <a:pt x="848597" y="449267"/>
                  <a:pt x="863292" y="441571"/>
                  <a:pt x="876940" y="432473"/>
                </a:cubicBezTo>
                <a:cubicBezTo>
                  <a:pt x="895137" y="437022"/>
                  <a:pt x="915924" y="435716"/>
                  <a:pt x="931531" y="446121"/>
                </a:cubicBezTo>
                <a:cubicBezTo>
                  <a:pt x="945179" y="455219"/>
                  <a:pt x="951491" y="501735"/>
                  <a:pt x="958826" y="487064"/>
                </a:cubicBezTo>
                <a:cubicBezTo>
                  <a:pt x="969200" y="466316"/>
                  <a:pt x="953506" y="440476"/>
                  <a:pt x="945179" y="418825"/>
                </a:cubicBezTo>
                <a:cubicBezTo>
                  <a:pt x="902472" y="307784"/>
                  <a:pt x="916697" y="327048"/>
                  <a:pt x="849644" y="282348"/>
                </a:cubicBezTo>
                <a:cubicBezTo>
                  <a:pt x="837195" y="263674"/>
                  <a:pt x="794106" y="197397"/>
                  <a:pt x="781405" y="186813"/>
                </a:cubicBezTo>
                <a:cubicBezTo>
                  <a:pt x="770353" y="177603"/>
                  <a:pt x="754110" y="177714"/>
                  <a:pt x="740462" y="173165"/>
                </a:cubicBezTo>
                <a:cubicBezTo>
                  <a:pt x="726814" y="159517"/>
                  <a:pt x="715578" y="142928"/>
                  <a:pt x="699519" y="132222"/>
                </a:cubicBezTo>
                <a:cubicBezTo>
                  <a:pt x="687549" y="124242"/>
                  <a:pt x="671443" y="125008"/>
                  <a:pt x="658576" y="118574"/>
                </a:cubicBezTo>
                <a:cubicBezTo>
                  <a:pt x="643905" y="111239"/>
                  <a:pt x="632303" y="98614"/>
                  <a:pt x="617632" y="91279"/>
                </a:cubicBezTo>
                <a:cubicBezTo>
                  <a:pt x="604765" y="84845"/>
                  <a:pt x="589556" y="84065"/>
                  <a:pt x="576689" y="77631"/>
                </a:cubicBezTo>
                <a:cubicBezTo>
                  <a:pt x="482440" y="30507"/>
                  <a:pt x="594769" y="65092"/>
                  <a:pt x="481155" y="36688"/>
                </a:cubicBezTo>
                <a:cubicBezTo>
                  <a:pt x="397821" y="43355"/>
                  <a:pt x="175308" y="0"/>
                  <a:pt x="85370" y="104927"/>
                </a:cubicBezTo>
                <a:cubicBezTo>
                  <a:pt x="72130" y="120374"/>
                  <a:pt x="67173" y="141321"/>
                  <a:pt x="58074" y="159518"/>
                </a:cubicBezTo>
                <a:cubicBezTo>
                  <a:pt x="90790" y="257665"/>
                  <a:pt x="51104" y="135121"/>
                  <a:pt x="85370" y="255052"/>
                </a:cubicBezTo>
                <a:cubicBezTo>
                  <a:pt x="89322" y="268884"/>
                  <a:pt x="90030" y="284762"/>
                  <a:pt x="99017" y="295995"/>
                </a:cubicBezTo>
                <a:cubicBezTo>
                  <a:pt x="109264" y="308803"/>
                  <a:pt x="126313" y="314192"/>
                  <a:pt x="139961" y="323291"/>
                </a:cubicBezTo>
                <a:cubicBezTo>
                  <a:pt x="153609" y="341488"/>
                  <a:pt x="163430" y="363320"/>
                  <a:pt x="180904" y="377882"/>
                </a:cubicBezTo>
                <a:cubicBezTo>
                  <a:pt x="191956" y="387092"/>
                  <a:pt x="208980" y="385096"/>
                  <a:pt x="221847" y="391530"/>
                </a:cubicBezTo>
                <a:cubicBezTo>
                  <a:pt x="321152" y="441182"/>
                  <a:pt x="184586" y="407653"/>
                  <a:pt x="358325" y="432473"/>
                </a:cubicBezTo>
                <a:cubicBezTo>
                  <a:pt x="383979" y="449576"/>
                  <a:pt x="424558" y="479073"/>
                  <a:pt x="453859" y="487064"/>
                </a:cubicBezTo>
                <a:cubicBezTo>
                  <a:pt x="484893" y="495528"/>
                  <a:pt x="517548" y="496163"/>
                  <a:pt x="549393" y="500712"/>
                </a:cubicBezTo>
                <a:cubicBezTo>
                  <a:pt x="544844" y="532557"/>
                  <a:pt x="550132" y="567474"/>
                  <a:pt x="535746" y="596246"/>
                </a:cubicBezTo>
                <a:cubicBezTo>
                  <a:pt x="529312" y="609113"/>
                  <a:pt x="508759" y="606405"/>
                  <a:pt x="494802" y="609894"/>
                </a:cubicBezTo>
                <a:cubicBezTo>
                  <a:pt x="472298" y="615520"/>
                  <a:pt x="449310" y="618993"/>
                  <a:pt x="426564" y="623542"/>
                </a:cubicBezTo>
                <a:cubicBezTo>
                  <a:pt x="309219" y="701769"/>
                  <a:pt x="457690" y="607978"/>
                  <a:pt x="344677" y="664485"/>
                </a:cubicBezTo>
                <a:cubicBezTo>
                  <a:pt x="238853" y="717397"/>
                  <a:pt x="365702" y="671124"/>
                  <a:pt x="262790" y="705428"/>
                </a:cubicBezTo>
                <a:cubicBezTo>
                  <a:pt x="162113" y="772548"/>
                  <a:pt x="175743" y="745951"/>
                  <a:pt x="249143" y="978383"/>
                </a:cubicBezTo>
                <a:cubicBezTo>
                  <a:pt x="254791" y="996269"/>
                  <a:pt x="285537" y="987482"/>
                  <a:pt x="303734" y="992031"/>
                </a:cubicBezTo>
                <a:cubicBezTo>
                  <a:pt x="358325" y="987482"/>
                  <a:pt x="418510" y="1002881"/>
                  <a:pt x="467507" y="978383"/>
                </a:cubicBezTo>
                <a:cubicBezTo>
                  <a:pt x="714545" y="854864"/>
                  <a:pt x="543068" y="889176"/>
                  <a:pt x="631280" y="800963"/>
                </a:cubicBezTo>
                <a:cubicBezTo>
                  <a:pt x="642878" y="789365"/>
                  <a:pt x="658575" y="782766"/>
                  <a:pt x="672223" y="773667"/>
                </a:cubicBezTo>
                <a:cubicBezTo>
                  <a:pt x="676772" y="760019"/>
                  <a:pt x="676884" y="743958"/>
                  <a:pt x="685871" y="732724"/>
                </a:cubicBezTo>
                <a:cubicBezTo>
                  <a:pt x="715395" y="695819"/>
                  <a:pt x="768743" y="698440"/>
                  <a:pt x="808701" y="691780"/>
                </a:cubicBezTo>
                <a:cubicBezTo>
                  <a:pt x="836472" y="580697"/>
                  <a:pt x="837381" y="600462"/>
                  <a:pt x="808701" y="418825"/>
                </a:cubicBezTo>
                <a:cubicBezTo>
                  <a:pt x="806143" y="402623"/>
                  <a:pt x="794213" y="388129"/>
                  <a:pt x="781405" y="377882"/>
                </a:cubicBezTo>
                <a:cubicBezTo>
                  <a:pt x="770171" y="368895"/>
                  <a:pt x="754110" y="368783"/>
                  <a:pt x="740462" y="364234"/>
                </a:cubicBezTo>
                <a:cubicBezTo>
                  <a:pt x="558492" y="377882"/>
                  <a:pt x="375199" y="379370"/>
                  <a:pt x="194552" y="405177"/>
                </a:cubicBezTo>
                <a:cubicBezTo>
                  <a:pt x="178314" y="407497"/>
                  <a:pt x="172443" y="430560"/>
                  <a:pt x="167256" y="446121"/>
                </a:cubicBezTo>
                <a:cubicBezTo>
                  <a:pt x="158505" y="472373"/>
                  <a:pt x="163885" y="502314"/>
                  <a:pt x="153608" y="528007"/>
                </a:cubicBezTo>
                <a:cubicBezTo>
                  <a:pt x="145160" y="549126"/>
                  <a:pt x="125886" y="564089"/>
                  <a:pt x="112665" y="582598"/>
                </a:cubicBezTo>
                <a:cubicBezTo>
                  <a:pt x="71308" y="640499"/>
                  <a:pt x="103982" y="611135"/>
                  <a:pt x="44426" y="650837"/>
                </a:cubicBezTo>
                <a:cubicBezTo>
                  <a:pt x="39877" y="664485"/>
                  <a:pt x="36446" y="678557"/>
                  <a:pt x="30779" y="691780"/>
                </a:cubicBezTo>
                <a:cubicBezTo>
                  <a:pt x="22765" y="710480"/>
                  <a:pt x="4678" y="726061"/>
                  <a:pt x="3483" y="746371"/>
                </a:cubicBezTo>
                <a:cubicBezTo>
                  <a:pt x="0" y="805584"/>
                  <a:pt x="12582" y="864652"/>
                  <a:pt x="17131" y="923792"/>
                </a:cubicBezTo>
                <a:cubicBezTo>
                  <a:pt x="53525" y="919243"/>
                  <a:pt x="91844" y="922679"/>
                  <a:pt x="126313" y="910145"/>
                </a:cubicBezTo>
                <a:cubicBezTo>
                  <a:pt x="144452" y="903549"/>
                  <a:pt x="152602" y="881762"/>
                  <a:pt x="167256" y="869201"/>
                </a:cubicBezTo>
                <a:cubicBezTo>
                  <a:pt x="184526" y="854398"/>
                  <a:pt x="203650" y="841906"/>
                  <a:pt x="221847" y="828258"/>
                </a:cubicBezTo>
                <a:cubicBezTo>
                  <a:pt x="256152" y="725347"/>
                  <a:pt x="205887" y="848208"/>
                  <a:pt x="276438" y="760019"/>
                </a:cubicBezTo>
                <a:cubicBezTo>
                  <a:pt x="285425" y="748785"/>
                  <a:pt x="285537" y="732724"/>
                  <a:pt x="290086" y="719076"/>
                </a:cubicBezTo>
                <a:cubicBezTo>
                  <a:pt x="285537" y="664485"/>
                  <a:pt x="291487" y="607976"/>
                  <a:pt x="276438" y="555303"/>
                </a:cubicBezTo>
                <a:cubicBezTo>
                  <a:pt x="271932" y="539532"/>
                  <a:pt x="239473" y="543920"/>
                  <a:pt x="235495" y="528007"/>
                </a:cubicBezTo>
                <a:cubicBezTo>
                  <a:pt x="228784" y="501161"/>
                  <a:pt x="235200" y="470023"/>
                  <a:pt x="249143" y="446121"/>
                </a:cubicBezTo>
                <a:cubicBezTo>
                  <a:pt x="268593" y="412778"/>
                  <a:pt x="303733" y="391530"/>
                  <a:pt x="331029" y="364234"/>
                </a:cubicBezTo>
                <a:lnTo>
                  <a:pt x="371973" y="323291"/>
                </a:lnTo>
                <a:cubicBezTo>
                  <a:pt x="385621" y="309643"/>
                  <a:pt x="395653" y="290980"/>
                  <a:pt x="412916" y="282348"/>
                </a:cubicBezTo>
                <a:cubicBezTo>
                  <a:pt x="431113" y="273249"/>
                  <a:pt x="448807" y="263066"/>
                  <a:pt x="467507" y="255052"/>
                </a:cubicBezTo>
                <a:cubicBezTo>
                  <a:pt x="502708" y="239965"/>
                  <a:pt x="497245" y="241404"/>
                  <a:pt x="522098" y="24140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3505200" y="5791200"/>
            <a:ext cx="762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2895600" y="5257800"/>
            <a:ext cx="914400" cy="838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971800" y="5334000"/>
            <a:ext cx="685800" cy="685800"/>
          </a:xfrm>
          <a:custGeom>
            <a:avLst/>
            <a:gdLst>
              <a:gd name="connsiteX0" fmla="*/ 235495 w 969200"/>
              <a:gd name="connsiteY0" fmla="*/ 200461 h 1002881"/>
              <a:gd name="connsiteX1" fmla="*/ 249143 w 969200"/>
              <a:gd name="connsiteY1" fmla="*/ 255052 h 1002881"/>
              <a:gd name="connsiteX2" fmla="*/ 262790 w 969200"/>
              <a:gd name="connsiteY2" fmla="*/ 377882 h 1002881"/>
              <a:gd name="connsiteX3" fmla="*/ 290086 w 969200"/>
              <a:gd name="connsiteY3" fmla="*/ 459768 h 1002881"/>
              <a:gd name="connsiteX4" fmla="*/ 303734 w 969200"/>
              <a:gd name="connsiteY4" fmla="*/ 500712 h 1002881"/>
              <a:gd name="connsiteX5" fmla="*/ 344677 w 969200"/>
              <a:gd name="connsiteY5" fmla="*/ 541655 h 1002881"/>
              <a:gd name="connsiteX6" fmla="*/ 399268 w 969200"/>
              <a:gd name="connsiteY6" fmla="*/ 582598 h 1002881"/>
              <a:gd name="connsiteX7" fmla="*/ 494802 w 969200"/>
              <a:gd name="connsiteY7" fmla="*/ 596246 h 1002881"/>
              <a:gd name="connsiteX8" fmla="*/ 603985 w 969200"/>
              <a:gd name="connsiteY8" fmla="*/ 541655 h 1002881"/>
              <a:gd name="connsiteX9" fmla="*/ 617632 w 969200"/>
              <a:gd name="connsiteY9" fmla="*/ 473416 h 1002881"/>
              <a:gd name="connsiteX10" fmla="*/ 603985 w 969200"/>
              <a:gd name="connsiteY10" fmla="*/ 377882 h 1002881"/>
              <a:gd name="connsiteX11" fmla="*/ 590337 w 969200"/>
              <a:gd name="connsiteY11" fmla="*/ 336939 h 1002881"/>
              <a:gd name="connsiteX12" fmla="*/ 563041 w 969200"/>
              <a:gd name="connsiteY12" fmla="*/ 186813 h 1002881"/>
              <a:gd name="connsiteX13" fmla="*/ 549393 w 969200"/>
              <a:gd name="connsiteY13" fmla="*/ 132222 h 1002881"/>
              <a:gd name="connsiteX14" fmla="*/ 617632 w 969200"/>
              <a:gd name="connsiteY14" fmla="*/ 173165 h 1002881"/>
              <a:gd name="connsiteX15" fmla="*/ 699519 w 969200"/>
              <a:gd name="connsiteY15" fmla="*/ 214109 h 1002881"/>
              <a:gd name="connsiteX16" fmla="*/ 822349 w 969200"/>
              <a:gd name="connsiteY16" fmla="*/ 282348 h 1002881"/>
              <a:gd name="connsiteX17" fmla="*/ 808701 w 969200"/>
              <a:gd name="connsiteY17" fmla="*/ 364234 h 1002881"/>
              <a:gd name="connsiteX18" fmla="*/ 781405 w 969200"/>
              <a:gd name="connsiteY18" fmla="*/ 473416 h 1002881"/>
              <a:gd name="connsiteX19" fmla="*/ 740462 w 969200"/>
              <a:gd name="connsiteY19" fmla="*/ 500712 h 1002881"/>
              <a:gd name="connsiteX20" fmla="*/ 713167 w 969200"/>
              <a:gd name="connsiteY20" fmla="*/ 541655 h 1002881"/>
              <a:gd name="connsiteX21" fmla="*/ 672223 w 969200"/>
              <a:gd name="connsiteY21" fmla="*/ 555303 h 1002881"/>
              <a:gd name="connsiteX22" fmla="*/ 644928 w 969200"/>
              <a:gd name="connsiteY22" fmla="*/ 637189 h 1002881"/>
              <a:gd name="connsiteX23" fmla="*/ 658576 w 969200"/>
              <a:gd name="connsiteY23" fmla="*/ 732724 h 1002881"/>
              <a:gd name="connsiteX24" fmla="*/ 713167 w 969200"/>
              <a:gd name="connsiteY24" fmla="*/ 828258 h 1002881"/>
              <a:gd name="connsiteX25" fmla="*/ 658576 w 969200"/>
              <a:gd name="connsiteY25" fmla="*/ 814610 h 1002881"/>
              <a:gd name="connsiteX26" fmla="*/ 603985 w 969200"/>
              <a:gd name="connsiteY26" fmla="*/ 760019 h 1002881"/>
              <a:gd name="connsiteX27" fmla="*/ 576689 w 969200"/>
              <a:gd name="connsiteY27" fmla="*/ 719076 h 1002881"/>
              <a:gd name="connsiteX28" fmla="*/ 535746 w 969200"/>
              <a:gd name="connsiteY28" fmla="*/ 678133 h 1002881"/>
              <a:gd name="connsiteX29" fmla="*/ 508450 w 969200"/>
              <a:gd name="connsiteY29" fmla="*/ 623542 h 1002881"/>
              <a:gd name="connsiteX30" fmla="*/ 467507 w 969200"/>
              <a:gd name="connsiteY30" fmla="*/ 541655 h 1002881"/>
              <a:gd name="connsiteX31" fmla="*/ 508450 w 969200"/>
              <a:gd name="connsiteY31" fmla="*/ 473416 h 1002881"/>
              <a:gd name="connsiteX32" fmla="*/ 522098 w 969200"/>
              <a:gd name="connsiteY32" fmla="*/ 432473 h 1002881"/>
              <a:gd name="connsiteX33" fmla="*/ 563041 w 969200"/>
              <a:gd name="connsiteY33" fmla="*/ 377882 h 1002881"/>
              <a:gd name="connsiteX34" fmla="*/ 494802 w 969200"/>
              <a:gd name="connsiteY34" fmla="*/ 173165 h 1002881"/>
              <a:gd name="connsiteX35" fmla="*/ 440211 w 969200"/>
              <a:gd name="connsiteY35" fmla="*/ 159518 h 1002881"/>
              <a:gd name="connsiteX36" fmla="*/ 385620 w 969200"/>
              <a:gd name="connsiteY36" fmla="*/ 186813 h 1002881"/>
              <a:gd name="connsiteX37" fmla="*/ 358325 w 969200"/>
              <a:gd name="connsiteY37" fmla="*/ 241404 h 1002881"/>
              <a:gd name="connsiteX38" fmla="*/ 344677 w 969200"/>
              <a:gd name="connsiteY38" fmla="*/ 650837 h 1002881"/>
              <a:gd name="connsiteX39" fmla="*/ 303734 w 969200"/>
              <a:gd name="connsiteY39" fmla="*/ 678133 h 1002881"/>
              <a:gd name="connsiteX40" fmla="*/ 221847 w 969200"/>
              <a:gd name="connsiteY40" fmla="*/ 760019 h 1002881"/>
              <a:gd name="connsiteX41" fmla="*/ 317382 w 969200"/>
              <a:gd name="connsiteY41" fmla="*/ 855554 h 1002881"/>
              <a:gd name="connsiteX42" fmla="*/ 412916 w 969200"/>
              <a:gd name="connsiteY42" fmla="*/ 869201 h 1002881"/>
              <a:gd name="connsiteX43" fmla="*/ 535746 w 969200"/>
              <a:gd name="connsiteY43" fmla="*/ 855554 h 1002881"/>
              <a:gd name="connsiteX44" fmla="*/ 590337 w 969200"/>
              <a:gd name="connsiteY44" fmla="*/ 773667 h 1002881"/>
              <a:gd name="connsiteX45" fmla="*/ 672223 w 969200"/>
              <a:gd name="connsiteY45" fmla="*/ 705428 h 1002881"/>
              <a:gd name="connsiteX46" fmla="*/ 767758 w 969200"/>
              <a:gd name="connsiteY46" fmla="*/ 582598 h 1002881"/>
              <a:gd name="connsiteX47" fmla="*/ 835996 w 969200"/>
              <a:gd name="connsiteY47" fmla="*/ 459768 h 1002881"/>
              <a:gd name="connsiteX48" fmla="*/ 876940 w 969200"/>
              <a:gd name="connsiteY48" fmla="*/ 432473 h 1002881"/>
              <a:gd name="connsiteX49" fmla="*/ 931531 w 969200"/>
              <a:gd name="connsiteY49" fmla="*/ 446121 h 1002881"/>
              <a:gd name="connsiteX50" fmla="*/ 958826 w 969200"/>
              <a:gd name="connsiteY50" fmla="*/ 487064 h 1002881"/>
              <a:gd name="connsiteX51" fmla="*/ 945179 w 969200"/>
              <a:gd name="connsiteY51" fmla="*/ 418825 h 1002881"/>
              <a:gd name="connsiteX52" fmla="*/ 849644 w 969200"/>
              <a:gd name="connsiteY52" fmla="*/ 282348 h 1002881"/>
              <a:gd name="connsiteX53" fmla="*/ 781405 w 969200"/>
              <a:gd name="connsiteY53" fmla="*/ 186813 h 1002881"/>
              <a:gd name="connsiteX54" fmla="*/ 740462 w 969200"/>
              <a:gd name="connsiteY54" fmla="*/ 173165 h 1002881"/>
              <a:gd name="connsiteX55" fmla="*/ 699519 w 969200"/>
              <a:gd name="connsiteY55" fmla="*/ 132222 h 1002881"/>
              <a:gd name="connsiteX56" fmla="*/ 658576 w 969200"/>
              <a:gd name="connsiteY56" fmla="*/ 118574 h 1002881"/>
              <a:gd name="connsiteX57" fmla="*/ 617632 w 969200"/>
              <a:gd name="connsiteY57" fmla="*/ 91279 h 1002881"/>
              <a:gd name="connsiteX58" fmla="*/ 576689 w 969200"/>
              <a:gd name="connsiteY58" fmla="*/ 77631 h 1002881"/>
              <a:gd name="connsiteX59" fmla="*/ 481155 w 969200"/>
              <a:gd name="connsiteY59" fmla="*/ 36688 h 1002881"/>
              <a:gd name="connsiteX60" fmla="*/ 85370 w 969200"/>
              <a:gd name="connsiteY60" fmla="*/ 104927 h 1002881"/>
              <a:gd name="connsiteX61" fmla="*/ 58074 w 969200"/>
              <a:gd name="connsiteY61" fmla="*/ 159518 h 1002881"/>
              <a:gd name="connsiteX62" fmla="*/ 85370 w 969200"/>
              <a:gd name="connsiteY62" fmla="*/ 255052 h 1002881"/>
              <a:gd name="connsiteX63" fmla="*/ 99017 w 969200"/>
              <a:gd name="connsiteY63" fmla="*/ 295995 h 1002881"/>
              <a:gd name="connsiteX64" fmla="*/ 139961 w 969200"/>
              <a:gd name="connsiteY64" fmla="*/ 323291 h 1002881"/>
              <a:gd name="connsiteX65" fmla="*/ 180904 w 969200"/>
              <a:gd name="connsiteY65" fmla="*/ 377882 h 1002881"/>
              <a:gd name="connsiteX66" fmla="*/ 221847 w 969200"/>
              <a:gd name="connsiteY66" fmla="*/ 391530 h 1002881"/>
              <a:gd name="connsiteX67" fmla="*/ 358325 w 969200"/>
              <a:gd name="connsiteY67" fmla="*/ 432473 h 1002881"/>
              <a:gd name="connsiteX68" fmla="*/ 453859 w 969200"/>
              <a:gd name="connsiteY68" fmla="*/ 487064 h 1002881"/>
              <a:gd name="connsiteX69" fmla="*/ 549393 w 969200"/>
              <a:gd name="connsiteY69" fmla="*/ 500712 h 1002881"/>
              <a:gd name="connsiteX70" fmla="*/ 535746 w 969200"/>
              <a:gd name="connsiteY70" fmla="*/ 596246 h 1002881"/>
              <a:gd name="connsiteX71" fmla="*/ 494802 w 969200"/>
              <a:gd name="connsiteY71" fmla="*/ 609894 h 1002881"/>
              <a:gd name="connsiteX72" fmla="*/ 426564 w 969200"/>
              <a:gd name="connsiteY72" fmla="*/ 623542 h 1002881"/>
              <a:gd name="connsiteX73" fmla="*/ 344677 w 969200"/>
              <a:gd name="connsiteY73" fmla="*/ 664485 h 1002881"/>
              <a:gd name="connsiteX74" fmla="*/ 262790 w 969200"/>
              <a:gd name="connsiteY74" fmla="*/ 705428 h 1002881"/>
              <a:gd name="connsiteX75" fmla="*/ 249143 w 969200"/>
              <a:gd name="connsiteY75" fmla="*/ 978383 h 1002881"/>
              <a:gd name="connsiteX76" fmla="*/ 303734 w 969200"/>
              <a:gd name="connsiteY76" fmla="*/ 992031 h 1002881"/>
              <a:gd name="connsiteX77" fmla="*/ 467507 w 969200"/>
              <a:gd name="connsiteY77" fmla="*/ 978383 h 1002881"/>
              <a:gd name="connsiteX78" fmla="*/ 631280 w 969200"/>
              <a:gd name="connsiteY78" fmla="*/ 800963 h 1002881"/>
              <a:gd name="connsiteX79" fmla="*/ 672223 w 969200"/>
              <a:gd name="connsiteY79" fmla="*/ 773667 h 1002881"/>
              <a:gd name="connsiteX80" fmla="*/ 685871 w 969200"/>
              <a:gd name="connsiteY80" fmla="*/ 732724 h 1002881"/>
              <a:gd name="connsiteX81" fmla="*/ 808701 w 969200"/>
              <a:gd name="connsiteY81" fmla="*/ 691780 h 1002881"/>
              <a:gd name="connsiteX82" fmla="*/ 808701 w 969200"/>
              <a:gd name="connsiteY82" fmla="*/ 418825 h 1002881"/>
              <a:gd name="connsiteX83" fmla="*/ 781405 w 969200"/>
              <a:gd name="connsiteY83" fmla="*/ 377882 h 1002881"/>
              <a:gd name="connsiteX84" fmla="*/ 740462 w 969200"/>
              <a:gd name="connsiteY84" fmla="*/ 364234 h 1002881"/>
              <a:gd name="connsiteX85" fmla="*/ 194552 w 969200"/>
              <a:gd name="connsiteY85" fmla="*/ 405177 h 1002881"/>
              <a:gd name="connsiteX86" fmla="*/ 167256 w 969200"/>
              <a:gd name="connsiteY86" fmla="*/ 446121 h 1002881"/>
              <a:gd name="connsiteX87" fmla="*/ 153608 w 969200"/>
              <a:gd name="connsiteY87" fmla="*/ 528007 h 1002881"/>
              <a:gd name="connsiteX88" fmla="*/ 112665 w 969200"/>
              <a:gd name="connsiteY88" fmla="*/ 582598 h 1002881"/>
              <a:gd name="connsiteX89" fmla="*/ 44426 w 969200"/>
              <a:gd name="connsiteY89" fmla="*/ 650837 h 1002881"/>
              <a:gd name="connsiteX90" fmla="*/ 30779 w 969200"/>
              <a:gd name="connsiteY90" fmla="*/ 691780 h 1002881"/>
              <a:gd name="connsiteX91" fmla="*/ 3483 w 969200"/>
              <a:gd name="connsiteY91" fmla="*/ 746371 h 1002881"/>
              <a:gd name="connsiteX92" fmla="*/ 17131 w 969200"/>
              <a:gd name="connsiteY92" fmla="*/ 923792 h 1002881"/>
              <a:gd name="connsiteX93" fmla="*/ 126313 w 969200"/>
              <a:gd name="connsiteY93" fmla="*/ 910145 h 1002881"/>
              <a:gd name="connsiteX94" fmla="*/ 167256 w 969200"/>
              <a:gd name="connsiteY94" fmla="*/ 869201 h 1002881"/>
              <a:gd name="connsiteX95" fmla="*/ 221847 w 969200"/>
              <a:gd name="connsiteY95" fmla="*/ 828258 h 1002881"/>
              <a:gd name="connsiteX96" fmla="*/ 276438 w 969200"/>
              <a:gd name="connsiteY96" fmla="*/ 760019 h 1002881"/>
              <a:gd name="connsiteX97" fmla="*/ 290086 w 969200"/>
              <a:gd name="connsiteY97" fmla="*/ 719076 h 1002881"/>
              <a:gd name="connsiteX98" fmla="*/ 276438 w 969200"/>
              <a:gd name="connsiteY98" fmla="*/ 555303 h 1002881"/>
              <a:gd name="connsiteX99" fmla="*/ 235495 w 969200"/>
              <a:gd name="connsiteY99" fmla="*/ 528007 h 1002881"/>
              <a:gd name="connsiteX100" fmla="*/ 249143 w 969200"/>
              <a:gd name="connsiteY100" fmla="*/ 446121 h 1002881"/>
              <a:gd name="connsiteX101" fmla="*/ 331029 w 969200"/>
              <a:gd name="connsiteY101" fmla="*/ 364234 h 1002881"/>
              <a:gd name="connsiteX102" fmla="*/ 371973 w 969200"/>
              <a:gd name="connsiteY102" fmla="*/ 323291 h 1002881"/>
              <a:gd name="connsiteX103" fmla="*/ 412916 w 969200"/>
              <a:gd name="connsiteY103" fmla="*/ 282348 h 1002881"/>
              <a:gd name="connsiteX104" fmla="*/ 467507 w 969200"/>
              <a:gd name="connsiteY104" fmla="*/ 255052 h 1002881"/>
              <a:gd name="connsiteX105" fmla="*/ 522098 w 969200"/>
              <a:gd name="connsiteY105" fmla="*/ 241404 h 100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969200" h="1002881">
                <a:moveTo>
                  <a:pt x="235495" y="200461"/>
                </a:moveTo>
                <a:cubicBezTo>
                  <a:pt x="240044" y="218658"/>
                  <a:pt x="246291" y="236513"/>
                  <a:pt x="249143" y="255052"/>
                </a:cubicBezTo>
                <a:cubicBezTo>
                  <a:pt x="255407" y="295768"/>
                  <a:pt x="254711" y="337487"/>
                  <a:pt x="262790" y="377882"/>
                </a:cubicBezTo>
                <a:cubicBezTo>
                  <a:pt x="268433" y="406095"/>
                  <a:pt x="280987" y="432473"/>
                  <a:pt x="290086" y="459768"/>
                </a:cubicBezTo>
                <a:cubicBezTo>
                  <a:pt x="294635" y="473416"/>
                  <a:pt x="293561" y="490539"/>
                  <a:pt x="303734" y="500712"/>
                </a:cubicBezTo>
                <a:cubicBezTo>
                  <a:pt x="317382" y="514360"/>
                  <a:pt x="330023" y="529094"/>
                  <a:pt x="344677" y="541655"/>
                </a:cubicBezTo>
                <a:cubicBezTo>
                  <a:pt x="361947" y="556458"/>
                  <a:pt x="377891" y="574825"/>
                  <a:pt x="399268" y="582598"/>
                </a:cubicBezTo>
                <a:cubicBezTo>
                  <a:pt x="429499" y="593591"/>
                  <a:pt x="462957" y="591697"/>
                  <a:pt x="494802" y="596246"/>
                </a:cubicBezTo>
                <a:cubicBezTo>
                  <a:pt x="543676" y="586471"/>
                  <a:pt x="578498" y="592628"/>
                  <a:pt x="603985" y="541655"/>
                </a:cubicBezTo>
                <a:cubicBezTo>
                  <a:pt x="614359" y="520907"/>
                  <a:pt x="613083" y="496162"/>
                  <a:pt x="617632" y="473416"/>
                </a:cubicBezTo>
                <a:cubicBezTo>
                  <a:pt x="613083" y="441571"/>
                  <a:pt x="610294" y="409425"/>
                  <a:pt x="603985" y="377882"/>
                </a:cubicBezTo>
                <a:cubicBezTo>
                  <a:pt x="601164" y="363775"/>
                  <a:pt x="593351" y="351006"/>
                  <a:pt x="590337" y="336939"/>
                </a:cubicBezTo>
                <a:cubicBezTo>
                  <a:pt x="579680" y="287206"/>
                  <a:pt x="573016" y="236688"/>
                  <a:pt x="563041" y="186813"/>
                </a:cubicBezTo>
                <a:cubicBezTo>
                  <a:pt x="559362" y="168420"/>
                  <a:pt x="531196" y="136771"/>
                  <a:pt x="549393" y="132222"/>
                </a:cubicBezTo>
                <a:cubicBezTo>
                  <a:pt x="575127" y="125788"/>
                  <a:pt x="594345" y="160463"/>
                  <a:pt x="617632" y="173165"/>
                </a:cubicBezTo>
                <a:cubicBezTo>
                  <a:pt x="644423" y="187778"/>
                  <a:pt x="673159" y="198732"/>
                  <a:pt x="699519" y="214109"/>
                </a:cubicBezTo>
                <a:cubicBezTo>
                  <a:pt x="824660" y="287108"/>
                  <a:pt x="736564" y="253753"/>
                  <a:pt x="822349" y="282348"/>
                </a:cubicBezTo>
                <a:cubicBezTo>
                  <a:pt x="847552" y="357961"/>
                  <a:pt x="836714" y="289533"/>
                  <a:pt x="808701" y="364234"/>
                </a:cubicBezTo>
                <a:cubicBezTo>
                  <a:pt x="806901" y="369033"/>
                  <a:pt x="793291" y="458559"/>
                  <a:pt x="781405" y="473416"/>
                </a:cubicBezTo>
                <a:cubicBezTo>
                  <a:pt x="771158" y="486224"/>
                  <a:pt x="754110" y="491613"/>
                  <a:pt x="740462" y="500712"/>
                </a:cubicBezTo>
                <a:cubicBezTo>
                  <a:pt x="731364" y="514360"/>
                  <a:pt x="725975" y="531409"/>
                  <a:pt x="713167" y="541655"/>
                </a:cubicBezTo>
                <a:cubicBezTo>
                  <a:pt x="701933" y="550642"/>
                  <a:pt x="680585" y="543596"/>
                  <a:pt x="672223" y="555303"/>
                </a:cubicBezTo>
                <a:cubicBezTo>
                  <a:pt x="655500" y="578716"/>
                  <a:pt x="644928" y="637189"/>
                  <a:pt x="644928" y="637189"/>
                </a:cubicBezTo>
                <a:cubicBezTo>
                  <a:pt x="649477" y="669034"/>
                  <a:pt x="649333" y="701912"/>
                  <a:pt x="658576" y="732724"/>
                </a:cubicBezTo>
                <a:cubicBezTo>
                  <a:pt x="662304" y="745152"/>
                  <a:pt x="721764" y="815362"/>
                  <a:pt x="713167" y="828258"/>
                </a:cubicBezTo>
                <a:cubicBezTo>
                  <a:pt x="702763" y="843865"/>
                  <a:pt x="676773" y="819159"/>
                  <a:pt x="658576" y="814610"/>
                </a:cubicBezTo>
                <a:cubicBezTo>
                  <a:pt x="628799" y="725280"/>
                  <a:pt x="670156" y="812955"/>
                  <a:pt x="603985" y="760019"/>
                </a:cubicBezTo>
                <a:cubicBezTo>
                  <a:pt x="591177" y="749772"/>
                  <a:pt x="587190" y="731677"/>
                  <a:pt x="576689" y="719076"/>
                </a:cubicBezTo>
                <a:cubicBezTo>
                  <a:pt x="564333" y="704249"/>
                  <a:pt x="546964" y="693839"/>
                  <a:pt x="535746" y="678133"/>
                </a:cubicBezTo>
                <a:cubicBezTo>
                  <a:pt x="523921" y="661578"/>
                  <a:pt x="518544" y="641206"/>
                  <a:pt x="508450" y="623542"/>
                </a:cubicBezTo>
                <a:cubicBezTo>
                  <a:pt x="466121" y="549466"/>
                  <a:pt x="492529" y="616719"/>
                  <a:pt x="467507" y="541655"/>
                </a:cubicBezTo>
                <a:cubicBezTo>
                  <a:pt x="481155" y="518909"/>
                  <a:pt x="496587" y="497142"/>
                  <a:pt x="508450" y="473416"/>
                </a:cubicBezTo>
                <a:cubicBezTo>
                  <a:pt x="514884" y="460549"/>
                  <a:pt x="514961" y="444963"/>
                  <a:pt x="522098" y="432473"/>
                </a:cubicBezTo>
                <a:cubicBezTo>
                  <a:pt x="533383" y="412724"/>
                  <a:pt x="549393" y="396079"/>
                  <a:pt x="563041" y="377882"/>
                </a:cubicBezTo>
                <a:cubicBezTo>
                  <a:pt x="553424" y="272093"/>
                  <a:pt x="581666" y="227455"/>
                  <a:pt x="494802" y="173165"/>
                </a:cubicBezTo>
                <a:cubicBezTo>
                  <a:pt x="478896" y="163224"/>
                  <a:pt x="458408" y="164067"/>
                  <a:pt x="440211" y="159518"/>
                </a:cubicBezTo>
                <a:cubicBezTo>
                  <a:pt x="422014" y="168616"/>
                  <a:pt x="400006" y="172427"/>
                  <a:pt x="385620" y="186813"/>
                </a:cubicBezTo>
                <a:cubicBezTo>
                  <a:pt x="371234" y="201199"/>
                  <a:pt x="360113" y="221138"/>
                  <a:pt x="358325" y="241404"/>
                </a:cubicBezTo>
                <a:cubicBezTo>
                  <a:pt x="346323" y="377429"/>
                  <a:pt x="361614" y="515338"/>
                  <a:pt x="344677" y="650837"/>
                </a:cubicBezTo>
                <a:cubicBezTo>
                  <a:pt x="342643" y="667113"/>
                  <a:pt x="315993" y="667236"/>
                  <a:pt x="303734" y="678133"/>
                </a:cubicBezTo>
                <a:cubicBezTo>
                  <a:pt x="274883" y="703779"/>
                  <a:pt x="221847" y="760019"/>
                  <a:pt x="221847" y="760019"/>
                </a:cubicBezTo>
                <a:cubicBezTo>
                  <a:pt x="255071" y="859689"/>
                  <a:pt x="222065" y="839668"/>
                  <a:pt x="317382" y="855554"/>
                </a:cubicBezTo>
                <a:cubicBezTo>
                  <a:pt x="349112" y="860842"/>
                  <a:pt x="381071" y="864652"/>
                  <a:pt x="412916" y="869201"/>
                </a:cubicBezTo>
                <a:cubicBezTo>
                  <a:pt x="453859" y="864652"/>
                  <a:pt x="499475" y="875085"/>
                  <a:pt x="535746" y="855554"/>
                </a:cubicBezTo>
                <a:cubicBezTo>
                  <a:pt x="564630" y="840001"/>
                  <a:pt x="563042" y="791864"/>
                  <a:pt x="590337" y="773667"/>
                </a:cubicBezTo>
                <a:cubicBezTo>
                  <a:pt x="626730" y="749404"/>
                  <a:pt x="643932" y="741802"/>
                  <a:pt x="672223" y="705428"/>
                </a:cubicBezTo>
                <a:cubicBezTo>
                  <a:pt x="786493" y="558510"/>
                  <a:pt x="674804" y="675552"/>
                  <a:pt x="767758" y="582598"/>
                </a:cubicBezTo>
                <a:cubicBezTo>
                  <a:pt x="794128" y="503488"/>
                  <a:pt x="779424" y="506912"/>
                  <a:pt x="835996" y="459768"/>
                </a:cubicBezTo>
                <a:cubicBezTo>
                  <a:pt x="848597" y="449267"/>
                  <a:pt x="863292" y="441571"/>
                  <a:pt x="876940" y="432473"/>
                </a:cubicBezTo>
                <a:cubicBezTo>
                  <a:pt x="895137" y="437022"/>
                  <a:pt x="915924" y="435716"/>
                  <a:pt x="931531" y="446121"/>
                </a:cubicBezTo>
                <a:cubicBezTo>
                  <a:pt x="945179" y="455219"/>
                  <a:pt x="951491" y="501735"/>
                  <a:pt x="958826" y="487064"/>
                </a:cubicBezTo>
                <a:cubicBezTo>
                  <a:pt x="969200" y="466316"/>
                  <a:pt x="953506" y="440476"/>
                  <a:pt x="945179" y="418825"/>
                </a:cubicBezTo>
                <a:cubicBezTo>
                  <a:pt x="902472" y="307784"/>
                  <a:pt x="916697" y="327048"/>
                  <a:pt x="849644" y="282348"/>
                </a:cubicBezTo>
                <a:cubicBezTo>
                  <a:pt x="837195" y="263674"/>
                  <a:pt x="794106" y="197397"/>
                  <a:pt x="781405" y="186813"/>
                </a:cubicBezTo>
                <a:cubicBezTo>
                  <a:pt x="770353" y="177603"/>
                  <a:pt x="754110" y="177714"/>
                  <a:pt x="740462" y="173165"/>
                </a:cubicBezTo>
                <a:cubicBezTo>
                  <a:pt x="726814" y="159517"/>
                  <a:pt x="715578" y="142928"/>
                  <a:pt x="699519" y="132222"/>
                </a:cubicBezTo>
                <a:cubicBezTo>
                  <a:pt x="687549" y="124242"/>
                  <a:pt x="671443" y="125008"/>
                  <a:pt x="658576" y="118574"/>
                </a:cubicBezTo>
                <a:cubicBezTo>
                  <a:pt x="643905" y="111239"/>
                  <a:pt x="632303" y="98614"/>
                  <a:pt x="617632" y="91279"/>
                </a:cubicBezTo>
                <a:cubicBezTo>
                  <a:pt x="604765" y="84845"/>
                  <a:pt x="589556" y="84065"/>
                  <a:pt x="576689" y="77631"/>
                </a:cubicBezTo>
                <a:cubicBezTo>
                  <a:pt x="482440" y="30507"/>
                  <a:pt x="594769" y="65092"/>
                  <a:pt x="481155" y="36688"/>
                </a:cubicBezTo>
                <a:cubicBezTo>
                  <a:pt x="397821" y="43355"/>
                  <a:pt x="175308" y="0"/>
                  <a:pt x="85370" y="104927"/>
                </a:cubicBezTo>
                <a:cubicBezTo>
                  <a:pt x="72130" y="120374"/>
                  <a:pt x="67173" y="141321"/>
                  <a:pt x="58074" y="159518"/>
                </a:cubicBezTo>
                <a:cubicBezTo>
                  <a:pt x="90790" y="257665"/>
                  <a:pt x="51104" y="135121"/>
                  <a:pt x="85370" y="255052"/>
                </a:cubicBezTo>
                <a:cubicBezTo>
                  <a:pt x="89322" y="268884"/>
                  <a:pt x="90030" y="284762"/>
                  <a:pt x="99017" y="295995"/>
                </a:cubicBezTo>
                <a:cubicBezTo>
                  <a:pt x="109264" y="308803"/>
                  <a:pt x="126313" y="314192"/>
                  <a:pt x="139961" y="323291"/>
                </a:cubicBezTo>
                <a:cubicBezTo>
                  <a:pt x="153609" y="341488"/>
                  <a:pt x="163430" y="363320"/>
                  <a:pt x="180904" y="377882"/>
                </a:cubicBezTo>
                <a:cubicBezTo>
                  <a:pt x="191956" y="387092"/>
                  <a:pt x="208980" y="385096"/>
                  <a:pt x="221847" y="391530"/>
                </a:cubicBezTo>
                <a:cubicBezTo>
                  <a:pt x="321152" y="441182"/>
                  <a:pt x="184586" y="407653"/>
                  <a:pt x="358325" y="432473"/>
                </a:cubicBezTo>
                <a:cubicBezTo>
                  <a:pt x="383979" y="449576"/>
                  <a:pt x="424558" y="479073"/>
                  <a:pt x="453859" y="487064"/>
                </a:cubicBezTo>
                <a:cubicBezTo>
                  <a:pt x="484893" y="495528"/>
                  <a:pt x="517548" y="496163"/>
                  <a:pt x="549393" y="500712"/>
                </a:cubicBezTo>
                <a:cubicBezTo>
                  <a:pt x="544844" y="532557"/>
                  <a:pt x="550132" y="567474"/>
                  <a:pt x="535746" y="596246"/>
                </a:cubicBezTo>
                <a:cubicBezTo>
                  <a:pt x="529312" y="609113"/>
                  <a:pt x="508759" y="606405"/>
                  <a:pt x="494802" y="609894"/>
                </a:cubicBezTo>
                <a:cubicBezTo>
                  <a:pt x="472298" y="615520"/>
                  <a:pt x="449310" y="618993"/>
                  <a:pt x="426564" y="623542"/>
                </a:cubicBezTo>
                <a:cubicBezTo>
                  <a:pt x="309219" y="701769"/>
                  <a:pt x="457690" y="607978"/>
                  <a:pt x="344677" y="664485"/>
                </a:cubicBezTo>
                <a:cubicBezTo>
                  <a:pt x="238853" y="717397"/>
                  <a:pt x="365702" y="671124"/>
                  <a:pt x="262790" y="705428"/>
                </a:cubicBezTo>
                <a:cubicBezTo>
                  <a:pt x="162113" y="772548"/>
                  <a:pt x="175743" y="745951"/>
                  <a:pt x="249143" y="978383"/>
                </a:cubicBezTo>
                <a:cubicBezTo>
                  <a:pt x="254791" y="996269"/>
                  <a:pt x="285537" y="987482"/>
                  <a:pt x="303734" y="992031"/>
                </a:cubicBezTo>
                <a:cubicBezTo>
                  <a:pt x="358325" y="987482"/>
                  <a:pt x="418510" y="1002881"/>
                  <a:pt x="467507" y="978383"/>
                </a:cubicBezTo>
                <a:cubicBezTo>
                  <a:pt x="714545" y="854864"/>
                  <a:pt x="543068" y="889176"/>
                  <a:pt x="631280" y="800963"/>
                </a:cubicBezTo>
                <a:cubicBezTo>
                  <a:pt x="642878" y="789365"/>
                  <a:pt x="658575" y="782766"/>
                  <a:pt x="672223" y="773667"/>
                </a:cubicBezTo>
                <a:cubicBezTo>
                  <a:pt x="676772" y="760019"/>
                  <a:pt x="676884" y="743958"/>
                  <a:pt x="685871" y="732724"/>
                </a:cubicBezTo>
                <a:cubicBezTo>
                  <a:pt x="715395" y="695819"/>
                  <a:pt x="768743" y="698440"/>
                  <a:pt x="808701" y="691780"/>
                </a:cubicBezTo>
                <a:cubicBezTo>
                  <a:pt x="836472" y="580697"/>
                  <a:pt x="837381" y="600462"/>
                  <a:pt x="808701" y="418825"/>
                </a:cubicBezTo>
                <a:cubicBezTo>
                  <a:pt x="806143" y="402623"/>
                  <a:pt x="794213" y="388129"/>
                  <a:pt x="781405" y="377882"/>
                </a:cubicBezTo>
                <a:cubicBezTo>
                  <a:pt x="770171" y="368895"/>
                  <a:pt x="754110" y="368783"/>
                  <a:pt x="740462" y="364234"/>
                </a:cubicBezTo>
                <a:cubicBezTo>
                  <a:pt x="558492" y="377882"/>
                  <a:pt x="375199" y="379370"/>
                  <a:pt x="194552" y="405177"/>
                </a:cubicBezTo>
                <a:cubicBezTo>
                  <a:pt x="178314" y="407497"/>
                  <a:pt x="172443" y="430560"/>
                  <a:pt x="167256" y="446121"/>
                </a:cubicBezTo>
                <a:cubicBezTo>
                  <a:pt x="158505" y="472373"/>
                  <a:pt x="163885" y="502314"/>
                  <a:pt x="153608" y="528007"/>
                </a:cubicBezTo>
                <a:cubicBezTo>
                  <a:pt x="145160" y="549126"/>
                  <a:pt x="125886" y="564089"/>
                  <a:pt x="112665" y="582598"/>
                </a:cubicBezTo>
                <a:cubicBezTo>
                  <a:pt x="71308" y="640499"/>
                  <a:pt x="103982" y="611135"/>
                  <a:pt x="44426" y="650837"/>
                </a:cubicBezTo>
                <a:cubicBezTo>
                  <a:pt x="39877" y="664485"/>
                  <a:pt x="36446" y="678557"/>
                  <a:pt x="30779" y="691780"/>
                </a:cubicBezTo>
                <a:cubicBezTo>
                  <a:pt x="22765" y="710480"/>
                  <a:pt x="4678" y="726061"/>
                  <a:pt x="3483" y="746371"/>
                </a:cubicBezTo>
                <a:cubicBezTo>
                  <a:pt x="0" y="805584"/>
                  <a:pt x="12582" y="864652"/>
                  <a:pt x="17131" y="923792"/>
                </a:cubicBezTo>
                <a:cubicBezTo>
                  <a:pt x="53525" y="919243"/>
                  <a:pt x="91844" y="922679"/>
                  <a:pt x="126313" y="910145"/>
                </a:cubicBezTo>
                <a:cubicBezTo>
                  <a:pt x="144452" y="903549"/>
                  <a:pt x="152602" y="881762"/>
                  <a:pt x="167256" y="869201"/>
                </a:cubicBezTo>
                <a:cubicBezTo>
                  <a:pt x="184526" y="854398"/>
                  <a:pt x="203650" y="841906"/>
                  <a:pt x="221847" y="828258"/>
                </a:cubicBezTo>
                <a:cubicBezTo>
                  <a:pt x="256152" y="725347"/>
                  <a:pt x="205887" y="848208"/>
                  <a:pt x="276438" y="760019"/>
                </a:cubicBezTo>
                <a:cubicBezTo>
                  <a:pt x="285425" y="748785"/>
                  <a:pt x="285537" y="732724"/>
                  <a:pt x="290086" y="719076"/>
                </a:cubicBezTo>
                <a:cubicBezTo>
                  <a:pt x="285537" y="664485"/>
                  <a:pt x="291487" y="607976"/>
                  <a:pt x="276438" y="555303"/>
                </a:cubicBezTo>
                <a:cubicBezTo>
                  <a:pt x="271932" y="539532"/>
                  <a:pt x="239473" y="543920"/>
                  <a:pt x="235495" y="528007"/>
                </a:cubicBezTo>
                <a:cubicBezTo>
                  <a:pt x="228784" y="501161"/>
                  <a:pt x="235200" y="470023"/>
                  <a:pt x="249143" y="446121"/>
                </a:cubicBezTo>
                <a:cubicBezTo>
                  <a:pt x="268593" y="412778"/>
                  <a:pt x="303733" y="391530"/>
                  <a:pt x="331029" y="364234"/>
                </a:cubicBezTo>
                <a:lnTo>
                  <a:pt x="371973" y="323291"/>
                </a:lnTo>
                <a:cubicBezTo>
                  <a:pt x="385621" y="309643"/>
                  <a:pt x="395653" y="290980"/>
                  <a:pt x="412916" y="282348"/>
                </a:cubicBezTo>
                <a:cubicBezTo>
                  <a:pt x="431113" y="273249"/>
                  <a:pt x="448807" y="263066"/>
                  <a:pt x="467507" y="255052"/>
                </a:cubicBezTo>
                <a:cubicBezTo>
                  <a:pt x="502708" y="239965"/>
                  <a:pt x="497245" y="241404"/>
                  <a:pt x="522098" y="24140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3581400" y="57912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2542" name="Picture 13" descr="smart_guy_trying_to_split_atom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33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14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676399" y="228600"/>
            <a:ext cx="61436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chemeClr val="tx2"/>
                </a:solidFill>
              </a:rPr>
              <a:t>Animal Mitosis -- Review</a:t>
            </a:r>
          </a:p>
          <a:p>
            <a:endParaRPr lang="en-US" altLang="en-US" sz="4000" dirty="0"/>
          </a:p>
        </p:txBody>
      </p:sp>
      <p:graphicFrame>
        <p:nvGraphicFramePr>
          <p:cNvPr id="19506" name="Group 50"/>
          <p:cNvGraphicFramePr>
            <a:graphicFrameLocks noGrp="1"/>
          </p:cNvGraphicFramePr>
          <p:nvPr/>
        </p:nvGraphicFramePr>
        <p:xfrm>
          <a:off x="838200" y="1066800"/>
          <a:ext cx="7391400" cy="5623530"/>
        </p:xfrm>
        <a:graphic>
          <a:graphicData uri="http://schemas.openxmlformats.org/drawingml/2006/table">
            <a:tbl>
              <a:tblPr/>
              <a:tblGrid>
                <a:gridCol w="3733800"/>
                <a:gridCol w="3657600"/>
              </a:tblGrid>
              <a:tr h="1874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4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Metaphase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Anaphase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4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Telophase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69" name="Picture 4" descr="interphas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1905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6" descr="proph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1905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8" descr="metaph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52800"/>
            <a:ext cx="1905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10" descr="anaph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1905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12" descr="telophas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81600"/>
            <a:ext cx="1905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4" name="Picture 14" descr="interphase-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257800"/>
            <a:ext cx="1905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7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 txBox="1">
            <a:spLocks noGrp="1"/>
          </p:cNvSpPr>
          <p:nvPr/>
        </p:nvSpPr>
        <p:spPr bwMode="auto">
          <a:xfrm>
            <a:off x="4791075" y="6480175"/>
            <a:ext cx="21336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B67CFF7-931C-4AD9-89D9-5350373DAB93}" type="slidenum">
              <a:rPr lang="en-US" altLang="en-US" sz="1000"/>
              <a:pPr eaLnBrk="1" hangingPunct="1"/>
              <a:t>28</a:t>
            </a:fld>
            <a:endParaRPr lang="en-US" altLang="en-US" sz="1000"/>
          </a:p>
        </p:txBody>
      </p:sp>
      <p:sp>
        <p:nvSpPr>
          <p:cNvPr id="1044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517525"/>
            <a:ext cx="7769225" cy="2052638"/>
          </a:xfrm>
        </p:spPr>
        <p:txBody>
          <a:bodyPr lIns="64291" tIns="32146" rIns="134853" bIns="32146">
            <a:normAutofit/>
          </a:bodyPr>
          <a:lstStyle/>
          <a:p>
            <a:pPr marL="484632" algn="l" eaLnBrk="1" fontAlgn="auto" hangingPunct="1">
              <a:spcAft>
                <a:spcPts val="0"/>
              </a:spcAft>
              <a:defRPr/>
            </a:pPr>
            <a:r>
              <a:rPr lang="en-US" sz="4200" b="1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Cell Cycle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133475"/>
            <a:ext cx="8716963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38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</p:spPr>
        <p:txBody>
          <a:bodyPr>
            <a:normAutofit/>
          </a:bodyPr>
          <a:lstStyle/>
          <a:p>
            <a:pPr marL="484188" indent="-484188" eaLnBrk="1" hangingPunct="1">
              <a:defRPr/>
            </a:pPr>
            <a:r>
              <a:rPr lang="en-US" sz="42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Mitosis</a:t>
            </a:r>
            <a:r>
              <a:rPr lang="en-US" sz="42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2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Animation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304800" y="28956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hlinkClick r:id="rId2"/>
              </a:rPr>
              <a:t>Animation: Mitosis and Cytokinesis</a:t>
            </a:r>
            <a:endParaRPr lang="en-US" altLang="en-US" sz="2800" b="1"/>
          </a:p>
        </p:txBody>
      </p:sp>
      <p:pic>
        <p:nvPicPr>
          <p:cNvPr id="26628" name="Picture 4" descr="happy_stickman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2030413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1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Cell Communication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4000" dirty="0" smtClean="0"/>
              <a:t>To survive, cells must</a:t>
            </a:r>
          </a:p>
          <a:p>
            <a:pPr eaLnBrk="1" hangingPunct="1">
              <a:defRPr/>
            </a:pPr>
            <a:endParaRPr lang="en-US" sz="4000" dirty="0" smtClean="0"/>
          </a:p>
          <a:p>
            <a:pPr lvl="1" eaLnBrk="1" hangingPunct="1">
              <a:defRPr/>
            </a:pPr>
            <a:r>
              <a:rPr lang="en-US" sz="3600" dirty="0" smtClean="0"/>
              <a:t>Communicate with their neighbors</a:t>
            </a:r>
          </a:p>
          <a:p>
            <a:pPr lvl="1" eaLnBrk="1" hangingPunct="1">
              <a:defRPr/>
            </a:pPr>
            <a:r>
              <a:rPr lang="en-US" sz="3600" dirty="0" smtClean="0"/>
              <a:t>Monitor environmental conditions</a:t>
            </a:r>
          </a:p>
          <a:p>
            <a:pPr lvl="1" eaLnBrk="1" hangingPunct="1">
              <a:defRPr/>
            </a:pPr>
            <a:r>
              <a:rPr lang="en-US" sz="3600" dirty="0" smtClean="0"/>
              <a:t>Respond appropriately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2364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Cancer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Occasionally, cells lose control of the cell cycle</a:t>
            </a:r>
          </a:p>
          <a:p>
            <a:pPr eaLnBrk="1" hangingPunct="1">
              <a:defRPr/>
            </a:pPr>
            <a:r>
              <a:rPr lang="en-US" smtClean="0"/>
              <a:t>This results from:</a:t>
            </a:r>
          </a:p>
          <a:p>
            <a:pPr lvl="1" eaLnBrk="1" hangingPunct="1">
              <a:defRPr/>
            </a:pPr>
            <a:r>
              <a:rPr lang="en-US" smtClean="0"/>
              <a:t> failure to produce certain enzymes,</a:t>
            </a:r>
          </a:p>
          <a:p>
            <a:pPr lvl="1" eaLnBrk="1" hangingPunct="1">
              <a:defRPr/>
            </a:pPr>
            <a:r>
              <a:rPr lang="en-US" smtClean="0"/>
              <a:t>the overproduction of enzymes</a:t>
            </a:r>
          </a:p>
          <a:p>
            <a:pPr lvl="1" eaLnBrk="1" hangingPunct="1">
              <a:defRPr/>
            </a:pPr>
            <a:r>
              <a:rPr lang="en-US" smtClean="0"/>
              <a:t>Or the production of enzymes at the wrong time.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667000" y="5486400"/>
            <a:ext cx="3276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ahoma" pitchFamily="34" charset="0"/>
                <a:hlinkClick r:id="rId3"/>
              </a:rPr>
              <a:t>Greatest Discoveries: Cancer Theories and Discoveries : Video : Science Channel</a:t>
            </a:r>
            <a:endParaRPr lang="en-US" alt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Cancer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229600" cy="432511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3600" dirty="0" smtClean="0"/>
              <a:t>Tumors are abnormal growth of cells</a:t>
            </a:r>
          </a:p>
          <a:p>
            <a:pPr eaLnBrk="1" hangingPunct="1">
              <a:defRPr/>
            </a:pPr>
            <a:endParaRPr lang="en-US" sz="3600" dirty="0" smtClean="0"/>
          </a:p>
          <a:p>
            <a:pPr eaLnBrk="1" hangingPunct="1">
              <a:defRPr/>
            </a:pPr>
            <a:r>
              <a:rPr lang="en-US" sz="3600" dirty="0" smtClean="0"/>
              <a:t>Benign tumors are non cancerous and only grow locally</a:t>
            </a:r>
          </a:p>
          <a:p>
            <a:pPr eaLnBrk="1" hangingPunct="1">
              <a:defRPr/>
            </a:pPr>
            <a:endParaRPr lang="en-US" sz="3600" dirty="0" smtClean="0"/>
          </a:p>
          <a:p>
            <a:pPr eaLnBrk="1" hangingPunct="1">
              <a:defRPr/>
            </a:pPr>
            <a:r>
              <a:rPr lang="en-US" sz="3600" dirty="0" smtClean="0"/>
              <a:t>Malignant tumors are cancerous and spread to other areas of the body</a:t>
            </a:r>
            <a:r>
              <a:rPr lang="en-US" dirty="0" smtClean="0"/>
              <a:t> </a:t>
            </a:r>
          </a:p>
          <a:p>
            <a:pPr lvl="1" eaLnBrk="1" hangingPunct="1">
              <a:buFontTx/>
              <a:buNone/>
              <a:defRPr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9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lung_cancer_adenocarcinoma_tu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31242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9" descr="mouth_cancer_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0670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1" descr="21_basal_cell_carcinoma_cancer_imiquimod08220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3581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3" descr="coloncancer-300x18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3195638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5" descr="Leukemia- admin1998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28162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0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Cancer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Cancer is the second leading cause of death in the U.S.</a:t>
            </a:r>
          </a:p>
          <a:p>
            <a:pPr lvl="1" eaLnBrk="1" hangingPunct="1">
              <a:defRPr/>
            </a:pPr>
            <a:r>
              <a:rPr lang="en-US" dirty="0" smtClean="0"/>
              <a:t>Lung, colon, breast, and prostate cancers are the most prevalent types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371600" y="3657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Cancer stats Newsday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1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4582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 Recognizing signals </a:t>
            </a:r>
            <a:br>
              <a:rPr lang="en-US" dirty="0" smtClean="0"/>
            </a:br>
            <a:r>
              <a:rPr lang="en-US" dirty="0" smtClean="0"/>
              <a:t>(cell membrane)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249424"/>
            <a:ext cx="8458200" cy="432511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Cells communicate by sending </a:t>
            </a:r>
            <a:r>
              <a:rPr lang="en-US" dirty="0" smtClean="0">
                <a:solidFill>
                  <a:srgbClr val="FF0000"/>
                </a:solidFill>
              </a:rPr>
              <a:t>chemical messages</a:t>
            </a:r>
            <a:r>
              <a:rPr lang="en-US" dirty="0" smtClean="0"/>
              <a:t> (hormones)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Cell membranes have </a:t>
            </a:r>
            <a:r>
              <a:rPr lang="en-US" dirty="0" smtClean="0">
                <a:solidFill>
                  <a:srgbClr val="FF0000"/>
                </a:solidFill>
              </a:rPr>
              <a:t>receptor molecules</a:t>
            </a:r>
            <a:r>
              <a:rPr lang="en-US" dirty="0" smtClean="0"/>
              <a:t> that </a:t>
            </a:r>
          </a:p>
          <a:p>
            <a:pPr>
              <a:buNone/>
            </a:pPr>
            <a:r>
              <a:rPr lang="en-US" dirty="0" smtClean="0"/>
              <a:t>recognize these messages</a:t>
            </a:r>
            <a:endParaRPr lang="en-US" dirty="0"/>
          </a:p>
        </p:txBody>
      </p:sp>
      <p:pic>
        <p:nvPicPr>
          <p:cNvPr id="64514" name="irc_mi" descr="http://faculty.clintoncc.suny.edu/faculty/michael.gregory/files/bio%20102/bio%20102%20lectures/endocrine%20system/recept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398"/>
            <a:ext cx="2971800" cy="204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rc_mi" descr="http://arbl.cvmbs.colostate.edu/hbooks/pathphys/endocrine/basics/target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703616"/>
            <a:ext cx="4267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35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7363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Receptor molecules ­ </a:t>
            </a:r>
            <a:r>
              <a:rPr lang="en-US" dirty="0" smtClean="0">
                <a:solidFill>
                  <a:srgbClr val="FF0000"/>
                </a:solidFill>
              </a:rPr>
              <a:t>proteins in cell membrane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Hormones- </a:t>
            </a:r>
            <a:r>
              <a:rPr lang="en-US" dirty="0" smtClean="0">
                <a:solidFill>
                  <a:srgbClr val="FF0000"/>
                </a:solidFill>
              </a:rPr>
              <a:t>proteins made</a:t>
            </a:r>
            <a:r>
              <a:rPr lang="en-US" dirty="0" smtClean="0"/>
              <a:t> (synthesized) by 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other cells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200400"/>
            <a:ext cx="7048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20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4325112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Cell receptors can be blocked by a molecule or drug that permanently or temporarily binds the receptor.  This is how many pain </a:t>
            </a:r>
            <a:r>
              <a:rPr lang="en-US" dirty="0" smtClean="0"/>
              <a:t>medicines </a:t>
            </a:r>
            <a:r>
              <a:rPr lang="en-US" dirty="0"/>
              <a:t>and cancer medicines work.</a:t>
            </a:r>
          </a:p>
          <a:p>
            <a:endParaRPr lang="en-US" dirty="0"/>
          </a:p>
        </p:txBody>
      </p:sp>
      <p:pic>
        <p:nvPicPr>
          <p:cNvPr id="66564" name="Picture 4" descr="http://antranik.org/wp-content/uploads/2012/03/antagonist-versus-agonist-blocker-versus-mimetic.gif?c3f2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87782"/>
            <a:ext cx="5105400" cy="383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0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watch…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Cell signals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b="1" u="sng" dirty="0"/>
              <a:t>Lesson 4: Cell Reproduction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09728" indent="0">
              <a:buNone/>
            </a:pPr>
            <a:r>
              <a:rPr lang="en-US" b="1" i="1" dirty="0"/>
              <a:t>Objective</a:t>
            </a:r>
            <a:r>
              <a:rPr lang="en-US" b="1" dirty="0"/>
              <a:t>: </a:t>
            </a:r>
            <a:endParaRPr lang="en-US" dirty="0"/>
          </a:p>
          <a:p>
            <a:endParaRPr lang="en-US" dirty="0"/>
          </a:p>
          <a:p>
            <a:pPr lvl="0"/>
            <a:r>
              <a:rPr lang="en-US" dirty="0"/>
              <a:t>To define the process in which cells create new cells.</a:t>
            </a:r>
          </a:p>
          <a:p>
            <a:endParaRPr lang="en-US" dirty="0"/>
          </a:p>
        </p:txBody>
      </p:sp>
      <p:pic>
        <p:nvPicPr>
          <p:cNvPr id="6" name="Picture 8" descr="celld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38200"/>
            <a:ext cx="2819400" cy="297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19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914400"/>
            <a:ext cx="9144000" cy="4572000"/>
          </a:xfrm>
        </p:spPr>
        <p:txBody>
          <a:bodyPr/>
          <a:lstStyle/>
          <a:p>
            <a:pPr marL="447675" indent="-382588" algn="ctr" eaLnBrk="1" hangingPunct="1">
              <a:buFontTx/>
              <a:buNone/>
              <a:defRPr/>
            </a:pPr>
            <a:r>
              <a:rPr lang="en-US" b="1" smtClean="0"/>
              <a:t>How do little elephants grow up to be BIG elephants?</a:t>
            </a:r>
            <a:endParaRPr lang="en-US" smtClean="0"/>
          </a:p>
          <a:p>
            <a:pPr marL="447675" indent="-382588" eaLnBrk="1" hangingPunct="1">
              <a:defRPr/>
            </a:pPr>
            <a:endParaRPr lang="en-US" smtClean="0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4102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38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Dropin.p3d 0"/>
  <p:tag name="POWER3D OPTIONS" val="Medium "/>
  <p:tag name="POWER3D IMAGE0" val="PWRTRANS.TGA"/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514</Words>
  <Application>Microsoft Office PowerPoint</Application>
  <PresentationFormat>On-screen Show (4:3)</PresentationFormat>
  <Paragraphs>136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Clarity</vt:lpstr>
      <vt:lpstr>Unit 3 Cells part 2</vt:lpstr>
      <vt:lpstr>PowerPoint Presentation</vt:lpstr>
      <vt:lpstr>Cell Communication</vt:lpstr>
      <vt:lpstr> Recognizing signals  (cell membrane) </vt:lpstr>
      <vt:lpstr>PowerPoint Presentation</vt:lpstr>
      <vt:lpstr>PowerPoint Presentation</vt:lpstr>
      <vt:lpstr>Let’s watch…</vt:lpstr>
      <vt:lpstr>PowerPoint Presentation</vt:lpstr>
      <vt:lpstr>PowerPoint Presentation</vt:lpstr>
      <vt:lpstr>Why do animals shed their skin?</vt:lpstr>
      <vt:lpstr>PowerPoint Presentation</vt:lpstr>
      <vt:lpstr>Three reasons why cells reproduce by asexual reproduction:          1.  Growth         2.  Repair         3.  Replacement</vt:lpstr>
      <vt:lpstr>Mitosis</vt:lpstr>
      <vt:lpstr>PowerPoint Presentation</vt:lpstr>
      <vt:lpstr>Chromosome</vt:lpstr>
      <vt:lpstr>Interphase  occurs before mitosis begins</vt:lpstr>
      <vt:lpstr>Interphase</vt:lpstr>
      <vt:lpstr>Prophase  1st step in Mitosis</vt:lpstr>
      <vt:lpstr>Prophase</vt:lpstr>
      <vt:lpstr>Metaphase   2nd step in Mitosis</vt:lpstr>
      <vt:lpstr>Metaphase</vt:lpstr>
      <vt:lpstr>Anaphase  3rd step in Mitosis</vt:lpstr>
      <vt:lpstr>Anaphase</vt:lpstr>
      <vt:lpstr>Telophase  4th step in Mitosis</vt:lpstr>
      <vt:lpstr>Telophase</vt:lpstr>
      <vt:lpstr>Cytokinesis occurs after mitosis  </vt:lpstr>
      <vt:lpstr>PowerPoint Presentation</vt:lpstr>
      <vt:lpstr>Cell Cycle</vt:lpstr>
      <vt:lpstr>Mitosis Animation</vt:lpstr>
      <vt:lpstr>Cancer</vt:lpstr>
      <vt:lpstr>Cancer</vt:lpstr>
      <vt:lpstr>PowerPoint Presentation</vt:lpstr>
      <vt:lpstr>Cancer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Cells part 2</dc:title>
  <dc:creator>Terri</dc:creator>
  <cp:lastModifiedBy>Terri</cp:lastModifiedBy>
  <cp:revision>1</cp:revision>
  <dcterms:created xsi:type="dcterms:W3CDTF">2018-09-10T21:55:05Z</dcterms:created>
  <dcterms:modified xsi:type="dcterms:W3CDTF">2018-09-10T21:58:28Z</dcterms:modified>
</cp:coreProperties>
</file>