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47"/>
  </p:notesMasterIdLst>
  <p:sldIdLst>
    <p:sldId id="256" r:id="rId2"/>
    <p:sldId id="276" r:id="rId3"/>
    <p:sldId id="303" r:id="rId4"/>
    <p:sldId id="257" r:id="rId5"/>
    <p:sldId id="258" r:id="rId6"/>
    <p:sldId id="297" r:id="rId7"/>
    <p:sldId id="260" r:id="rId8"/>
    <p:sldId id="262" r:id="rId9"/>
    <p:sldId id="304" r:id="rId10"/>
    <p:sldId id="305" r:id="rId11"/>
    <p:sldId id="306" r:id="rId12"/>
    <p:sldId id="307" r:id="rId13"/>
    <p:sldId id="319" r:id="rId14"/>
    <p:sldId id="310" r:id="rId15"/>
    <p:sldId id="309" r:id="rId16"/>
    <p:sldId id="311" r:id="rId17"/>
    <p:sldId id="320" r:id="rId18"/>
    <p:sldId id="314" r:id="rId19"/>
    <p:sldId id="321" r:id="rId20"/>
    <p:sldId id="322" r:id="rId21"/>
    <p:sldId id="274" r:id="rId22"/>
    <p:sldId id="263" r:id="rId23"/>
    <p:sldId id="264" r:id="rId24"/>
    <p:sldId id="265" r:id="rId25"/>
    <p:sldId id="326" r:id="rId26"/>
    <p:sldId id="270" r:id="rId27"/>
    <p:sldId id="266" r:id="rId28"/>
    <p:sldId id="267" r:id="rId29"/>
    <p:sldId id="269" r:id="rId30"/>
    <p:sldId id="344" r:id="rId31"/>
    <p:sldId id="347" r:id="rId32"/>
    <p:sldId id="348" r:id="rId33"/>
    <p:sldId id="350" r:id="rId34"/>
    <p:sldId id="352" r:id="rId35"/>
    <p:sldId id="353" r:id="rId36"/>
    <p:sldId id="354" r:id="rId37"/>
    <p:sldId id="355" r:id="rId38"/>
    <p:sldId id="357" r:id="rId39"/>
    <p:sldId id="358" r:id="rId40"/>
    <p:sldId id="359" r:id="rId41"/>
    <p:sldId id="360" r:id="rId42"/>
    <p:sldId id="362" r:id="rId43"/>
    <p:sldId id="365" r:id="rId44"/>
    <p:sldId id="364" r:id="rId45"/>
    <p:sldId id="34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F2797-4F8E-423F-B807-95E326D61B7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3AF01-84A3-448A-9086-3366B3D0A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016AE-F693-4EB5-96AC-DEED2889D62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02CA3C-014F-4912-9F86-C2B979464BA2}" type="slidenum">
              <a:rPr lang="en-US" altLang="en-US" smtClean="0"/>
              <a:pPr eaLnBrk="1" hangingPunct="1"/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087F15-F146-4924-BB18-F6FBC1826156}" type="slidenum">
              <a:rPr lang="en-US" altLang="en-US" smtClean="0"/>
              <a:pPr eaLnBrk="1" hangingPunct="1"/>
              <a:t>31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E14FA0-8604-46E0-8394-7C01F37020D1}" type="slidenum">
              <a:rPr lang="en-US" altLang="en-US" smtClean="0"/>
              <a:pPr eaLnBrk="1" hangingPunct="1"/>
              <a:t>32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74C8F2-98B9-425E-915D-8FF040E72563}" type="slidenum">
              <a:rPr lang="en-US" altLang="en-US" smtClean="0"/>
              <a:pPr eaLnBrk="1" hangingPunct="1"/>
              <a:t>33</a:t>
            </a:fld>
            <a:endParaRPr lang="en-US" altLang="en-US" smtClean="0"/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5D202F4-5FDA-4629-8910-78AB2B470EBB}" type="slidenum">
              <a:rPr lang="en-US" altLang="en-US" sz="1200"/>
              <a:pPr algn="r" eaLnBrk="1" hangingPunct="1"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751BD5-D988-4708-8AE7-6961EE9A2781}" type="slidenum">
              <a:rPr lang="en-US" altLang="en-US" smtClean="0"/>
              <a:pPr eaLnBrk="1" hangingPunct="1"/>
              <a:t>34</a:t>
            </a:fld>
            <a:endParaRPr lang="en-US" altLang="en-US" smtClean="0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D05E950-F65F-4A17-AFD0-BC0DC14C19E5}" type="slidenum">
              <a:rPr lang="en-US" altLang="en-US" sz="1200">
                <a:latin typeface="Comic Sans MS" pitchFamily="66" charset="0"/>
              </a:rPr>
              <a:pPr algn="r" eaLnBrk="1" hangingPunct="1"/>
              <a:t>34</a:t>
            </a:fld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8541C7-5FB4-4DB7-8ECF-1AB84E63143B}" type="slidenum">
              <a:rPr lang="en-US" altLang="en-US" smtClean="0"/>
              <a:pPr eaLnBrk="1" hangingPunct="1"/>
              <a:t>35</a:t>
            </a:fld>
            <a:endParaRPr lang="en-US" altLang="en-US" smtClean="0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altLang="en-US" sz="1200">
                <a:latin typeface="Times New Roman" pitchFamily="18" charset="0"/>
              </a:rPr>
              <a:t>13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716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0CD6EA-52E1-45A2-9785-419E758CDCEA}" type="slidenum">
              <a:rPr lang="en-US" altLang="en-US" smtClean="0"/>
              <a:pPr eaLnBrk="1" hangingPunct="1"/>
              <a:t>36</a:t>
            </a:fld>
            <a:endParaRPr lang="en-US" altLang="en-US" smtClean="0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altLang="en-US" sz="1200">
                <a:latin typeface="Times New Roman" pitchFamily="18" charset="0"/>
              </a:rPr>
              <a:t>14</a:t>
            </a: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727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29A984-DF0A-4250-8694-8EA9B7A099F6}" type="slidenum">
              <a:rPr lang="en-US" altLang="en-US" smtClean="0"/>
              <a:pPr eaLnBrk="1" hangingPunct="1"/>
              <a:t>37</a:t>
            </a:fld>
            <a:endParaRPr lang="en-US" altLang="en-US" smtClean="0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F15C976-2CDF-462E-8392-20B4947711B8}" type="slidenum">
              <a:rPr lang="en-US" altLang="en-US" sz="1200">
                <a:latin typeface="Comic Sans MS" pitchFamily="66" charset="0"/>
              </a:rPr>
              <a:pPr algn="r" eaLnBrk="1" hangingPunct="1"/>
              <a:t>37</a:t>
            </a:fld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CACA89-0DF7-4EA2-A9A2-0F8654F7F7C1}" type="slidenum">
              <a:rPr lang="en-US" altLang="en-US" smtClean="0"/>
              <a:pPr eaLnBrk="1" hangingPunct="1"/>
              <a:t>38</a:t>
            </a:fld>
            <a:endParaRPr lang="en-US" altLang="en-US" smtClean="0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C10809E-1817-4C96-8845-6AE23DEA75AC}" type="slidenum">
              <a:rPr lang="en-US" altLang="en-US" sz="1200">
                <a:latin typeface="Comic Sans MS" pitchFamily="66" charset="0"/>
              </a:rPr>
              <a:pPr algn="r" eaLnBrk="1" hangingPunct="1"/>
              <a:t>38</a:t>
            </a:fld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48153A-664C-4705-89E5-8B3F7052406E}" type="slidenum">
              <a:rPr lang="en-US" altLang="en-US" smtClean="0"/>
              <a:pPr eaLnBrk="1" hangingPunct="1"/>
              <a:t>39</a:t>
            </a:fld>
            <a:endParaRPr lang="en-US" altLang="en-US" smtClean="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005B40B-BC28-49AB-A35A-324CE85805DD}" type="slidenum">
              <a:rPr lang="en-US" altLang="en-US" sz="1200">
                <a:latin typeface="Comic Sans MS" pitchFamily="66" charset="0"/>
              </a:rPr>
              <a:pPr algn="r" eaLnBrk="1" hangingPunct="1"/>
              <a:t>39</a:t>
            </a:fld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B12E7-5EFE-4917-B58F-293A9065C66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492320-DA74-4FA6-BD9D-411D128BD21B}" type="slidenum">
              <a:rPr lang="en-US" altLang="en-US" smtClean="0"/>
              <a:pPr eaLnBrk="1" hangingPunct="1"/>
              <a:t>40</a:t>
            </a:fld>
            <a:endParaRPr lang="en-US" altLang="en-US" smtClean="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B6364A4-628B-4ABC-82AC-B72A2A6F3249}" type="slidenum">
              <a:rPr lang="en-US" altLang="en-US" sz="1200">
                <a:latin typeface="Comic Sans MS" pitchFamily="66" charset="0"/>
              </a:rPr>
              <a:pPr algn="r" eaLnBrk="1" hangingPunct="1"/>
              <a:t>40</a:t>
            </a:fld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CF6E47-D7BF-4625-9F36-F4F821833BE7}" type="slidenum">
              <a:rPr lang="en-US" altLang="en-US" smtClean="0"/>
              <a:pPr eaLnBrk="1" hangingPunct="1"/>
              <a:t>41</a:t>
            </a:fld>
            <a:endParaRPr lang="en-US" altLang="en-US" smtClean="0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B3B6D22-2B36-4BF7-AE8D-69355485D795}" type="slidenum">
              <a:rPr lang="en-US" altLang="en-US" sz="1200">
                <a:latin typeface="Comic Sans MS" pitchFamily="66" charset="0"/>
              </a:rPr>
              <a:pPr algn="r" eaLnBrk="1" hangingPunct="1"/>
              <a:t>41</a:t>
            </a:fld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ADC949-D006-4C8C-9B5D-486DAFAFF73B}" type="slidenum">
              <a:rPr lang="en-US" altLang="en-US" smtClean="0"/>
              <a:pPr eaLnBrk="1" hangingPunct="1"/>
              <a:t>42</a:t>
            </a:fld>
            <a:endParaRPr lang="en-US" altLang="en-US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F2117B0-2ABC-4AD1-9677-5A4DF59F0AFD}" type="slidenum">
              <a:rPr lang="en-US" altLang="en-US" sz="1200">
                <a:latin typeface="Comic Sans MS" pitchFamily="66" charset="0"/>
              </a:rPr>
              <a:pPr algn="r" eaLnBrk="1" hangingPunct="1"/>
              <a:t>42</a:t>
            </a:fld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5CC1ED-37AA-4064-B76D-F48656CE7F10}" type="slidenum">
              <a:rPr lang="en-US" altLang="en-US" smtClean="0"/>
              <a:pPr eaLnBrk="1" hangingPunct="1"/>
              <a:t>43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983819-9479-40E4-A0C9-E636F32C2E1B}" type="slidenum">
              <a:rPr lang="en-US" altLang="en-US" smtClean="0"/>
              <a:pPr eaLnBrk="1" hangingPunct="1"/>
              <a:t>44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So, in effect, photosynthesis is respiration run backwards powered by light.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Cellular Respiration</a:t>
            </a:r>
          </a:p>
          <a:p>
            <a:pPr marL="517525" lvl="1" indent="-173038" eaLnBrk="1" hangingPunct="1"/>
            <a:r>
              <a:rPr lang="en-US" altLang="en-US" smtClean="0">
                <a:solidFill>
                  <a:srgbClr val="000000"/>
                </a:solidFill>
              </a:rPr>
              <a:t>oxidize C</a:t>
            </a:r>
            <a:r>
              <a:rPr lang="en-US" altLang="en-US" baseline="-25000" smtClean="0">
                <a:solidFill>
                  <a:srgbClr val="000000"/>
                </a:solidFill>
              </a:rPr>
              <a:t>6</a:t>
            </a:r>
            <a:r>
              <a:rPr lang="en-US" altLang="en-US" smtClean="0">
                <a:solidFill>
                  <a:srgbClr val="000000"/>
                </a:solidFill>
              </a:rPr>
              <a:t>H</a:t>
            </a:r>
            <a:r>
              <a:rPr lang="en-US" altLang="en-US" baseline="-25000" smtClean="0">
                <a:solidFill>
                  <a:srgbClr val="000000"/>
                </a:solidFill>
              </a:rPr>
              <a:t>12</a:t>
            </a:r>
            <a:r>
              <a:rPr lang="en-US" altLang="en-US" smtClean="0">
                <a:solidFill>
                  <a:srgbClr val="000000"/>
                </a:solidFill>
              </a:rPr>
              <a:t>O</a:t>
            </a:r>
            <a:r>
              <a:rPr lang="en-US" altLang="en-US" baseline="-25000" smtClean="0">
                <a:solidFill>
                  <a:srgbClr val="000000"/>
                </a:solidFill>
              </a:rPr>
              <a:t>6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altLang="en-US" smtClean="0">
                <a:solidFill>
                  <a:srgbClr val="000000"/>
                </a:solidFill>
              </a:rPr>
              <a:t> CO</a:t>
            </a:r>
            <a:r>
              <a:rPr lang="en-US" altLang="en-US" baseline="-25000" smtClean="0">
                <a:solidFill>
                  <a:srgbClr val="000000"/>
                </a:solidFill>
              </a:rPr>
              <a:t>2</a:t>
            </a:r>
            <a:r>
              <a:rPr lang="en-US" altLang="en-US" smtClean="0">
                <a:solidFill>
                  <a:srgbClr val="000000"/>
                </a:solidFill>
              </a:rPr>
              <a:t> &amp; produce H</a:t>
            </a:r>
            <a:r>
              <a:rPr lang="en-US" altLang="en-US" baseline="-25000" smtClean="0">
                <a:solidFill>
                  <a:srgbClr val="000000"/>
                </a:solidFill>
              </a:rPr>
              <a:t>2</a:t>
            </a:r>
            <a:r>
              <a:rPr lang="en-US" altLang="en-US" smtClean="0">
                <a:solidFill>
                  <a:srgbClr val="000000"/>
                </a:solidFill>
              </a:rPr>
              <a:t>O</a:t>
            </a:r>
            <a:endParaRPr lang="en-US" altLang="en-US" baseline="-25000" smtClean="0">
              <a:solidFill>
                <a:srgbClr val="000000"/>
              </a:solidFill>
            </a:endParaRPr>
          </a:p>
          <a:p>
            <a:pPr marL="517525" lvl="1" indent="-173038" eaLnBrk="1" hangingPunct="1"/>
            <a:r>
              <a:rPr lang="en-US" altLang="en-US" smtClean="0">
                <a:solidFill>
                  <a:srgbClr val="000000"/>
                </a:solidFill>
              </a:rPr>
              <a:t>fall of electrons downhill to O</a:t>
            </a:r>
            <a:r>
              <a:rPr lang="en-US" altLang="en-US" baseline="-25000" smtClean="0">
                <a:solidFill>
                  <a:srgbClr val="000000"/>
                </a:solidFill>
              </a:rPr>
              <a:t>2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</a:p>
          <a:p>
            <a:pPr marL="517525" lvl="1" indent="-173038" eaLnBrk="1" hangingPunct="1"/>
            <a:r>
              <a:rPr lang="en-US" altLang="en-US" smtClean="0">
                <a:solidFill>
                  <a:srgbClr val="000000"/>
                </a:solidFill>
              </a:rPr>
              <a:t>exergonic</a:t>
            </a:r>
          </a:p>
          <a:p>
            <a:pPr lvl="4"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Photosynthesis </a:t>
            </a:r>
          </a:p>
          <a:p>
            <a:pPr marL="517525" lvl="1" indent="-173038" eaLnBrk="1" hangingPunct="1"/>
            <a:r>
              <a:rPr lang="en-US" altLang="en-US" smtClean="0">
                <a:solidFill>
                  <a:srgbClr val="000000"/>
                </a:solidFill>
              </a:rPr>
              <a:t>reduce CO</a:t>
            </a:r>
            <a:r>
              <a:rPr lang="en-US" altLang="en-US" baseline="-25000" smtClean="0">
                <a:solidFill>
                  <a:srgbClr val="000000"/>
                </a:solidFill>
              </a:rPr>
              <a:t>2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altLang="en-US" smtClean="0">
                <a:solidFill>
                  <a:srgbClr val="000000"/>
                </a:solidFill>
              </a:rPr>
              <a:t> C</a:t>
            </a:r>
            <a:r>
              <a:rPr lang="en-US" altLang="en-US" baseline="-25000" smtClean="0">
                <a:solidFill>
                  <a:srgbClr val="000000"/>
                </a:solidFill>
              </a:rPr>
              <a:t>6</a:t>
            </a:r>
            <a:r>
              <a:rPr lang="en-US" altLang="en-US" smtClean="0">
                <a:solidFill>
                  <a:srgbClr val="000000"/>
                </a:solidFill>
              </a:rPr>
              <a:t>H</a:t>
            </a:r>
            <a:r>
              <a:rPr lang="en-US" altLang="en-US" baseline="-25000" smtClean="0">
                <a:solidFill>
                  <a:srgbClr val="000000"/>
                </a:solidFill>
              </a:rPr>
              <a:t>12</a:t>
            </a:r>
            <a:r>
              <a:rPr lang="en-US" altLang="en-US" smtClean="0">
                <a:solidFill>
                  <a:srgbClr val="000000"/>
                </a:solidFill>
              </a:rPr>
              <a:t>O</a:t>
            </a:r>
            <a:r>
              <a:rPr lang="en-US" altLang="en-US" baseline="-25000" smtClean="0">
                <a:solidFill>
                  <a:srgbClr val="000000"/>
                </a:solidFill>
              </a:rPr>
              <a:t>6</a:t>
            </a:r>
            <a:r>
              <a:rPr lang="en-US" altLang="en-US" smtClean="0">
                <a:solidFill>
                  <a:srgbClr val="000000"/>
                </a:solidFill>
              </a:rPr>
              <a:t> &amp; produce O</a:t>
            </a:r>
            <a:r>
              <a:rPr lang="en-US" altLang="en-US" baseline="-25000" smtClean="0">
                <a:solidFill>
                  <a:srgbClr val="000000"/>
                </a:solidFill>
              </a:rPr>
              <a:t>2</a:t>
            </a:r>
          </a:p>
          <a:p>
            <a:pPr marL="517525" lvl="1" indent="-173038" eaLnBrk="1" hangingPunct="1"/>
            <a:r>
              <a:rPr lang="en-US" altLang="en-US" smtClean="0">
                <a:solidFill>
                  <a:srgbClr val="000000"/>
                </a:solidFill>
              </a:rPr>
              <a:t>boost electrons uphill by splitting H</a:t>
            </a:r>
            <a:r>
              <a:rPr lang="en-US" altLang="en-US" baseline="-25000" smtClean="0">
                <a:solidFill>
                  <a:srgbClr val="000000"/>
                </a:solidFill>
              </a:rPr>
              <a:t>2</a:t>
            </a:r>
            <a:r>
              <a:rPr lang="en-US" altLang="en-US" smtClean="0">
                <a:solidFill>
                  <a:srgbClr val="000000"/>
                </a:solidFill>
              </a:rPr>
              <a:t>O</a:t>
            </a:r>
          </a:p>
          <a:p>
            <a:pPr marL="517525" lvl="1" indent="-173038" eaLnBrk="1" hangingPunct="1"/>
            <a:r>
              <a:rPr lang="en-US" altLang="en-US" smtClean="0">
                <a:solidFill>
                  <a:srgbClr val="000000"/>
                </a:solidFill>
              </a:rPr>
              <a:t>endergonic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F3B3C-86FE-492F-9A5F-B95AF3D7508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C2145-DF55-459B-9359-B9EF6B3B2FB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5F0EE-820C-45F1-A67A-9A5B8379EB5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FF7BB-0693-4296-9A99-617F4A6EF6D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D2C65-E255-4D31-8DC1-EF12B62E761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08CA2-EC7C-48AF-98AC-D5B0AFD236C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5A556-227C-48F9-8F01-C19D5C91215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0DB5-0AEA-4B18-B3A1-6F315A332A8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3BE1-83B2-4B24-87BE-6E6AC61172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0DB5-0AEA-4B18-B3A1-6F315A332A8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3BE1-83B2-4B24-87BE-6E6AC6117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0DB5-0AEA-4B18-B3A1-6F315A332A8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3BE1-83B2-4B24-87BE-6E6AC6117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2EEF0-88D3-4B4C-8563-33F9563C5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3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0DB5-0AEA-4B18-B3A1-6F315A332A8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3BE1-83B2-4B24-87BE-6E6AC6117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0DB5-0AEA-4B18-B3A1-6F315A332A8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3BE1-83B2-4B24-87BE-6E6AC61172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0DB5-0AEA-4B18-B3A1-6F315A332A8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3BE1-83B2-4B24-87BE-6E6AC6117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0DB5-0AEA-4B18-B3A1-6F315A332A8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3BE1-83B2-4B24-87BE-6E6AC61172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0DB5-0AEA-4B18-B3A1-6F315A332A8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3BE1-83B2-4B24-87BE-6E6AC6117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0DB5-0AEA-4B18-B3A1-6F315A332A8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3BE1-83B2-4B24-87BE-6E6AC6117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0DB5-0AEA-4B18-B3A1-6F315A332A8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3BE1-83B2-4B24-87BE-6E6AC61172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0DB5-0AEA-4B18-B3A1-6F315A332A8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3BE1-83B2-4B24-87BE-6E6AC6117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BE0DB5-0AEA-4B18-B3A1-6F315A332A8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1213BE1-83B2-4B24-87BE-6E6AC61172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Fxtrp6LMVCc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Rl5EmUQdkuI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Qqsf_UJcfBc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4OpBylwH9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wmf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manasinc.com/webcontent/animations/content/cellularrespiration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143000"/>
          </a:xfrm>
        </p:spPr>
        <p:txBody>
          <a:bodyPr/>
          <a:lstStyle/>
          <a:p>
            <a:r>
              <a:rPr lang="en-US" dirty="0" smtClean="0"/>
              <a:t>Unit 3 </a:t>
            </a:r>
            <a:r>
              <a:rPr lang="en-US" dirty="0" smtClean="0"/>
              <a:t>Cells</a:t>
            </a:r>
            <a:br>
              <a:rPr lang="en-US" dirty="0" smtClean="0"/>
            </a:br>
            <a:r>
              <a:rPr lang="en-US" sz="2800" dirty="0" smtClean="0"/>
              <a:t>part 1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Randall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5910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altLang="en-US" dirty="0"/>
              <a:t>Nucleus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7696200" cy="4572000"/>
          </a:xfrm>
        </p:spPr>
        <p:txBody>
          <a:bodyPr/>
          <a:lstStyle/>
          <a:p>
            <a:pPr marL="457200" indent="-457200"/>
            <a:r>
              <a:rPr lang="en-US" altLang="en-US" dirty="0" smtClean="0"/>
              <a:t>Contains </a:t>
            </a:r>
            <a:r>
              <a:rPr lang="en-US" altLang="en-US" dirty="0"/>
              <a:t>DNA (genetic information) and controls most of the cell’s activities.</a:t>
            </a:r>
          </a:p>
          <a:p>
            <a:pPr marL="609600" indent="-609600"/>
            <a:endParaRPr lang="en-US" altLang="en-US" dirty="0"/>
          </a:p>
        </p:txBody>
      </p:sp>
      <p:pic>
        <p:nvPicPr>
          <p:cNvPr id="50182" name="Picture 6" descr="dna_rotating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24250"/>
            <a:ext cx="18954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cellnucle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2891372"/>
            <a:ext cx="4281056" cy="39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2466110" y="4147322"/>
            <a:ext cx="26670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5133110" y="3352800"/>
            <a:ext cx="1039090" cy="381000"/>
          </a:xfrm>
          <a:prstGeom prst="wedgeRoundRectCallout">
            <a:avLst>
              <a:gd name="adj1" fmla="val -51444"/>
              <a:gd name="adj2" fmla="val 13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DNA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403273" y="533400"/>
            <a:ext cx="3581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hlinkClick r:id="rId5"/>
              </a:rPr>
              <a:t>Discovery of the nucleus</a:t>
            </a:r>
            <a:endParaRPr lang="en-US" alt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381000" y="3124200"/>
            <a:ext cx="1219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altLang="en-US" dirty="0"/>
              <a:t>Ribosomes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7696200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Assemble </a:t>
            </a:r>
            <a:r>
              <a:rPr lang="en-US" altLang="en-US" dirty="0"/>
              <a:t>proteins like a worker assembles toys in a toy factory.</a:t>
            </a:r>
          </a:p>
          <a:p>
            <a:pPr marL="609600" indent="-609600"/>
            <a:endParaRPr lang="en-US" altLang="en-US" u="sng" dirty="0"/>
          </a:p>
        </p:txBody>
      </p:sp>
      <p:pic>
        <p:nvPicPr>
          <p:cNvPr id="55306" name="Picture 10" descr="ribo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43275"/>
            <a:ext cx="398827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 descr="woman_conveyor_belt_hammer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5814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r>
              <a:rPr lang="en-US" altLang="en-US" dirty="0"/>
              <a:t>Endoplasmic Reticulum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45968" y="1600200"/>
            <a:ext cx="6781800" cy="2971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800" dirty="0" smtClean="0"/>
              <a:t>Transport </a:t>
            </a:r>
            <a:r>
              <a:rPr lang="en-US" altLang="en-US" sz="2800" dirty="0"/>
              <a:t>System for the cell that surrounds the nucleus.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 b="0" u="sng" dirty="0"/>
              <a:t>Rough ER-</a:t>
            </a:r>
            <a:r>
              <a:rPr lang="en-US" altLang="en-US" sz="2400" b="0" dirty="0"/>
              <a:t> Contains ribosomes on      its surface. 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 b="0" u="sng" dirty="0"/>
              <a:t>Smooth ER-</a:t>
            </a:r>
            <a:r>
              <a:rPr lang="en-US" altLang="en-US" sz="2400" b="0" dirty="0"/>
              <a:t> Detoxifies Drugs and makes membrane lipids.</a:t>
            </a:r>
          </a:p>
        </p:txBody>
      </p:sp>
      <p:pic>
        <p:nvPicPr>
          <p:cNvPr id="57351" name="Picture 7" descr="endoplas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33732"/>
            <a:ext cx="3733800" cy="23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12" descr="forklift_pallet_move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22" y="228600"/>
            <a:ext cx="1828800" cy="160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48559"/>
            <a:ext cx="3662794" cy="274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Fluid like material between the cell membrane and the nucleus </a:t>
            </a:r>
          </a:p>
          <a:p>
            <a:pPr lvl="0"/>
            <a:r>
              <a:rPr lang="en-US" dirty="0"/>
              <a:t>Over 80 % water </a:t>
            </a:r>
          </a:p>
          <a:p>
            <a:pPr lvl="0"/>
            <a:r>
              <a:rPr lang="en-US" dirty="0"/>
              <a:t>Site of most organelles and cellular chemical reactions </a:t>
            </a:r>
          </a:p>
          <a:p>
            <a:endParaRPr lang="en-US" dirty="0"/>
          </a:p>
        </p:txBody>
      </p:sp>
      <p:pic>
        <p:nvPicPr>
          <p:cNvPr id="23554" name="Picture 2" descr="http://leavingbio.net/cell%20structure_files/Cell%20Structure_files/image0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412432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Vacuoles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17355" y="1447800"/>
            <a:ext cx="7696200" cy="4267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Store </a:t>
            </a:r>
            <a:r>
              <a:rPr lang="en-US" altLang="en-US" dirty="0"/>
              <a:t>food, water and waste.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dirty="0"/>
              <a:t>In plant cells there is only one large central vacuole filled with water.</a:t>
            </a:r>
          </a:p>
          <a:p>
            <a:pPr marL="609600" indent="-609600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62473" name="Picture 9" descr="36_h_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00482"/>
            <a:ext cx="4191000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7" name="Picture 13" descr="caterpillar_jar_prison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609600"/>
            <a:ext cx="1228725" cy="18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SEhUUExQVFhQXFxoXGBgYGRsYGhodHR8dHhsdHh4YHCghGB0lHB4fIjEiJSkrLi4uHB80ODMsNyguLisBCgoKDg0OGhAQGzQkHyQsLCwsLCw0LDQsLCwsLCwsLCwsNCwsLCwsLCwsLCwsLCwsLCwsLCwsLCwsLDQsLDQsLP/AABEIAKQBIAMBIgACEQEDEQH/xAAbAAACAwEBAQAAAAAAAAAAAAADBAACBQEGB//EAD4QAAIBAwIEBQIEBAUCBgMAAAECEQADIRIxBCJBUQUTMmFxgZEGQlKxFCOh0TNiweHwkvEVFkNTcrIkY4L/xAAZAQEBAQEBAQAAAAAAAAAAAAAAAQIDBQT/xAAkEQEAAgEEAgICAwAAAAAAAAAAARECAxIhURMxIkHR8GFxof/aAAwDAQACEQMRAD8A9GQwtjQqtC6dLlgMiN1zI701wSMqBWYswABJ6mN6vbt4E7wKKqVbcREqyicCJ+1IXuN/mBF9WoAqQZKkeoHaB1p8CaXKoViDkqdjEbVRWBq5T/hqsUuUVtvImPvV8dNoH3rldilyrgFSK49wCJME7Dr9t66LbnoF93xt/lGTS5HBVbl0DqJ7dftVXe2kay9ycQJUY3gKCTnFdHHMmUUWxjBAXaOp3BJj2j3pZQi2nbZH+0f/AGiujh3OYUDuXH+gMUjf4m4YGoj1ZmSI2BO5xiP7VRnyNTR2DHmBWNQmJI+aXKtE8PGDcUfCsc9RJIg7fcUJin/utHUi3gfOYHTPvSK2iepBjEiD7khcerB+Ko0SM7mdJGcDCwMMuonP0pchx7abefEkCSnfb83/AGqgsmCVuoY6FWU7x79Z+xpM4zO0SQB0wZggLMYI7k0sl/JwQySMRB3nONXfHc0uUa+hxkqTjdSG/bP9KFaKiQp6yROZO++aHwvEOoDAjSsHviOkDb/cU1d43YXVDAAjIBgiIzuDB6YxvU3FFtIzJIzAjcn+1csXgVxlfef3o4KRysyqQBmG3xicqJzE9DUHDtA0gMIkEDSev5WHtVsqSrntge1Adj3P3o10wYIIPYiP33oNwUuWS1xz+o/c1n+JcYbaNcJYqoJaJnHbNNcVdCgsxwN6X4jK+xj+pFS5QPiHwpW5IIwVYn9jSz32/U3/AFGimyFEAAD2AA+woFwVJmVmeeALvEN+tv8AqP8AekbnEP8Arf8A6j/emropC6KxMykKnimnmuXAs5ILGPpPepev4lL5aezMCPkE0MpO/wBKpdSZqXLdqnirnS45j/O39643F3B/6j/9bf3q1nimEJdtI6xi4vK47T0agEVLntQrPiLrdzdYTtqdtJPaZxTPH8WQRpa4h2ZfMYwT1GdqTuKPpQbT6WnSHEEaSY+x6EVblb4p93tIAPc5Pz9auDJxmN64gwPgUt4ilxwVUAiQVYOVKEdYA5/g11Yg0pq+sSFnJEx7VTbO/wAVdRFFWaqiq69wok5JA6dyTsK4bYH+I/UDy7e57idyfgd6CNcEwAS36Rk/7fWuvaYf4h0YPKILGN87CPaaV/8AECEUIqqIMqpy22SCMxkwJ39sguTLDJMLBblUycAYxONu9FPHjFTCAqWgTh2PWZmP3wKVeW5SpJzqOcZEjIlRPz9K5aJGCcMMElRI3gAbk7e2N81wL3nDazBCrqwenQ7fXFFctk6SwwYE47zuoO0e9cayF1KNMmMknaOXocSPVnc1kcN4vrhlOoMbWjQdUnUdfmgCLcL0bt71uWzjGZMjYAk9M7x7x7bUJxmFLesKoYgsTzRlNRBBYyBiPoYG1QIYAn1nTBBOoAdM46Vw3U0icDKrsDsAc5DAHp1orYLGN5mAZIkbAjbufaaISu2s6nY6T/05gZ/VuZAI2PYUyjqCwVogqIwpSTkZ6R1rl4BWLmJk8wiGgHf2k57fWr+VAUcwGVAYAg4nM4zOI7UAIYjlXEFQBEkSRiN8g47d65nflgQNRYtAzHWZ26Zn734pZUbZOB6YJ3wTkdj0ipcthSTOkyzDUvNtzT1gzIE9aFO6dXTGc7wc+0AD7GemKCoOIgaQSY3aIEmcjOev9KtcMAZACKUB7gGZBx2Ej3qvmIw1yzDckQ2wJ+Mz2xiaCt5Dq5ZkmG2eT1wu3f3g7b0O+7JJ5djuSeaesgYIgGP0ir+ZqMHSTOndQAe0ARK+xwT70DheIkBgW8ssdDGApZQdWR7kztPvUKk+PEzABBIgETmZIB5SIkDpIj2qji0YgFOpIMD5hhBGRtFKqZbTgsZ23EYlVBG5IxuJ60vcXBhUEgEHueuN13OR/rRmTL8Ac6WRo3/Kfgg4/rSvE2WX1KR8jH32qp4kqSQ2khgYJlevcYgbdwRV+H424igKMfpUnIAkZzvIkx2paEbiztWUvGJdLhGDaDpaNprfueJIwl7alon06ZOBEj0qDgmTtQv4SxlUYoO+CpJJhjMEggd6hTEuikri16O/4Sx9JVu2dJ+xrM4rgynqUr8j/WszCMwpQ3WnHtmMUJ7eKytk3FAu029ul7i1GoJsc+9K3D2phvVt03pW+Kqw+6eHC6A3mlTnlK4xHX3pv4qofb4BHv8ANQkzAEtBMbADuewrsyimBzEfTr8d6v5P/uEoD+X87TnfZcdN6o3ELbkqQXiNeDnsuYjb371j8XxSu62yGZWMOR6V7AHfJiT0EfNLWjHHfiC3bZbX+GWVmjaAY9SkSTmJBO1A4fitZCkERDENI9//AJHaM7RWZ4Z4TcW9LLYVQNNsw7EzqMspJKb9Cc4FX8X8O4i6uscUdTQQoWFAyGJhsmDE/tWeRrK6ksploBJBUbZHbGYk7V478SeIP5pm4UtLKtdgOqHSNLsFfVrLgLGmCpnoRQFbiOHuMW0XAj2w9tFNwnVq207YmTj8tO8ciX2/jPK4i3F4aocI8WwVS6pZTqgt1IETvUnmHXTnGJ+R38L+KXLjr5xsqrIL40XPMkXGOlScFCkNiTM1vWiNK6iuPcRMdDhf7V828PS5ZS8mlBefVbuDy2uPdvgsyBIjTqSWB2Mj2r6J4Xxa3ZuW7j3LUIiNcARp0EkRGTP9QasS1qYVN9ufwWkswe4pdArMMM6rqi25CjQVDb5JnJptbZKgABd19htpnvia41stzZAnSSYB2g9cQDvPxQvEyzWrqrquOQdIDaZlY0jO0gGZzitOXtU+I2xLK6rt1AycEMRI0zGPfrRLHEK4DKBE4A5tsaenfAjp9vnvGcVcv3Lg1HzFsW0tW7dlrbXGstMAxnSRqO8THSvV/hu67w1y4tx3UlrwgeY+BBUSFNtgVLA5npFZjK3XPS2xdt62wGYLDadIO2d9tQjpOCNqiW4nVBY5ZsrIAEHGckZ7YzVrRDQVBgkhScxpmfk43IB271ZLZ3U4JJIhhtBOe5J2IxnvWnEK4Bgn0zEQTM+4OTiDv0oarsc6QIM4O5O877SI6URsGIDY7wDIn4E9SO32oTkCVkz0kkwMjMrIA7/3DD/FVxzbSyiM73TBW3CMR+by5wrDBBPQmNqyfBfFLt1t1uulu2bj2SvlgnU1x2GJ5YB09RtXqPE+BW8AtxW9QKkMdSmSIVuk9x2NZtv8PohtpcIuJYkWVe2oZVJHqIIFwSI71mYm7dMcojGYmGR4Xeu6rGgrestefRYJ0XpghtbTyQZbOc+1a/hXABJXmlXIKljEmQSgkjUCIOc/WmX8MQw5tBXDIdSrFyRJkHHMew+s001sKBkT6Sw6zHVjBaDM9DSIpMs7pS8NICkssk6pySQSF2jAzMf1mgcQTlWIUncxKqRgaiVEA5J+N6ZeDlVyy5B2MHJBjED/AOw7VS6u67acEADEAbEAEmNRgf0qucs8tpIydJ5cHqDEjfIBIz0GPYZsTiATqJk4ERk5yCYMiRIAzimX1A7wWy2w0kfmnbAyR/aqC2QZI0EcsDY9QIGIAB33BPajMkrp2JUnABOAeumCRkY2ORBGaWZMSPyzIEZWcEfEZBMcw2innUAn9PqypgRESZkZJwQfT1mgNBH5eoGcAsCWGciWUiZP94FfNcaoZpB5hEgxuM5iImPbrRbfjFxQSvMJJ3GYBw3SAevzUvosCSNIJBYrIGoCCRO0DJ6UDjF9WrTkFXHpg9DM8wIiTA+kVJBjx9lv8RBMjblLE7bHt361W54cjDUlzABMNG/XI7bbday9RWWkBpUGRv222GIke/ai20CsNBIAEgbYPrEiYwNvcnoaI5xXBsnqEdJGQfqKQvLWvwXijWwATvsO+kRGPgZNF/hLV5V0MEb45cRODtkjI71mleU4hopC6a1PFOFZG0sIkSOxHsetZbAjEdP61Ibfc7XFIukb3HIQDIDNE6Z2kLmN4pjiLwtxbVwbjAnbmYjYiT6B2GaSs8GpUXPMYWy63Bb/ACEoNOomCwLCdtwJ6UE3dLIqLqctjyxzqEHMik41AT2Bjaa6ykQKpkwA0EQTKyvsc7GSZP8ASsbivFluOQNfnaUewgAuKxZisOwHLkdSu9N2Lov8PJJCMRDp+ZWJhhIksOq+9Zni/BXLnD3Tw113PEAeYqwrOnWcEyM9c6qktRX23rF9CeVwy29GteZiuomJ1HGQYHtROGtkZHMSSNSgLnB5lJ2jOOtI2PDzcdbt06nCJbSF0CFJguMkmWwSIFPKFLSFIMmZbRtG0DmxPaelUrotw3Dxc/lgKrlDdeQZ0ArtjB9u3WK5c4QXUAacrzATqhsZAIlfYTuewrvnqDbQhix9LREtMxpzJGSO2e8Vi+KfiZLRc67dtEth08xHBvtJDKhBAwQJbJEjFFiAG/DjpdW+Cp03EvEklQxS2w8uFXQAcnXEjrOKZ4fjhYt2lPl4v/w+hi2pSwJRmJEspAKzA1H5q3HeJI6m2+gqzMmiDKhV1IzMDEN6QMEiTJis23Yf+I84BRfW8A17h1V7dxmSU4VRIOoydTjYZ64np1x+UfJ6ngeKZzkzuLbIulH0xqK6pkLJGnZc7yKfUwZBwIKsQGgCYIOIzJ6mvP8A4f4NgbjkkrLqtxw2pyzFj/LZgttgdS4HN1ivRXGBE76fzaQD7erpE56n71XKffDB4z8O23KifSXYIzM6oXg3GUCIfBIM7k1rcPZtoQbehGAGByg9oxzDHcZ70xzMV1eok7nTGAM9jge2a4iyCqsp0jSBuD/8pyMn/vFCeV0tiSADJZgCB0JzjYDYyM71W5bwCY3gYIz1wc6dhBqyWZyQxMnYlhBiBBEwKKgJJI1TGWMRB7SJ2xmqjPs35YoSNaCXjlAI339Mg7Hv1pt7ODMkdBILdgObtMxNd8vSZ3PUg/0JOO/9appbo2853gddzvUUEEgQpiJUk+++8zMDp+1QoVlQRGf7Z/TmPgim7VsiAANJxgnrjf8ArGKBxJiN4jfqO8/I3olBMuZGJEde8wZPfqKr/CiDGMQJzPzPeQZ+KovVSPVk9fmIO+2PeicPZYa1z8jm9/pmcUQC8mlV+RErEdGWJ/MJ69KG6GT+WPSN9yCoB91EfSnbhE5PMR2GQMneZg5xQ7gkhQMahBGY7CTt1+MUKZ9wkTORDHJg/sYMCCOsexoYQKxkwozvphVnlBGIj83xijeaDIwJDerYySGMiN4zHX5qr6pkGIBEEyAJPlyYk9gf70QkLZaR6pUlv1S20QejdQNz0oV98lp/TOZOTuw/Tv2M/NOC2rMxIBEmQQBBwIBGy5zBG4pPxHgxeCK6FokFNRBbAAXUBIOxHutQoGxcBDqJUwfaG9oB6Db2+4mtgervkgQq4wRBxERGx2imLAuMvmG5cuu8BnJ0sxI9gBj29t6WvpzQZHdtIESMDB2kkTMDG1RKKEY1TqUyDMwQuHgHGoBjgHlgGkPJgFOgxJUEYJUSBGYB27U5xMiJJSCHH5kIIGwnI296p4hYYo+kAsVIjBEEj6hsTI7D3qSRUwCW1FgxOuW9ySdRAIPaOm/bGVyWX+YMOsSVJEA4nEwo7DvNWHiSlpAKhxqBJkGJyJzEmd+3zRXXTqEFTDubZwVOAQMiQQJHsTUZFs+JKwFu7GloALHYDMk5IxGf+1Zvi3hJtjUp1Idj1mJggfNU4rhCxMFo0DSGk49p9YGIPStLwLjwy+U6ghtSsJiIyJPX2jtRX0nxq95doFVBVVVRLQpCrOnGV6nrOrMRXn7XGJfQF2RUUxOQ+VBV1hpVoIBA7mn/AMUcTbt2080awdI0qNLBWXqwJK7nH+9eT8H4xHuy66ragwvvO3TIC56ZFatv09knChrbJKi2wULGIQD0sGMMIgxODNK8LwjWhZtKnIhIJRiQyMuAbZ20mecHpXeL4y2wi041KGUBRkMw0nAnU0gjT7imvDHC2bUEEKCCx1SI9R1EmQe1aIJ+IeJlJIA0SlrUxJ0s0m0NK50sBE7TH0B4P46l+4LXKj6A+kEFhpJDIQBAuKfnevLfinh2vcTfQi3o0qi3JIFt8sjyoO5DDoB7TWl+HPCmkMpuMoZbxLEY4hQVvFU0g3NaEAbRnes3Nu0447P5b/jAcL5lpn8+2WdBaWXdyqkqARsQDuDsa8rY4lbd9LvC3r9oDhrhN/iLbXkdzz3VtBoCPq1TB3G1ez4+35tlzzpq1stxZV1MRskS0EneDHvXjLPhzKreUVsI5tqpW8/k8PIIu3yrKOZhEYEGc5mrJp5Yx7N8HxTeYLelUlLL2rds20UNZJB8623MNZKsFB6Yr2PE+EI06kl1wZMKpP5wNgQPzbj61l+B8GYuBmTVxGhySpLXVtAWwVa40r6QxBBjVW+L0tpxzKTmZKkYwRnMgmeoxVhjKbkLhrSootpOlByCfTJ3k+/frRGUETsBicdQZBkiGn2otlOYTpxgDfHbYSdiMdKuXPMJIiMzgmSDv6h/SRVZLpdMGWWRgxzEEkxpnsBt19qqogzygKpA2kkMSpYiZMTimeYt0BDNGeZcxqAU4O+M0N7ZadQM7mANxnrjIgzMYqC8TA0DMmA3qJ94x3+lUUaiVVi0DmIXc/qPc13hrQuLKmEDZdQFLmZIX9I6zTXlQCAICjb/AH70UqnCgZO/X2x2/wCRVmHcxPcj6j7fvXeIUdekR7denx+1ccY7qcRgZMxO+2PvVASNRk/6iO/ziuXW5sjvj/T/AGqSY6f/ABJHf22ydq4oDcxwZnucRH71ES3ZAHT3kRJ6fNEaypneTnVnr9fauuB0xuBgyTgb+wqynaOskdNj79T/AEoKC1hZEzMQI+o7d/pSfE2yMzq0gnnEE9wOk/aMU3sc9Se5kYz3BpS4BzwNLGWYnOSIyO5iMbRVSSj28jSTu4weboZAAPaD7mc1W5bkMoMY2B/SSJEHbOx996PcWHDMkEkSSZJyOvTbfqe1Lq/8wqTq9JggjcnJDTPSDt6h71EDa1PMRAOBg6Z6jJlxnbaO9J3eIAJHP0PKwOk7RO2CesAd60hYiRuQxWSDOegzidvp7V5vxy3cUF1QugRFGZZE1fzDE83XMHNSWsYueTdriRMflPMNtJPVZxkic9+9cPDiQMcvUjYDPsQBuc9jmszwbwwoVtoTctm4r23uj+YoAAa3BAHRTP8AStS2WiRnlkzJGMkY6GACOkdakcmeMY5VE2zeK4PWoXUIVSFUgZUxDSRIMGNo3ofEOEwukhM5xtpb3M7kbxDVo3rY0qAepWTGW2ABEwBmBnuN4rP4myGdXBIIA1DYg8yhiTMPpYgCY7z0ksM7jkknTAyGOr0wQ0SBuvSa5IKkkaRCuATkahE6vYj4ztV3uNqJfAZcxJUxK5A9J9yaPoloYtlvUD7+mNiuCRtOKhIXEWyQoYQDykATpJjS0e8fGD3rNe2wJKwJYN069o71qhFCQATcJJJA336b95G/zFJXPSZ9UZIyGGIMTPed+lGX07xV1awtzSHAtoyhiMzETPpjvnr2r5jxnDPylfMLK8q24DLMq6TCZBk+0RX1rw1IUWBsLYNsk/8ApuN9vyExE7GvA/jawbNw+VaC27gl7jMdMrEqfjeesmtZQ6EvAEss7hSdDkPC+vUYDFTsykaiAJO8CvbXnVbCMAzcgyvK2nUVSTnRiSZ2iK+f/hTxLiFW4HVLysVKIxBliMgLBBGjbYCN819Q4nhlv2igcoMZAB1LEkT3GR2g/WmJ9lLiLaYuYhgoM6iQkbSfzAf6DNVW29kkXxAti55j6gdYkMkKANGkDp71y/aS1dCc9x1EsgMFpIiVE4EQGzG9E4zh24mwiw4YOS6gsrsDi6hOI1AxPStQ1FWLw/Fi6NSpcDFdUOCpYNMGOxyBFEtcMmth2AOkGMfpmdpnO3tSf4e8NHDo5ZmLAaYe4bnlW0YtbSf8oMGOop1eNtEuNRJReZQpDBRlQwPpU5+1KJXuWfNUAEeajLdttAktENjIEgAfb6FA8615lsEXEOrSM6MS4HsfUN+opm1IyCTnExDEbnbeD06Uq02XS9b/AFEEyIJJmDAwrA49wasJK1t1uHWI2UMJgDOPY9YPvvR7ahV3ADQIznOAffvGDNJXyqnXZH8twQoidLbG2V65yDTXF2mY/wCD0BOp4Ibc4CnrnJNKLXW1ONLGSBEzGMESI9iRtApW85ucimEIJYgBSxAJIwYjA+SOxrnijO1owrWzliZLKNIGAVyNR+I70O7e8tQg1BuUHYOzMQFXJ917CZJoNZwphV9IA0rvA3zGI/vQ1tHOO5wO4296T8N4ovbD8xkkGCF9E80RGDIMU0lyZZQIVdwJAJjG+DMGewNRVOFtsVOvdiYHUDtBohEAkiSAOkT895FD86fUAI3G8f0E/SrEqDjIH2MyInPb+lULcRw4H0GZAnpGZz1NWW2RnlBmSQIHuB8R1o6iQPU2kQYHL9PpO9S86oCYhVzqJER89KI7p7AT0zv7fMfvQiYnuQcGYHfPSMVROIFxhoaVPVSOvcmdo6dDVlXlkAAnBBkDbBjoYj7e9FBuIcAYAMCRkE5KnTERIH1PaguDpDrGq2236l3cCTI0zv79KLaGmIgAtklTq6DI6R9Jql7iDZZbjAshB9PqA2Zf8w/ajJEwQZRhOtf0kACBOczMgiKIyF2Qkast2Pzk5jbtuDVOGsMDpRh5YwrLzb5Alp77RuK4tq4gLK4J25kB2neCCD70pLKqRcBQHAOgMAdU51k/5QOX70pwXA6QIOvY5IYxmZI3EbbdPo54aY02Y06CxjAMFiWfV+YtMTAiBIqpt/qXU4IBURJGTgLuJkfQVAPYLM5wRvAABGT7k+0TQVUmIxgbAkAd8nffY96IWUGJOpmjljJ6DbAmft80KRpZsFTnUQQq4ksBGJBAiaJXFlbxjsFBfEcsEErI6RAMT1pa9bWTJjQBEEemIY7HG2SpMH2qvC8WboZlEpLW2mC1tQJhwBuQMds/FMPzMGIHRo9SwNwT0gZ9xWfa5YzjPMElB0gTOoahG2IkED1LjHXbeaGyCVOoyuoopWcET3GNiBHVqcKRvIG0nHpEYIyp0tIMHtSnE2wJVoU5U4HrOo9DhtX1+9GSV8qrk+YSRp6SHLTnflMCffPau3boBkOcEkFW9RjHwevvgdKNxYw0j/PkjUBgLBAiMnMGTOBVOLO+oCMqOWNoDhhk5nptv1rI+rXLBa3bKnTcVQyEnGVEg9dJ2P8AtSfHW14m04Eo6yGTHIexnoQMEYIG9P8Ahl0GzaYQQbds/I0ipxPBSQ6HRdAgMBII/Sw/Mvt06V1pp878Q8LThr9gFgEaVdRgaRkIJI33A3zW/wAL4xKpbNsuzlrcKoBGQCTmQNMH2rU4/hrfEDyeJtgPnSrHUjkzlSYB/eIHvSvDcK3CWlVUa44TTcuABQ5XAaMnUVxH71mqP6E4DS/mIQv8p2Q6ZVlOCpGToBGdO2CKaYPbGrV5iruXGox7zlRiZk71hWeKtJd85Fui5fUC4QTANtuQgEc7Z2wYnqa2b3meYx067QAEC5DL6pgxmRmD1q2pXxviQbX51QTJVlcDoGBccyjJI3jrXi3/AIlX4ktf1XZt8PcNy9qLMX1C5bVc27OgiYyoJ7GvpNhFYAP69OWSBIE5KQVJNVt+F6AoVbTDOgBQhE9lIgZiYPWkxEumGpOP0p4WhNsFtiWhwzFVAMLk+oRgE/Xem7lzSjEoDKgaD6SXmNtx1PXH1rEvceLOprtt7GmAzL6QT+RiIB6fOK1bN12VSwchXI5ojPLnT1Vhpn396rE9mPCLGjYjV1OZbHXO0dKetqAAOmPvOaFbMxOSc77x3J61Yud5EDbrVQQY23OMYjeayOKtr/hhTctmPzhI050ek8vUdoNalw9Zz1EHf3oHGPykwhIEhioMQNX2kRQIDirajy9DJpXlUMCACNgSBnr9aGOIRx6WuEZ5VBxGcgxHt8UwvDBWnSoAYtAgAK0YM795G4I7UW9egN5jqFg+okL0EdhnqN6i8hBiNPI6kSo5hOIiYO8/A+aFxDQrEkaQoZoM52XHQz9DHvXOEurcjTltLDYg5jScAT0+K8T434mqXL7ko9i1dBuKzQbouCGRSOW4ARMd4FJmmsMdz1w421Gssw9Sxp0zp3YL0AEScxPvRuN4UXremd11LcwSpBlSMdxHuCK8HwHGsx4e2X819Vzh0PB3CLxZuYXWa4NOkpI0mdh9PZ+FXosWm0Nv5emZYQfTqAyViJ2kUsyxoxwfDG3rLMpdrheFXy1lgARGQJgH3+s0VzpzvyhSzdy2OXuQJ36RQ73Eqi5IJA2B9QYQdR3BECkOB8VuPyaULGQYBWQNpJxkA46xRm2lxPCi4cNovFSuqcOJkzPadjvq6GioerW9EnIkGIjbGNqrw7GAR+ZWgE9lOfk/1imnnSDEz1wD7jNEKHhQrsRgsTIAx8VRgDiMekn/AJv/ALUxcz8dPt70u249h/pjeqjG8UskQ6gM9ttYkSNJwwIn83+lcCHQAz8ujUqzGIA52GZ2ED/sz4rcISTGFI9jvv2zS9pSqqIhhbtqCTIwOo7dG94rMhLjbIvW2S4oUMDEmCIgTOIknJHtQyqwTpHpI6AjAxgRhY+vanicCCyyZAkEtEjTEbwYmKo1ydzEggSsCcZMGYmBtsKF8PHvwQsXbBu20jyWsi7bYrca4Sf5jiJJM7ZjIp03DdKhCwbZiFkaljQd5aJIIrZdVPqAIMLpY/lYZyOo74n6UNLAGmWMEklw3SDpbNZpcs5n2QsKClu4YYXFYoVMljMaiDsJiBvvXLyxsqkHVEGMnMDeDGwPvTFnhlBhQqneAcy8/TMTOImpEREaFEdyMSpHzkGqxNM+7w50aQCy5IIAwCc/1Ix0IqBGY6gI5lBIgxqEKRG+QM4+KZW0dXTVqhRv7DT+obTvETRliyARBdshd4nrIGwO/wBKg9/4eYtWpn/DQfXSKZmKU4Bv5Vs9PKSf+kZpxRW2g7qK6lXUMp6HI/2pU8Ndt/4ZF1RkJdJDA7DTcEnr1B+adMDcxJge57e9RwQDG/aqrGN+wzabi+VcIiLhCluuHHK0nrP0o/EcAYgal0giRzFg3p3jrtBzHtTT29QIcCDurAEH2yKGnhmkfybj2h+nD2+uNLbf/wAkVKCvnupMsrkOCoM29OM7jY7x0jG1ZPHtf8yz/Mt+VLKyrDMBAIJgyyziPrNegu3LogXbIuLsWtGcDYlHyuf0zuapauWHOlXIeByToeY20uJM/vQec/EXhrXbjBb0Wjc1Mq2fPFxSEDK3MrKoKDvuc9K0fAuDt8PbYllURGhFKKFjTABmGkBiZOS1bL8AJYG5dGJb0NiYk8s79SKXa2UZTbXn3LNzNgjABIGcz8ipUe25yymKH4W7sGBBIWZEfO+/bFNlwRIED23n/nWsi0xCzckgkEAsf5ZO6rIlSNgdjRbYdX5FNyZbBAI9iNj8jB9q05tUe3TJ/wB6zfFOKCjOEOrU+dSLiXgepVE6uwg7TRme8wPlBQwJPM3MQNwAsiZjciaHwnEBxhmFxvzNyFiPykD/AA2BPx3oojDnb0iIIjcCMEHbbrQON4YXECMhZQQyiN2yQw6yAT8UDhm8nSMpYJ0q23lExK5EG2cQY5DjZhHP/FLXmG2zBbmIJk4aRELGT0giosrgIStojSpeRvgiGgfIJP0NeSu/hE2r9t7Kn+WWawzsXCArHlFlIhbZ5lP+ZhXsF4WLsBRBDMS0ypMAb7ggdYNdb0nSTqJJOIZR1juQf3qVbWOU4kuD8JHkLYuKjKoQAFiVESVIZhqiZzAjpvRUtLbBRFVVCEKAWEnJK+3z1k/U3CXJjfVIGRmMkfDfl+9D0fzFcgiAw1SdMdTpOe39arM8q8WiXbZUk6SNBwInBjlH0g5xSXB8Etq6gQFbK25BJHrbcNGFMQTG9aK8EAQBKsW3VollziBJY/MHI60EPJYWtMgkG4wm2sGNJUR5r7cinH5mHUULculLiatZc4VABNyDMIJzBmWJAAYSaJZaIVvL1sNUIdYC4gaz/iMDMkBd4juCwoBZLZOpgNbFdV5wMxgABYmFEATgUSygRCgyjESWPXJ3HNq0/FAcuc/Ydf8AtS3F8UqyTAAHNI/5iq3WIghwS5Atq0yZgYKyDGAaw/xX4e78NcCsXubgBdKmCJgTLTB7bUmeEiLmmFxv424c3AHS4bSvqJBguenTlWe+9ensubi60ZbgYHBAE/pjrMb9K+HLwFy4QAuDJ3GNvea+xeA+HG1ZVXEMA2uVyAIEd89jt96545TMu2rhjjHBq5qheRw0qCQNYnpsJ2HWqa1nYxJJiZBESII3OTFM3NTTIPmEwDkKDt3kxIxQbjEgA6tJ1TJgkKfVvywTiT1ro+cvcMTkggbr0Ge4zGASaW4lwLgXlLMBGCxIB7bmT/wzWizg7EDGROo4kHcdooYstIxGIUSJyAIDRgCI+JqEs6/ZTSG5QIYEsBGw1SAcjf4x3rrcI0MttSqkDMgswXEasal6yPbGKZB0Nk6mxAUaTBkmRkKehkkftVW4Zm3GlTuFJz7k947UpngvcujUQqktEQSYHcmOvsM4zXLXDwSTljuf2+BTtvhwuFH0FV4m8iRqZQTgZ3+KtD1vhI/k2YMjybRHT8okR0p0Un4SCtiyDv5VsEjvpFOTVbWmuCuTXAaC8VU3BkKdTBdQCiZn+lSCCAsyxif0jqYqyqFAVBAAgAUFReXuVOJDCIq3EWFcabiq47MA2PrXbgn1rIPfrVLYZWVJBVvSWORHQf70C6+HgD+W9xPadax20vMD2BFW03l3Fq7GxBa023Y6gfuKZmrCKKzmvqF03LdxVIYQy6lb2JQsNqtwzWMeW1tjmQGAbMT6jI7x3FN8OGWc56RXbtsP61Vh/mAP7jFKLLng9LdVaO+/vH5YjNUu8OGEsCWnLDlbGSDnmzMAztvmrfwagEW9Sb+hyBneBt0orWbnS60jI1IjQe/Q0oslDKCGIuJGk6xBAiCDMyIO2x9qzeL8MDDybomTFm4TqZGiPLafzQBoYnmGDzKC215l1YDGyZJ3V1knfYneu8VZuOCr2rTgzINxhOI30/X5zSluA7dsDl5sQCSfVJiTjfcSfeqNaYAKJBKMskAMIjmzO5ge1U4e/cUizdTzGaSjlwusKMgnTHmgeoQNQ5h1CuGd/wCHcbYV0jfVHSc96nIVU4ALsAFnmlpMxp0yIg+5maqxFsSxVQoGpgwG+AY3OrEL9K7c4lU5FS6boXUqcoYATDlgSLabyTM9J2oVi0gIe6Wa4CSP5bqlsmZCAgnrlzzHOwMByKFWuZKFLZI5Ri45IOSd7SwPSOY9Ssaato0qohdNsQIXSNMbKBAQiOg7Uw163BAZog40uO+nZRqjt7mlb/GWrYLS6gb6VcR/TmBHfbFCZhzVJAImWZiZ9OBIPUQMSO1cO7EkGerAjaDMgjp1I7UT+LDkyLsxzCCxkwQSdj8T1q5feLTk430rgbDc0SeOJKvJPQsZABUHAj0jA3j7iqhoKlXAeTBxyiD/AEBEjv8AuxcNwlv5YGr/APZ87cvvXGFz9NsDsSxgfpwAIpyXBC0i4YKuBJMSwG++eqkAdf34trlMAwxO+4dcR8kHPfI6ZeNt8yyiRBwT3zJNU/h2M6nb6Qs/alJYK8JzCQAJyWGroI9WJmc/vSPnWyCmvU2dSghiCByYUQpDTnrWieCQZKg+5k/vXmOAsmxeawg4dRbDXQzApdvi6xlARhyh/wDsKUlt7USeVNOSZaBE9YXJP26UP+EkQzE+w5V9sDeikQY71VX6VUu3LVhVAVQAB0qMlE1TFdoFXH2gY6n3NC/hmF1b1t9DhGtmVDqVaJBB2ONxTSp9euaiSZ7xI7nv9aUlt2zyqqjZVCj4AgVfzTVKlet4dPp3qBPONc801SpTw6fRULm4cexkVbzz7UKpV8On0VDtttO2B26V13ncA5B27VWpTw4dFQL55qeefahVKnh0+ioF881P4g5968j+HOJbjLvFvdZwLV9rFu2rFQoUeo6YlmnrtGKJx3j/APC+Za0te/h7IvXXZoYqzQABHM0SckDA74xGOnV1wVD0tg6AAuAKN/Et7V4/jvxgbd508nUiPYUv5kGL8hSF0biNp+tcv/ia7bbxBmtqycJoAUOQTInfQd5+kdalaPRT2J4k+32rv8W3tXluN/Ed21a8x+G0yGZZuiCFQOASFJDNJAABjSSTUH4nLlFsWGuObCX2TWFYK5AAWRDNknMDG+cXbpdf4VD0vFP5i6W2kEEYZSMhlP5WB2NB/jeII0SqmOa8AIOcaEOzkZOrlQ7a+njPF/xDdFrj2dP5fD3Utr5d0o/5T6tBiZk/b3oh8fbh+K4/WWdRd4a3aScBrgYGMHSOpidtq55YaUz6r9n8LT2nCHygQgAk6mJyzN+pmOWPuaMeLbvWTwPEHiLRLJctElkIMqwgkalMAwdwcdK83+GuNuXEPCXXc8RYvMLrBiGZF5lbfZ5CxPeuk4acV8faU9yeMfvQ7l0kQYivJ2/xoo87zLRUWrAvmGDHcqUOAAwMbEjJ7UzxP4guW0RrnDxrv2rQi5IIuxDqdMmCYggTG9Nuj0U37ahQAoCqOgECu15rhPxX5nlKLQF27fu2VUvy/wAqdTFtM9sR1rOH4oFy9wvEAulluGv3LluZzbI6bEgyJqTGj0VD2sVCteZ/82kWfOew6L/KOo6jbC3ATqLaJ5YhoB3WvQcBxPmW0eANShoDahnsw9Q961GGlPqCoGiq+WKvUrfh0+ioDNkGhtwanvTFSnhw6NsFjwSnv964eAT3+9NVKeHT6NsFhwK+/wB67/CL70xUqeHT6Kgt/BL7/ep/BL7/AHpmpTw6fRthKlSpXVUqVKlBKlSpQSpUqUEqVKlAh/4RbFx7qake5HmFGjXGxI2kd96pxfgFi7lk3QW2gka0BkK36hPfue9SpWdsdAfFfhnh7jO7K2q41tmhiBNqdGAcRNW4j8PWLhvllP8A+SALoDMA2nAwDgxiRUqU2Y9C3G+A2b3l6wx8pWRYZhyuArAwcyAN6Gv4asA2mAcNZTy0IdgdH6WIPOPY1KlNmPQnFfhnh7ovK6tpvsrXAGYAldiIONht2qcV+GeHuedrQt5+g3OY5KToIzykTuKlSpsx6Gjw3Di2oVdRA6sxZj7ksZJ+aGnAWw9xwsPdCq56kKCB+5qVK1UDP4X8KcNbBAQkG15JDMzApM6SCe9E/wDLlnyVsnWURldZdiylMrDEyI7V2pWdmPSJZ/DthFVVVhpuNdU6iWV2nUQTnMnFS3+HOHHlxbxattaUSY0N6gR1nualSrsx6V3gvw/Zsotu2bgVTK/zGMYI08xPLBPLtTvB8IllFt2xpRAFUdgKlSrGMR6BqlSpVEqVKlBKlSpQSpUqUEqVKlB//9k="/>
          <p:cNvSpPr>
            <a:spLocks noChangeAspect="1" noChangeArrowheads="1"/>
          </p:cNvSpPr>
          <p:nvPr/>
        </p:nvSpPr>
        <p:spPr bwMode="auto">
          <a:xfrm>
            <a:off x="155575" y="-936625"/>
            <a:ext cx="3429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hUUExQVFhQXFxoXGBgYGRsYGhodHR8dHhsdHh4YHCghGB0lHB4fIjEiJSkrLi4uHB80ODMsNyguLisBCgoKDg0OGhAQGzQkHyQsLCwsLCw0LDQsLCwsLCwsLCwsNCwsLCwsLCwsLCwsLCwsLCwsLCwsLCwsLDQsLDQsLP/AABEIAKQBIAMBIgACEQEDEQH/xAAbAAACAwEBAQAAAAAAAAAAAAADBAACBQEGB//EAD4QAAIBAwIEBQIEBAUCBgMAAAECEQADIRIxBCJBUQUTMmFxgZEGQlKxFCOh0TNiweHwkvEVFkNTcrIkY4L/xAAZAQEBAQEBAQAAAAAAAAAAAAAAAQIDBQT/xAAkEQEAAgEEAgICAwAAAAAAAAAAARECAxIhURMxIkHR8GFxof/aAAwDAQACEQMRAD8A9GQwtjQqtC6dLlgMiN1zI701wSMqBWYswABJ6mN6vbt4E7wKKqVbcREqyicCJ+1IXuN/mBF9WoAqQZKkeoHaB1p8CaXKoViDkqdjEbVRWBq5T/hqsUuUVtvImPvV8dNoH3rldilyrgFSK49wCJME7Dr9t66LbnoF93xt/lGTS5HBVbl0DqJ7dftVXe2kay9ycQJUY3gKCTnFdHHMmUUWxjBAXaOp3BJj2j3pZQi2nbZH+0f/AGiujh3OYUDuXH+gMUjf4m4YGoj1ZmSI2BO5xiP7VRnyNTR2DHmBWNQmJI+aXKtE8PGDcUfCsc9RJIg7fcUJin/utHUi3gfOYHTPvSK2iepBjEiD7khcerB+Ko0SM7mdJGcDCwMMuonP0pchx7abefEkCSnfb83/AGqgsmCVuoY6FWU7x79Z+xpM4zO0SQB0wZggLMYI7k0sl/JwQySMRB3nONXfHc0uUa+hxkqTjdSG/bP9KFaKiQp6yROZO++aHwvEOoDAjSsHviOkDb/cU1d43YXVDAAjIBgiIzuDB6YxvU3FFtIzJIzAjcn+1csXgVxlfef3o4KRysyqQBmG3xicqJzE9DUHDtA0gMIkEDSev5WHtVsqSrntge1Adj3P3o10wYIIPYiP33oNwUuWS1xz+o/c1n+JcYbaNcJYqoJaJnHbNNcVdCgsxwN6X4jK+xj+pFS5QPiHwpW5IIwVYn9jSz32/U3/AFGimyFEAAD2AA+woFwVJmVmeeALvEN+tv8AqP8AekbnEP8Arf8A6j/emropC6KxMykKnimnmuXAs5ILGPpPepev4lL5aezMCPkE0MpO/wBKpdSZqXLdqnirnS45j/O39643F3B/6j/9bf3q1nimEJdtI6xi4vK47T0agEVLntQrPiLrdzdYTtqdtJPaZxTPH8WQRpa4h2ZfMYwT1GdqTuKPpQbT6WnSHEEaSY+x6EVblb4p93tIAPc5Pz9auDJxmN64gwPgUt4ilxwVUAiQVYOVKEdYA5/g11Yg0pq+sSFnJEx7VTbO/wAVdRFFWaqiq69wok5JA6dyTsK4bYH+I/UDy7e57idyfgd6CNcEwAS36Rk/7fWuvaYf4h0YPKILGN87CPaaV/8AECEUIqqIMqpy22SCMxkwJ39sguTLDJMLBblUycAYxONu9FPHjFTCAqWgTh2PWZmP3wKVeW5SpJzqOcZEjIlRPz9K5aJGCcMMElRI3gAbk7e2N81wL3nDazBCrqwenQ7fXFFctk6SwwYE47zuoO0e9cayF1KNMmMknaOXocSPVnc1kcN4vrhlOoMbWjQdUnUdfmgCLcL0bt71uWzjGZMjYAk9M7x7x7bUJxmFLesKoYgsTzRlNRBBYyBiPoYG1QIYAn1nTBBOoAdM46Vw3U0icDKrsDsAc5DAHp1orYLGN5mAZIkbAjbufaaISu2s6nY6T/05gZ/VuZAI2PYUyjqCwVogqIwpSTkZ6R1rl4BWLmJk8wiGgHf2k57fWr+VAUcwGVAYAg4nM4zOI7UAIYjlXEFQBEkSRiN8g47d65nflgQNRYtAzHWZ26Zn734pZUbZOB6YJ3wTkdj0ipcthSTOkyzDUvNtzT1gzIE9aFO6dXTGc7wc+0AD7GemKCoOIgaQSY3aIEmcjOev9KtcMAZACKUB7gGZBx2Ej3qvmIw1yzDckQ2wJ+Mz2xiaCt5Dq5ZkmG2eT1wu3f3g7b0O+7JJ5djuSeaesgYIgGP0ir+ZqMHSTOndQAe0ARK+xwT70DheIkBgW8ssdDGApZQdWR7kztPvUKk+PEzABBIgETmZIB5SIkDpIj2qji0YgFOpIMD5hhBGRtFKqZbTgsZ23EYlVBG5IxuJ60vcXBhUEgEHueuN13OR/rRmTL8Ac6WRo3/Kfgg4/rSvE2WX1KR8jH32qp4kqSQ2khgYJlevcYgbdwRV+H424igKMfpUnIAkZzvIkx2paEbiztWUvGJdLhGDaDpaNprfueJIwl7alon06ZOBEj0qDgmTtQv4SxlUYoO+CpJJhjMEggd6hTEuikri16O/4Sx9JVu2dJ+xrM4rgynqUr8j/WszCMwpQ3WnHtmMUJ7eKytk3FAu029ul7i1GoJsc+9K3D2phvVt03pW+Kqw+6eHC6A3mlTnlK4xHX3pv4qofb4BHv8ANQkzAEtBMbADuewrsyimBzEfTr8d6v5P/uEoD+X87TnfZcdN6o3ELbkqQXiNeDnsuYjb371j8XxSu62yGZWMOR6V7AHfJiT0EfNLWjHHfiC3bZbX+GWVmjaAY9SkSTmJBO1A4fitZCkERDENI9//AJHaM7RWZ4Z4TcW9LLYVQNNsw7EzqMspJKb9Cc4FX8X8O4i6uscUdTQQoWFAyGJhsmDE/tWeRrK6ksploBJBUbZHbGYk7V478SeIP5pm4UtLKtdgOqHSNLsFfVrLgLGmCpnoRQFbiOHuMW0XAj2w9tFNwnVq207YmTj8tO8ciX2/jPK4i3F4aocI8WwVS6pZTqgt1IETvUnmHXTnGJ+R38L+KXLjr5xsqrIL40XPMkXGOlScFCkNiTM1vWiNK6iuPcRMdDhf7V828PS5ZS8mlBefVbuDy2uPdvgsyBIjTqSWB2Mj2r6J4Xxa3ZuW7j3LUIiNcARp0EkRGTP9QasS1qYVN9ufwWkswe4pdArMMM6rqi25CjQVDb5JnJptbZKgABd19htpnvia41stzZAnSSYB2g9cQDvPxQvEyzWrqrquOQdIDaZlY0jO0gGZzitOXtU+I2xLK6rt1AycEMRI0zGPfrRLHEK4DKBE4A5tsaenfAjp9vnvGcVcv3Lg1HzFsW0tW7dlrbXGstMAxnSRqO8THSvV/hu67w1y4tx3UlrwgeY+BBUSFNtgVLA5npFZjK3XPS2xdt62wGYLDadIO2d9tQjpOCNqiW4nVBY5ZsrIAEHGckZ7YzVrRDQVBgkhScxpmfk43IB271ZLZ3U4JJIhhtBOe5J2IxnvWnEK4Bgn0zEQTM+4OTiDv0oarsc6QIM4O5O877SI6URsGIDY7wDIn4E9SO32oTkCVkz0kkwMjMrIA7/3DD/FVxzbSyiM73TBW3CMR+by5wrDBBPQmNqyfBfFLt1t1uulu2bj2SvlgnU1x2GJ5YB09RtXqPE+BW8AtxW9QKkMdSmSIVuk9x2NZtv8PohtpcIuJYkWVe2oZVJHqIIFwSI71mYm7dMcojGYmGR4Xeu6rGgrestefRYJ0XpghtbTyQZbOc+1a/hXABJXmlXIKljEmQSgkjUCIOc/WmX8MQw5tBXDIdSrFyRJkHHMew+s001sKBkT6Sw6zHVjBaDM9DSIpMs7pS8NICkssk6pySQSF2jAzMf1mgcQTlWIUncxKqRgaiVEA5J+N6ZeDlVyy5B2MHJBjED/AOw7VS6u67acEADEAbEAEmNRgf0qucs8tpIydJ5cHqDEjfIBIz0GPYZsTiATqJk4ERk5yCYMiRIAzimX1A7wWy2w0kfmnbAyR/aqC2QZI0EcsDY9QIGIAB33BPajMkrp2JUnABOAeumCRkY2ORBGaWZMSPyzIEZWcEfEZBMcw2innUAn9PqypgRESZkZJwQfT1mgNBH5eoGcAsCWGciWUiZP94FfNcaoZpB5hEgxuM5iImPbrRbfjFxQSvMJJ3GYBw3SAevzUvosCSNIJBYrIGoCCRO0DJ6UDjF9WrTkFXHpg9DM8wIiTA+kVJBjx9lv8RBMjblLE7bHt361W54cjDUlzABMNG/XI7bbday9RWWkBpUGRv222GIke/ai20CsNBIAEgbYPrEiYwNvcnoaI5xXBsnqEdJGQfqKQvLWvwXijWwATvsO+kRGPgZNF/hLV5V0MEb45cRODtkjI71mleU4hopC6a1PFOFZG0sIkSOxHsetZbAjEdP61Ibfc7XFIukb3HIQDIDNE6Z2kLmN4pjiLwtxbVwbjAnbmYjYiT6B2GaSs8GpUXPMYWy63Bb/ACEoNOomCwLCdtwJ6UE3dLIqLqctjyxzqEHMik41AT2Bjaa6ykQKpkwA0EQTKyvsc7GSZP8ASsbivFluOQNfnaUewgAuKxZisOwHLkdSu9N2Lov8PJJCMRDp+ZWJhhIksOq+9Zni/BXLnD3Tw113PEAeYqwrOnWcEyM9c6qktRX23rF9CeVwy29GteZiuomJ1HGQYHtROGtkZHMSSNSgLnB5lJ2jOOtI2PDzcdbt06nCJbSF0CFJguMkmWwSIFPKFLSFIMmZbRtG0DmxPaelUrotw3Dxc/lgKrlDdeQZ0ArtjB9u3WK5c4QXUAacrzATqhsZAIlfYTuewrvnqDbQhix9LREtMxpzJGSO2e8Vi+KfiZLRc67dtEth08xHBvtJDKhBAwQJbJEjFFiAG/DjpdW+Cp03EvEklQxS2w8uFXQAcnXEjrOKZ4fjhYt2lPl4v/w+hi2pSwJRmJEspAKzA1H5q3HeJI6m2+gqzMmiDKhV1IzMDEN6QMEiTJis23Yf+I84BRfW8A17h1V7dxmSU4VRIOoydTjYZ64np1x+UfJ6ngeKZzkzuLbIulH0xqK6pkLJGnZc7yKfUwZBwIKsQGgCYIOIzJ6mvP8A4f4NgbjkkrLqtxw2pyzFj/LZgttgdS4HN1ivRXGBE76fzaQD7erpE56n71XKffDB4z8O23KifSXYIzM6oXg3GUCIfBIM7k1rcPZtoQbehGAGByg9oxzDHcZ70xzMV1eok7nTGAM9jge2a4iyCqsp0jSBuD/8pyMn/vFCeV0tiSADJZgCB0JzjYDYyM71W5bwCY3gYIz1wc6dhBqyWZyQxMnYlhBiBBEwKKgJJI1TGWMRB7SJ2xmqjPs35YoSNaCXjlAI339Mg7Hv1pt7ODMkdBILdgObtMxNd8vSZ3PUg/0JOO/9appbo2853gddzvUUEEgQpiJUk+++8zMDp+1QoVlQRGf7Z/TmPgim7VsiAANJxgnrjf8ArGKBxJiN4jfqO8/I3olBMuZGJEde8wZPfqKr/CiDGMQJzPzPeQZ+KovVSPVk9fmIO+2PeicPZYa1z8jm9/pmcUQC8mlV+RErEdGWJ/MJ69KG6GT+WPSN9yCoB91EfSnbhE5PMR2GQMneZg5xQ7gkhQMahBGY7CTt1+MUKZ9wkTORDHJg/sYMCCOsexoYQKxkwozvphVnlBGIj83xijeaDIwJDerYySGMiN4zHX5qr6pkGIBEEyAJPlyYk9gf70QkLZaR6pUlv1S20QejdQNz0oV98lp/TOZOTuw/Tv2M/NOC2rMxIBEmQQBBwIBGy5zBG4pPxHgxeCK6FokFNRBbAAXUBIOxHutQoGxcBDqJUwfaG9oB6Db2+4mtgervkgQq4wRBxERGx2imLAuMvmG5cuu8BnJ0sxI9gBj29t6WvpzQZHdtIESMDB2kkTMDG1RKKEY1TqUyDMwQuHgHGoBjgHlgGkPJgFOgxJUEYJUSBGYB27U5xMiJJSCHH5kIIGwnI296p4hYYo+kAsVIjBEEj6hsTI7D3qSRUwCW1FgxOuW9ySdRAIPaOm/bGVyWX+YMOsSVJEA4nEwo7DvNWHiSlpAKhxqBJkGJyJzEmd+3zRXXTqEFTDubZwVOAQMiQQJHsTUZFs+JKwFu7GloALHYDMk5IxGf+1Zvi3hJtjUp1Idj1mJggfNU4rhCxMFo0DSGk49p9YGIPStLwLjwy+U6ghtSsJiIyJPX2jtRX0nxq95doFVBVVVRLQpCrOnGV6nrOrMRXn7XGJfQF2RUUxOQ+VBV1hpVoIBA7mn/AMUcTbt2080awdI0qNLBWXqwJK7nH+9eT8H4xHuy66ragwvvO3TIC56ZFatv09knChrbJKi2wULGIQD0sGMMIgxODNK8LwjWhZtKnIhIJRiQyMuAbZ20mecHpXeL4y2wi041KGUBRkMw0nAnU0gjT7imvDHC2bUEEKCCx1SI9R1EmQe1aIJ+IeJlJIA0SlrUxJ0s0m0NK50sBE7TH0B4P46l+4LXKj6A+kEFhpJDIQBAuKfnevLfinh2vcTfQi3o0qi3JIFt8sjyoO5DDoB7TWl+HPCmkMpuMoZbxLEY4hQVvFU0g3NaEAbRnes3Nu0447P5b/jAcL5lpn8+2WdBaWXdyqkqARsQDuDsa8rY4lbd9LvC3r9oDhrhN/iLbXkdzz3VtBoCPq1TB3G1ez4+35tlzzpq1stxZV1MRskS0EneDHvXjLPhzKreUVsI5tqpW8/k8PIIu3yrKOZhEYEGc5mrJp5Yx7N8HxTeYLelUlLL2rds20UNZJB8623MNZKsFB6Yr2PE+EI06kl1wZMKpP5wNgQPzbj61l+B8GYuBmTVxGhySpLXVtAWwVa40r6QxBBjVW+L0tpxzKTmZKkYwRnMgmeoxVhjKbkLhrSootpOlByCfTJ3k+/frRGUETsBicdQZBkiGn2otlOYTpxgDfHbYSdiMdKuXPMJIiMzgmSDv6h/SRVZLpdMGWWRgxzEEkxpnsBt19qqogzygKpA2kkMSpYiZMTimeYt0BDNGeZcxqAU4O+M0N7ZadQM7mANxnrjIgzMYqC8TA0DMmA3qJ94x3+lUUaiVVi0DmIXc/qPc13hrQuLKmEDZdQFLmZIX9I6zTXlQCAICjb/AH70UqnCgZO/X2x2/wCRVmHcxPcj6j7fvXeIUdekR7denx+1ccY7qcRgZMxO+2PvVASNRk/6iO/ziuXW5sjvj/T/AGqSY6f/ABJHf22ydq4oDcxwZnucRH71ES3ZAHT3kRJ6fNEaypneTnVnr9fauuB0xuBgyTgb+wqynaOskdNj79T/AEoKC1hZEzMQI+o7d/pSfE2yMzq0gnnEE9wOk/aMU3sc9Se5kYz3BpS4BzwNLGWYnOSIyO5iMbRVSSj28jSTu4weboZAAPaD7mc1W5bkMoMY2B/SSJEHbOx996PcWHDMkEkSSZJyOvTbfqe1Lq/8wqTq9JggjcnJDTPSDt6h71EDa1PMRAOBg6Z6jJlxnbaO9J3eIAJHP0PKwOk7RO2CesAd60hYiRuQxWSDOegzidvp7V5vxy3cUF1QugRFGZZE1fzDE83XMHNSWsYueTdriRMflPMNtJPVZxkic9+9cPDiQMcvUjYDPsQBuc9jmszwbwwoVtoTctm4r23uj+YoAAa3BAHRTP8AStS2WiRnlkzJGMkY6GACOkdakcmeMY5VE2zeK4PWoXUIVSFUgZUxDSRIMGNo3ofEOEwukhM5xtpb3M7kbxDVo3rY0qAepWTGW2ABEwBmBnuN4rP4myGdXBIIA1DYg8yhiTMPpYgCY7z0ksM7jkknTAyGOr0wQ0SBuvSa5IKkkaRCuATkahE6vYj4ztV3uNqJfAZcxJUxK5A9J9yaPoloYtlvUD7+mNiuCRtOKhIXEWyQoYQDykATpJjS0e8fGD3rNe2wJKwJYN069o71qhFCQATcJJJA336b95G/zFJXPSZ9UZIyGGIMTPed+lGX07xV1awtzSHAtoyhiMzETPpjvnr2r5jxnDPylfMLK8q24DLMq6TCZBk+0RX1rw1IUWBsLYNsk/8ApuN9vyExE7GvA/jawbNw+VaC27gl7jMdMrEqfjeesmtZQ6EvAEss7hSdDkPC+vUYDFTsykaiAJO8CvbXnVbCMAzcgyvK2nUVSTnRiSZ2iK+f/hTxLiFW4HVLysVKIxBliMgLBBGjbYCN819Q4nhlv2igcoMZAB1LEkT3GR2g/WmJ9lLiLaYuYhgoM6iQkbSfzAf6DNVW29kkXxAti55j6gdYkMkKANGkDp71y/aS1dCc9x1EsgMFpIiVE4EQGzG9E4zh24mwiw4YOS6gsrsDi6hOI1AxPStQ1FWLw/Fi6NSpcDFdUOCpYNMGOxyBFEtcMmth2AOkGMfpmdpnO3tSf4e8NHDo5ZmLAaYe4bnlW0YtbSf8oMGOop1eNtEuNRJReZQpDBRlQwPpU5+1KJXuWfNUAEeajLdttAktENjIEgAfb6FA8615lsEXEOrSM6MS4HsfUN+opm1IyCTnExDEbnbeD06Uq02XS9b/AFEEyIJJmDAwrA49wasJK1t1uHWI2UMJgDOPY9YPvvR7ahV3ADQIznOAffvGDNJXyqnXZH8twQoidLbG2V65yDTXF2mY/wCD0BOp4Ibc4CnrnJNKLXW1ONLGSBEzGMESI9iRtApW85ucimEIJYgBSxAJIwYjA+SOxrnijO1owrWzliZLKNIGAVyNR+I70O7e8tQg1BuUHYOzMQFXJ917CZJoNZwphV9IA0rvA3zGI/vQ1tHOO5wO4296T8N4ovbD8xkkGCF9E80RGDIMU0lyZZQIVdwJAJjG+DMGewNRVOFtsVOvdiYHUDtBohEAkiSAOkT895FD86fUAI3G8f0E/SrEqDjIH2MyInPb+lULcRw4H0GZAnpGZz1NWW2RnlBmSQIHuB8R1o6iQPU2kQYHL9PpO9S86oCYhVzqJER89KI7p7AT0zv7fMfvQiYnuQcGYHfPSMVROIFxhoaVPVSOvcmdo6dDVlXlkAAnBBkDbBjoYj7e9FBuIcAYAMCRkE5KnTERIH1PaguDpDrGq2236l3cCTI0zv79KLaGmIgAtklTq6DI6R9Jql7iDZZbjAshB9PqA2Zf8w/ajJEwQZRhOtf0kACBOczMgiKIyF2Qkast2Pzk5jbtuDVOGsMDpRh5YwrLzb5Alp77RuK4tq4gLK4J25kB2neCCD70pLKqRcBQHAOgMAdU51k/5QOX70pwXA6QIOvY5IYxmZI3EbbdPo54aY02Y06CxjAMFiWfV+YtMTAiBIqpt/qXU4IBURJGTgLuJkfQVAPYLM5wRvAABGT7k+0TQVUmIxgbAkAd8nffY96IWUGJOpmjljJ6DbAmft80KRpZsFTnUQQq4ksBGJBAiaJXFlbxjsFBfEcsEErI6RAMT1pa9bWTJjQBEEemIY7HG2SpMH2qvC8WboZlEpLW2mC1tQJhwBuQMds/FMPzMGIHRo9SwNwT0gZ9xWfa5YzjPMElB0gTOoahG2IkED1LjHXbeaGyCVOoyuoopWcET3GNiBHVqcKRvIG0nHpEYIyp0tIMHtSnE2wJVoU5U4HrOo9DhtX1+9GSV8qrk+YSRp6SHLTnflMCffPau3boBkOcEkFW9RjHwevvgdKNxYw0j/PkjUBgLBAiMnMGTOBVOLO+oCMqOWNoDhhk5nptv1rI+rXLBa3bKnTcVQyEnGVEg9dJ2P8AtSfHW14m04Eo6yGTHIexnoQMEYIG9P8Ahl0GzaYQQbds/I0ipxPBSQ6HRdAgMBII/Sw/Mvt06V1pp878Q8LThr9gFgEaVdRgaRkIJI33A3zW/wAL4xKpbNsuzlrcKoBGQCTmQNMH2rU4/hrfEDyeJtgPnSrHUjkzlSYB/eIHvSvDcK3CWlVUa44TTcuABQ5XAaMnUVxH71mqP6E4DS/mIQv8p2Q6ZVlOCpGToBGdO2CKaYPbGrV5iruXGox7zlRiZk71hWeKtJd85Fui5fUC4QTANtuQgEc7Z2wYnqa2b3meYx067QAEC5DL6pgxmRmD1q2pXxviQbX51QTJVlcDoGBccyjJI3jrXi3/AIlX4ktf1XZt8PcNy9qLMX1C5bVc27OgiYyoJ7GvpNhFYAP69OWSBIE5KQVJNVt+F6AoVbTDOgBQhE9lIgZiYPWkxEumGpOP0p4WhNsFtiWhwzFVAMLk+oRgE/Xem7lzSjEoDKgaD6SXmNtx1PXH1rEvceLOprtt7GmAzL6QT+RiIB6fOK1bN12VSwchXI5ojPLnT1Vhpn396rE9mPCLGjYjV1OZbHXO0dKetqAAOmPvOaFbMxOSc77x3J61Yud5EDbrVQQY23OMYjeayOKtr/hhTctmPzhI050ek8vUdoNalw9Zz1EHf3oHGPykwhIEhioMQNX2kRQIDirajy9DJpXlUMCACNgSBnr9aGOIRx6WuEZ5VBxGcgxHt8UwvDBWnSoAYtAgAK0YM795G4I7UW9egN5jqFg+okL0EdhnqN6i8hBiNPI6kSo5hOIiYO8/A+aFxDQrEkaQoZoM52XHQz9DHvXOEurcjTltLDYg5jScAT0+K8T434mqXL7ko9i1dBuKzQbouCGRSOW4ARMd4FJmmsMdz1w421Gssw9Sxp0zp3YL0AEScxPvRuN4UXremd11LcwSpBlSMdxHuCK8HwHGsx4e2X819Vzh0PB3CLxZuYXWa4NOkpI0mdh9PZ+FXosWm0Nv5emZYQfTqAyViJ2kUsyxoxwfDG3rLMpdrheFXy1lgARGQJgH3+s0VzpzvyhSzdy2OXuQJ36RQ73Eqi5IJA2B9QYQdR3BECkOB8VuPyaULGQYBWQNpJxkA46xRm2lxPCi4cNovFSuqcOJkzPadjvq6GioerW9EnIkGIjbGNqrw7GAR+ZWgE9lOfk/1imnnSDEz1wD7jNEKHhQrsRgsTIAx8VRgDiMekn/AJv/ALUxcz8dPt70u249h/pjeqjG8UskQ6gM9ttYkSNJwwIn83+lcCHQAz8ujUqzGIA52GZ2ED/sz4rcISTGFI9jvv2zS9pSqqIhhbtqCTIwOo7dG94rMhLjbIvW2S4oUMDEmCIgTOIknJHtQyqwTpHpI6AjAxgRhY+vanicCCyyZAkEtEjTEbwYmKo1ydzEggSsCcZMGYmBtsKF8PHvwQsXbBu20jyWsi7bYrca4Sf5jiJJM7ZjIp03DdKhCwbZiFkaljQd5aJIIrZdVPqAIMLpY/lYZyOo74n6UNLAGmWMEklw3SDpbNZpcs5n2QsKClu4YYXFYoVMljMaiDsJiBvvXLyxsqkHVEGMnMDeDGwPvTFnhlBhQqneAcy8/TMTOImpEREaFEdyMSpHzkGqxNM+7w50aQCy5IIAwCc/1Ix0IqBGY6gI5lBIgxqEKRG+QM4+KZW0dXTVqhRv7DT+obTvETRliyARBdshd4nrIGwO/wBKg9/4eYtWpn/DQfXSKZmKU4Bv5Vs9PKSf+kZpxRW2g7qK6lXUMp6HI/2pU8Ndt/4ZF1RkJdJDA7DTcEnr1B+adMDcxJge57e9RwQDG/aqrGN+wzabi+VcIiLhCluuHHK0nrP0o/EcAYgal0giRzFg3p3jrtBzHtTT29QIcCDurAEH2yKGnhmkfybj2h+nD2+uNLbf/wAkVKCvnupMsrkOCoM29OM7jY7x0jG1ZPHtf8yz/Mt+VLKyrDMBAIJgyyziPrNegu3LogXbIuLsWtGcDYlHyuf0zuapauWHOlXIeByToeY20uJM/vQec/EXhrXbjBb0Wjc1Mq2fPFxSEDK3MrKoKDvuc9K0fAuDt8PbYllURGhFKKFjTABmGkBiZOS1bL8AJYG5dGJb0NiYk8s79SKXa2UZTbXn3LNzNgjABIGcz8ipUe25yymKH4W7sGBBIWZEfO+/bFNlwRIED23n/nWsi0xCzckgkEAsf5ZO6rIlSNgdjRbYdX5FNyZbBAI9iNj8jB9q05tUe3TJ/wB6zfFOKCjOEOrU+dSLiXgepVE6uwg7TRme8wPlBQwJPM3MQNwAsiZjciaHwnEBxhmFxvzNyFiPykD/AA2BPx3oojDnb0iIIjcCMEHbbrQON4YXECMhZQQyiN2yQw6yAT8UDhm8nSMpYJ0q23lExK5EG2cQY5DjZhHP/FLXmG2zBbmIJk4aRELGT0giosrgIStojSpeRvgiGgfIJP0NeSu/hE2r9t7Kn+WWawzsXCArHlFlIhbZ5lP+ZhXsF4WLsBRBDMS0ypMAb7ggdYNdb0nSTqJJOIZR1juQf3qVbWOU4kuD8JHkLYuKjKoQAFiVESVIZhqiZzAjpvRUtLbBRFVVCEKAWEnJK+3z1k/U3CXJjfVIGRmMkfDfl+9D0fzFcgiAw1SdMdTpOe39arM8q8WiXbZUk6SNBwInBjlH0g5xSXB8Etq6gQFbK25BJHrbcNGFMQTG9aK8EAQBKsW3VollziBJY/MHI60EPJYWtMgkG4wm2sGNJUR5r7cinH5mHUULculLiatZc4VABNyDMIJzBmWJAAYSaJZaIVvL1sNUIdYC4gaz/iMDMkBd4juCwoBZLZOpgNbFdV5wMxgABYmFEATgUSygRCgyjESWPXJ3HNq0/FAcuc/Ydf8AtS3F8UqyTAAHNI/5iq3WIghwS5Atq0yZgYKyDGAaw/xX4e78NcCsXubgBdKmCJgTLTB7bUmeEiLmmFxv424c3AHS4bSvqJBguenTlWe+9ensubi60ZbgYHBAE/pjrMb9K+HLwFy4QAuDJ3GNvea+xeA+HG1ZVXEMA2uVyAIEd89jt96545TMu2rhjjHBq5qheRw0qCQNYnpsJ2HWqa1nYxJJiZBESII3OTFM3NTTIPmEwDkKDt3kxIxQbjEgA6tJ1TJgkKfVvywTiT1ro+cvcMTkggbr0Ge4zGASaW4lwLgXlLMBGCxIB7bmT/wzWizg7EDGROo4kHcdooYstIxGIUSJyAIDRgCI+JqEs6/ZTSG5QIYEsBGw1SAcjf4x3rrcI0MttSqkDMgswXEasal6yPbGKZB0Nk6mxAUaTBkmRkKehkkftVW4Zm3GlTuFJz7k947UpngvcujUQqktEQSYHcmOvsM4zXLXDwSTljuf2+BTtvhwuFH0FV4m8iRqZQTgZ3+KtD1vhI/k2YMjybRHT8okR0p0Un4SCtiyDv5VsEjvpFOTVbWmuCuTXAaC8VU3BkKdTBdQCiZn+lSCCAsyxif0jqYqyqFAVBAAgAUFReXuVOJDCIq3EWFcabiq47MA2PrXbgn1rIPfrVLYZWVJBVvSWORHQf70C6+HgD+W9xPadax20vMD2BFW03l3Fq7GxBa023Y6gfuKZmrCKKzmvqF03LdxVIYQy6lb2JQsNqtwzWMeW1tjmQGAbMT6jI7x3FN8OGWc56RXbtsP61Vh/mAP7jFKLLng9LdVaO+/vH5YjNUu8OGEsCWnLDlbGSDnmzMAztvmrfwagEW9Sb+hyBneBt0orWbnS60jI1IjQe/Q0oslDKCGIuJGk6xBAiCDMyIO2x9qzeL8MDDybomTFm4TqZGiPLafzQBoYnmGDzKC215l1YDGyZJ3V1knfYneu8VZuOCr2rTgzINxhOI30/X5zSluA7dsDl5sQCSfVJiTjfcSfeqNaYAKJBKMskAMIjmzO5ge1U4e/cUizdTzGaSjlwusKMgnTHmgeoQNQ5h1CuGd/wCHcbYV0jfVHSc96nIVU4ALsAFnmlpMxp0yIg+5maqxFsSxVQoGpgwG+AY3OrEL9K7c4lU5FS6boXUqcoYATDlgSLabyTM9J2oVi0gIe6Wa4CSP5bqlsmZCAgnrlzzHOwMByKFWuZKFLZI5Ri45IOSd7SwPSOY9Ssaato0qohdNsQIXSNMbKBAQiOg7Uw163BAZog40uO+nZRqjt7mlb/GWrYLS6gb6VcR/TmBHfbFCZhzVJAImWZiZ9OBIPUQMSO1cO7EkGerAjaDMgjp1I7UT+LDkyLsxzCCxkwQSdj8T1q5feLTk430rgbDc0SeOJKvJPQsZABUHAj0jA3j7iqhoKlXAeTBxyiD/AEBEjv8AuxcNwlv5YGr/APZ87cvvXGFz9NsDsSxgfpwAIpyXBC0i4YKuBJMSwG++eqkAdf34trlMAwxO+4dcR8kHPfI6ZeNt8yyiRBwT3zJNU/h2M6nb6Qs/alJYK8JzCQAJyWGroI9WJmc/vSPnWyCmvU2dSghiCByYUQpDTnrWieCQZKg+5k/vXmOAsmxeawg4dRbDXQzApdvi6xlARhyh/wDsKUlt7USeVNOSZaBE9YXJP26UP+EkQzE+w5V9sDeikQY71VX6VUu3LVhVAVQAB0qMlE1TFdoFXH2gY6n3NC/hmF1b1t9DhGtmVDqVaJBB2ONxTSp9euaiSZ7xI7nv9aUlt2zyqqjZVCj4AgVfzTVKlet4dPp3qBPONc801SpTw6fRULm4cexkVbzz7UKpV8On0VDtttO2B26V13ncA5B27VWpTw4dFQL55qeefahVKnh0+ioF881P4g5968j+HOJbjLvFvdZwLV9rFu2rFQoUeo6YlmnrtGKJx3j/APC+Za0te/h7IvXXZoYqzQABHM0SckDA74xGOnV1wVD0tg6AAuAKN/Et7V4/jvxgbd508nUiPYUv5kGL8hSF0biNp+tcv/ia7bbxBmtqycJoAUOQTInfQd5+kdalaPRT2J4k+32rv8W3tXluN/Ed21a8x+G0yGZZuiCFQOASFJDNJAABjSSTUH4nLlFsWGuObCX2TWFYK5AAWRDNknMDG+cXbpdf4VD0vFP5i6W2kEEYZSMhlP5WB2NB/jeII0SqmOa8AIOcaEOzkZOrlQ7a+njPF/xDdFrj2dP5fD3Utr5d0o/5T6tBiZk/b3oh8fbh+K4/WWdRd4a3aScBrgYGMHSOpidtq55YaUz6r9n8LT2nCHygQgAk6mJyzN+pmOWPuaMeLbvWTwPEHiLRLJctElkIMqwgkalMAwdwcdK83+GuNuXEPCXXc8RYvMLrBiGZF5lbfZ5CxPeuk4acV8faU9yeMfvQ7l0kQYivJ2/xoo87zLRUWrAvmGDHcqUOAAwMbEjJ7UzxP4guW0RrnDxrv2rQi5IIuxDqdMmCYggTG9Nuj0U37ahQAoCqOgECu15rhPxX5nlKLQF27fu2VUvy/wAqdTFtM9sR1rOH4oFy9wvEAulluGv3LluZzbI6bEgyJqTGj0VD2sVCteZ/82kWfOew6L/KOo6jbC3ATqLaJ5YhoB3WvQcBxPmW0eANShoDahnsw9Q961GGlPqCoGiq+WKvUrfh0+ioDNkGhtwanvTFSnhw6NsFjwSnv964eAT3+9NVKeHT6NsFhwK+/wB67/CL70xUqeHT6Kgt/BL7/ep/BL7/AHpmpTw6fRthKlSpXVUqVKlBKlSpQSpUqUEqVKlAh/4RbFx7qake5HmFGjXGxI2kd96pxfgFi7lk3QW2gka0BkK36hPfue9SpWdsdAfFfhnh7jO7K2q41tmhiBNqdGAcRNW4j8PWLhvllP8A+SALoDMA2nAwDgxiRUqU2Y9C3G+A2b3l6wx8pWRYZhyuArAwcyAN6Gv4asA2mAcNZTy0IdgdH6WIPOPY1KlNmPQnFfhnh7ovK6tpvsrXAGYAldiIONht2qcV+GeHuedrQt5+g3OY5KToIzykTuKlSpsx6Gjw3Di2oVdRA6sxZj7ksZJ+aGnAWw9xwsPdCq56kKCB+5qVK1UDP4X8KcNbBAQkG15JDMzApM6SCe9E/wDLlnyVsnWURldZdiylMrDEyI7V2pWdmPSJZ/DthFVVVhpuNdU6iWV2nUQTnMnFS3+HOHHlxbxattaUSY0N6gR1nualSrsx6V3gvw/Zsotu2bgVTK/zGMYI08xPLBPLtTvB8IllFt2xpRAFUdgKlSrGMR6BqlSpVEqVKlBKlSpQSpUqUEqVKlB//9k="/>
          <p:cNvSpPr>
            <a:spLocks noChangeAspect="1" noChangeArrowheads="1"/>
          </p:cNvSpPr>
          <p:nvPr/>
        </p:nvSpPr>
        <p:spPr bwMode="auto">
          <a:xfrm>
            <a:off x="307975" y="-784225"/>
            <a:ext cx="3429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0" name="Picture 6" descr="http://www.linkpublishing.com/parame_contrac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429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r>
              <a:rPr lang="en-US" altLang="en-US" dirty="0"/>
              <a:t>Lysosomes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7696200" cy="2743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Small </a:t>
            </a:r>
            <a:r>
              <a:rPr lang="en-US" altLang="en-US" dirty="0"/>
              <a:t>organelles filled with enzymes</a:t>
            </a:r>
            <a:r>
              <a:rPr lang="en-US" altLang="en-US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i="1" dirty="0"/>
              <a:t>What do the enzymes do?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They break down organic molecules (carbs, lipids and proteins) into smaller molecules that can be used by the cell.</a:t>
            </a:r>
          </a:p>
        </p:txBody>
      </p:sp>
      <p:pic>
        <p:nvPicPr>
          <p:cNvPr id="60423" name="Picture 7" descr="Lyso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25863"/>
            <a:ext cx="3200400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chef_knife_chopping_board_tomatoes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3333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r>
              <a:rPr lang="en-US" altLang="en-US" dirty="0"/>
              <a:t>Mitochondria	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33412" y="1524000"/>
            <a:ext cx="7696200" cy="4267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b="0" dirty="0" smtClean="0"/>
              <a:t>Converts </a:t>
            </a:r>
            <a:r>
              <a:rPr lang="en-US" altLang="en-US" b="0" dirty="0"/>
              <a:t>chemical energy stored in food into energy that can be used by the cell.  (mini power plants.)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b="0" dirty="0"/>
              <a:t>Remember the Mighty Mitochondria is the “powerhouse” of the cell.</a:t>
            </a:r>
            <a:endParaRPr lang="en-US" altLang="en-US" b="0" u="sng" dirty="0"/>
          </a:p>
        </p:txBody>
      </p:sp>
      <p:pic>
        <p:nvPicPr>
          <p:cNvPr id="64520" name="Picture 8" descr="mitochond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29100"/>
            <a:ext cx="3781168" cy="2057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4523" name="Picture 11" descr="powerlines_flash3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609600"/>
            <a:ext cx="8229600" cy="1066800"/>
          </a:xfrm>
        </p:spPr>
        <p:txBody>
          <a:bodyPr/>
          <a:lstStyle/>
          <a:p>
            <a:r>
              <a:rPr lang="en-US" dirty="0" smtClean="0"/>
              <a:t>Golgi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52600"/>
            <a:ext cx="8229600" cy="4325112"/>
          </a:xfrm>
        </p:spPr>
        <p:txBody>
          <a:bodyPr/>
          <a:lstStyle/>
          <a:p>
            <a:pPr lvl="0"/>
            <a:r>
              <a:rPr lang="en-US" dirty="0"/>
              <a:t>Usually located near the nucleus </a:t>
            </a:r>
          </a:p>
          <a:p>
            <a:pPr lvl="0"/>
            <a:r>
              <a:rPr lang="en-US" dirty="0"/>
              <a:t>Synthesizes, packages, and secretes cellular products </a:t>
            </a:r>
          </a:p>
          <a:p>
            <a:endParaRPr lang="en-US" dirty="0"/>
          </a:p>
        </p:txBody>
      </p:sp>
      <p:pic>
        <p:nvPicPr>
          <p:cNvPr id="55298" name="Picture 2" descr="https://wikispaces.psu.edu/download/attachments/48201956/ima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6667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r>
              <a:rPr lang="en-US" altLang="en-US" dirty="0"/>
              <a:t>Cell Membrane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927" y="1676400"/>
            <a:ext cx="8991600" cy="20574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b="0" dirty="0" smtClean="0"/>
              <a:t>Regulates </a:t>
            </a:r>
            <a:r>
              <a:rPr lang="en-US" altLang="en-US" b="0" dirty="0"/>
              <a:t>what enters and leaves the cell and also provides protection and support.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b="0" dirty="0"/>
              <a:t>It acts like a security guard protecting the cell.</a:t>
            </a:r>
            <a:endParaRPr lang="en-US" altLang="en-US" b="0" u="sng" dirty="0"/>
          </a:p>
        </p:txBody>
      </p:sp>
      <p:pic>
        <p:nvPicPr>
          <p:cNvPr id="72711" name="Picture 7" descr="cell_membr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390423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doberman_guarding_gate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276600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34290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Semi-permeable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Network of protein filaments</a:t>
            </a:r>
          </a:p>
          <a:p>
            <a:pPr lvl="0"/>
            <a:r>
              <a:rPr lang="en-US" dirty="0"/>
              <a:t>Maintains cell shape</a:t>
            </a:r>
          </a:p>
          <a:p>
            <a:pPr lvl="0"/>
            <a:r>
              <a:rPr lang="en-US" dirty="0"/>
              <a:t>Involved in cellular and cytoplasmic movement</a:t>
            </a:r>
          </a:p>
          <a:p>
            <a:endParaRPr lang="en-US" dirty="0"/>
          </a:p>
        </p:txBody>
      </p:sp>
      <p:pic>
        <p:nvPicPr>
          <p:cNvPr id="56322" name="Picture 2" descr="http://www.bionalogy.com/images/cytoskelet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3733800" cy="26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/>
          <a:lstStyle/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r>
              <a:rPr lang="en-US" b="1" u="sng" dirty="0"/>
              <a:t>Lesson 1: Cells and their Organelles</a:t>
            </a:r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b="1" i="1" dirty="0"/>
              <a:t>Objective:</a:t>
            </a:r>
            <a:endParaRPr lang="en-US" dirty="0"/>
          </a:p>
          <a:p>
            <a:pPr marL="109728" indent="0">
              <a:buNone/>
            </a:pPr>
            <a:r>
              <a:rPr lang="en-US" b="1" i="1" dirty="0"/>
              <a:t> </a:t>
            </a:r>
            <a:endParaRPr lang="en-US" dirty="0"/>
          </a:p>
          <a:p>
            <a:pPr lvl="0"/>
            <a:r>
              <a:rPr lang="en-US" dirty="0"/>
              <a:t>To describe the role of the microscope and early experiments to cell theory</a:t>
            </a:r>
          </a:p>
          <a:p>
            <a:pPr lvl="0"/>
            <a:r>
              <a:rPr lang="en-US" dirty="0"/>
              <a:t>To compare and contrast the function of cell organelles</a:t>
            </a:r>
          </a:p>
        </p:txBody>
      </p:sp>
    </p:spTree>
    <p:extLst>
      <p:ext uri="{BB962C8B-B14F-4D97-AF65-F5344CB8AC3E}">
        <p14:creationId xmlns:p14="http://schemas.microsoft.com/office/powerpoint/2010/main" val="27222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found in animal cells</a:t>
            </a:r>
          </a:p>
          <a:p>
            <a:pPr lvl="0"/>
            <a:r>
              <a:rPr lang="en-US" dirty="0"/>
              <a:t>a cylindrical structure found in the  cytoplasm which appears to function during the division of certain animal cells (usually near the nucleus) </a:t>
            </a:r>
          </a:p>
          <a:p>
            <a:endParaRPr lang="en-US" dirty="0"/>
          </a:p>
        </p:txBody>
      </p:sp>
      <p:pic>
        <p:nvPicPr>
          <p:cNvPr id="57346" name="Picture 2" descr="centri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66032"/>
            <a:ext cx="457200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7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109728" indent="0">
              <a:buNone/>
            </a:pPr>
            <a:r>
              <a:rPr lang="en-US" b="1" u="sng" dirty="0"/>
              <a:t>Lesson 2:  Cell Processes</a:t>
            </a:r>
            <a:r>
              <a:rPr lang="en-US" dirty="0"/>
              <a:t>						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b="1" i="1" dirty="0"/>
              <a:t>Objective: </a:t>
            </a:r>
            <a:endParaRPr lang="en-US" dirty="0"/>
          </a:p>
          <a:p>
            <a:pPr lvl="0"/>
            <a:r>
              <a:rPr lang="en-US" dirty="0"/>
              <a:t>To describe how materials enter or leave a cell</a:t>
            </a:r>
          </a:p>
          <a:p>
            <a:pPr lvl="0"/>
            <a:r>
              <a:rPr lang="en-US" dirty="0"/>
              <a:t>To describe the process in which cells make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u="sng" dirty="0" smtClean="0"/>
              <a:t>Cell Membrane: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153400" cy="4898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Organized into fluid mosaic model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Selectively permeable</a:t>
            </a:r>
            <a:r>
              <a:rPr lang="en-US" dirty="0" smtClean="0"/>
              <a:t> ­ allows in/out only </a:t>
            </a:r>
          </a:p>
          <a:p>
            <a:pPr>
              <a:buNone/>
            </a:pPr>
            <a:r>
              <a:rPr lang="en-US" dirty="0" smtClean="0"/>
              <a:t>		certain substances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Function:</a:t>
            </a:r>
          </a:p>
          <a:p>
            <a:r>
              <a:rPr lang="en-US" dirty="0" smtClean="0"/>
              <a:t>Separates contents of cell from outside environment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Controls transport</a:t>
            </a:r>
            <a:r>
              <a:rPr lang="en-US" dirty="0" smtClean="0"/>
              <a:t> of materials into and out of 		cell</a:t>
            </a:r>
          </a:p>
          <a:p>
            <a:r>
              <a:rPr lang="en-US" dirty="0" smtClean="0"/>
              <a:t>Recognizes and </a:t>
            </a:r>
            <a:r>
              <a:rPr lang="en-US" dirty="0" smtClean="0">
                <a:solidFill>
                  <a:srgbClr val="FF0000"/>
                </a:solidFill>
              </a:rPr>
              <a:t>responds to chemical signal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9394" name="irc_mi" descr="http://www.shmoop.com/images/biology/biobook_cells_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458200" cy="574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660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Composition (Make­up):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r>
              <a:rPr lang="en-US" dirty="0" err="1" smtClean="0">
                <a:solidFill>
                  <a:srgbClr val="FF0000"/>
                </a:solidFill>
              </a:rPr>
              <a:t>Phospholipid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en-US" dirty="0" err="1" smtClean="0">
                <a:solidFill>
                  <a:srgbClr val="FF0000"/>
                </a:solidFill>
              </a:rPr>
              <a:t>bilayer</a:t>
            </a:r>
            <a:r>
              <a:rPr lang="en-US" dirty="0" smtClean="0"/>
              <a:t> (2 layers) ­ phosphate head </a:t>
            </a:r>
          </a:p>
          <a:p>
            <a:pPr>
              <a:buNone/>
            </a:pPr>
            <a:r>
              <a:rPr lang="en-US" dirty="0" smtClean="0"/>
              <a:t>(hydrophilic ­ water loving) and fatty acid tails </a:t>
            </a:r>
          </a:p>
          <a:p>
            <a:pPr>
              <a:buNone/>
            </a:pPr>
            <a:r>
              <a:rPr lang="en-US" dirty="0" smtClean="0"/>
              <a:t>(hydrophobic ­ water hating)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Proteins ­ help with </a:t>
            </a:r>
            <a:r>
              <a:rPr lang="en-US" dirty="0" smtClean="0">
                <a:solidFill>
                  <a:srgbClr val="FF0000"/>
                </a:solidFill>
              </a:rPr>
              <a:t>transport and recognition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Carbohydrates ­ help with </a:t>
            </a:r>
            <a:r>
              <a:rPr lang="en-US" dirty="0" smtClean="0">
                <a:solidFill>
                  <a:srgbClr val="FF0000"/>
                </a:solidFill>
              </a:rPr>
              <a:t>recognition of signal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93" y="1371600"/>
            <a:ext cx="8702821" cy="48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hlinkClick r:id="rId3"/>
          </p:cNvPr>
          <p:cNvSpPr txBox="1"/>
          <p:nvPr/>
        </p:nvSpPr>
        <p:spPr>
          <a:xfrm>
            <a:off x="3733800" y="548184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Fluid mosaic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 of Transport (cell membrane)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Passive Transport (Diffusion) ­ process of a </a:t>
            </a:r>
          </a:p>
          <a:p>
            <a:pPr>
              <a:buNone/>
            </a:pPr>
            <a:r>
              <a:rPr lang="en-US" dirty="0" smtClean="0"/>
              <a:t>substance </a:t>
            </a:r>
          </a:p>
          <a:p>
            <a:r>
              <a:rPr lang="en-US" dirty="0" smtClean="0"/>
              <a:t>moving from </a:t>
            </a:r>
            <a:r>
              <a:rPr lang="en-US" dirty="0" smtClean="0">
                <a:solidFill>
                  <a:srgbClr val="FF0000"/>
                </a:solidFill>
              </a:rPr>
              <a:t>high concentration to low 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concentration</a:t>
            </a:r>
            <a:r>
              <a:rPr lang="en-US" dirty="0" smtClean="0"/>
              <a:t>; does 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 require </a:t>
            </a:r>
            <a:r>
              <a:rPr lang="en-US" dirty="0" smtClean="0">
                <a:solidFill>
                  <a:srgbClr val="FF0000"/>
                </a:solidFill>
              </a:rPr>
              <a:t>energy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60150"/>
            <a:ext cx="3429000" cy="309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transport(diffusion) of water across a semi-permeable membrane</a:t>
            </a:r>
            <a:endParaRPr lang="en-US" dirty="0"/>
          </a:p>
        </p:txBody>
      </p:sp>
      <p:pic>
        <p:nvPicPr>
          <p:cNvPr id="60418" name="Picture 2" descr="http://keepinapbiologyreal.wikispaces.com/file/view/osmosis.gif/165682427/osmo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68008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Types of Solutions (for cells to be in)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4517136"/>
          </a:xfrm>
        </p:spPr>
        <p:txBody>
          <a:bodyPr>
            <a:normAutofit/>
          </a:bodyPr>
          <a:lstStyle/>
          <a:p>
            <a:r>
              <a:rPr lang="en-US" dirty="0" smtClean="0"/>
              <a:t>Hypertonic solution ­ has </a:t>
            </a:r>
            <a:r>
              <a:rPr lang="en-US" dirty="0" smtClean="0">
                <a:solidFill>
                  <a:srgbClr val="FF0000"/>
                </a:solidFill>
              </a:rPr>
              <a:t>higher concentration</a:t>
            </a:r>
            <a:r>
              <a:rPr lang="en-US" dirty="0" smtClean="0"/>
              <a:t> </a:t>
            </a:r>
            <a:r>
              <a:rPr lang="en-US" dirty="0" smtClean="0">
                <a:solidFill>
                  <a:srgbClr val="FF0000"/>
                </a:solidFill>
              </a:rPr>
              <a:t>of salt </a:t>
            </a:r>
            <a:r>
              <a:rPr lang="en-US" dirty="0" smtClean="0"/>
              <a:t>(or sugar) than inside cell</a:t>
            </a:r>
          </a:p>
          <a:p>
            <a:endParaRPr lang="en-US" dirty="0" smtClean="0"/>
          </a:p>
          <a:p>
            <a:r>
              <a:rPr lang="en-US" dirty="0" smtClean="0"/>
              <a:t>Hypotonic solution ­ has </a:t>
            </a:r>
            <a:r>
              <a:rPr lang="en-US" dirty="0" smtClean="0">
                <a:solidFill>
                  <a:srgbClr val="FF0000"/>
                </a:solidFill>
              </a:rPr>
              <a:t>lower concentration of salt</a:t>
            </a:r>
            <a:r>
              <a:rPr lang="en-US" dirty="0" smtClean="0"/>
              <a:t> (or sugar) than inside cell</a:t>
            </a:r>
          </a:p>
          <a:p>
            <a:endParaRPr lang="en-US" dirty="0" smtClean="0"/>
          </a:p>
          <a:p>
            <a:r>
              <a:rPr lang="en-US" dirty="0" smtClean="0"/>
              <a:t>Isotonic solution ­ has</a:t>
            </a:r>
            <a:r>
              <a:rPr lang="en-US" dirty="0" smtClean="0">
                <a:solidFill>
                  <a:srgbClr val="FF0000"/>
                </a:solidFill>
              </a:rPr>
              <a:t> same concentration of salt</a:t>
            </a:r>
            <a:r>
              <a:rPr lang="en-US" dirty="0" smtClean="0"/>
              <a:t> (or sugar) as cell</a:t>
            </a:r>
          </a:p>
          <a:p>
            <a:endParaRPr lang="en-US" dirty="0"/>
          </a:p>
        </p:txBody>
      </p:sp>
      <p:pic>
        <p:nvPicPr>
          <p:cNvPr id="61442" name="Picture 3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467600" cy="6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Facilitated Diffusion ­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382000" cy="4325112"/>
          </a:xfrm>
        </p:spPr>
        <p:txBody>
          <a:bodyPr/>
          <a:lstStyle/>
          <a:p>
            <a:r>
              <a:rPr lang="en-US" dirty="0" smtClean="0"/>
              <a:t> substance moves from </a:t>
            </a:r>
            <a:r>
              <a:rPr lang="en-US" dirty="0" smtClean="0">
                <a:solidFill>
                  <a:srgbClr val="FF0000"/>
                </a:solidFill>
              </a:rPr>
              <a:t>high to low concentration</a:t>
            </a:r>
            <a:r>
              <a:rPr lang="en-US" dirty="0" smtClean="0"/>
              <a:t> with the help of a </a:t>
            </a:r>
            <a:r>
              <a:rPr lang="en-US" dirty="0" smtClean="0">
                <a:solidFill>
                  <a:srgbClr val="FF0000"/>
                </a:solidFill>
              </a:rPr>
              <a:t>transport protein</a:t>
            </a:r>
            <a:r>
              <a:rPr lang="en-US" dirty="0" smtClean="0"/>
              <a:t> in the cell </a:t>
            </a:r>
          </a:p>
          <a:p>
            <a:pPr>
              <a:buNone/>
            </a:pPr>
            <a:r>
              <a:rPr lang="en-US" dirty="0" smtClean="0"/>
              <a:t>membrane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86200"/>
            <a:ext cx="4724400" cy="22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495800" cy="51267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Active transport ­ </a:t>
            </a:r>
          </a:p>
          <a:p>
            <a:pPr>
              <a:buNone/>
            </a:pPr>
            <a:r>
              <a:rPr lang="en-US" dirty="0" smtClean="0"/>
              <a:t>Substance moves from 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low to high 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concentration; 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Requires energy</a:t>
            </a:r>
            <a:r>
              <a:rPr lang="en-US" dirty="0" smtClean="0"/>
              <a:t> (ATP)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3755867" cy="519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Large molecules in cells ­must be </a:t>
            </a:r>
            <a:r>
              <a:rPr lang="en-US" dirty="0" smtClean="0">
                <a:solidFill>
                  <a:srgbClr val="FF0000"/>
                </a:solidFill>
              </a:rPr>
              <a:t>broken 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down by digestion</a:t>
            </a:r>
            <a:r>
              <a:rPr lang="en-US" dirty="0" smtClean="0"/>
              <a:t> in order to enter a cell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 Proteins ­­ break into their building blocks,		 </a:t>
            </a:r>
            <a:r>
              <a:rPr lang="en-US" dirty="0" smtClean="0">
                <a:solidFill>
                  <a:srgbClr val="FF0000"/>
                </a:solidFill>
              </a:rPr>
              <a:t>amino acids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Starches ­­ break into </a:t>
            </a:r>
            <a:r>
              <a:rPr lang="en-US" dirty="0" smtClean="0">
                <a:solidFill>
                  <a:srgbClr val="FF0000"/>
                </a:solidFill>
              </a:rPr>
              <a:t>simple sugars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Used to make new substances inside the cell through the  </a:t>
            </a:r>
          </a:p>
          <a:p>
            <a:pPr marL="109728" indent="0">
              <a:buNone/>
            </a:pPr>
            <a:r>
              <a:rPr lang="en-US" dirty="0" smtClean="0"/>
              <a:t> of </a:t>
            </a:r>
            <a:r>
              <a:rPr lang="en-US" dirty="0" smtClean="0">
                <a:solidFill>
                  <a:srgbClr val="FF0000"/>
                </a:solidFill>
              </a:rPr>
              <a:t> synthesis</a:t>
            </a:r>
            <a:r>
              <a:rPr lang="en-US" dirty="0" smtClean="0"/>
              <a:t> (building up)</a:t>
            </a:r>
          </a:p>
          <a:p>
            <a:endParaRPr lang="en-US" dirty="0"/>
          </a:p>
        </p:txBody>
      </p:sp>
      <p:pic>
        <p:nvPicPr>
          <p:cNvPr id="62466" name="Picture 2" descr="http://upload.wikimedia.org/wikipedia/commons/thumb/d/da/Cell_membrane_detailed_diagram_en.svg/2000px-Cell_membrane_detailed_diagram_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7924800" cy="15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>
            <a:normAutofit fontScale="90000"/>
          </a:bodyPr>
          <a:lstStyle/>
          <a:p>
            <a:pPr marL="609600" indent="-609600"/>
            <a:r>
              <a:rPr lang="en-US" altLang="en-US" dirty="0"/>
              <a:t>How did the invention of the microscope help the development of the cell theory?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667000"/>
            <a:ext cx="8534400" cy="3657600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en-US" altLang="en-US" i="1" dirty="0">
                <a:solidFill>
                  <a:schemeClr val="accent2"/>
                </a:solidFill>
              </a:rPr>
              <a:t>	The microscope was essential in that development because it allowed biologists to observe cells in living things.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4800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Wacky History of Cells</a:t>
            </a:r>
            <a:endParaRPr lang="en-US" dirty="0"/>
          </a:p>
        </p:txBody>
      </p:sp>
      <p:pic>
        <p:nvPicPr>
          <p:cNvPr id="3" name="Picture 2" descr="http://micro.magnet.fsu.edu/primer/museum/images/hoo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Cells and Energy</a:t>
            </a:r>
            <a:endParaRPr lang="en-US" sz="3200" dirty="0"/>
          </a:p>
        </p:txBody>
      </p:sp>
      <p:pic>
        <p:nvPicPr>
          <p:cNvPr id="24579" name="Picture 4" descr="MCj022654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5638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MPj043881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15017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MPj044248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2395538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1" descr="j03323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183038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2" descr="MPj0423102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52988"/>
            <a:ext cx="19050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3" descr="MCj0438048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4" descr="MPj0444786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9413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5" descr="MPj0428478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05400"/>
            <a:ext cx="17526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6" descr="MPj0438661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1327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4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What is Cellular Respiration?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27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Once the energy that was in sunlight is changed into chemical energy by </a:t>
            </a:r>
            <a:r>
              <a:rPr lang="en-US" altLang="en-US" sz="3200" b="1" u="sng" dirty="0" smtClean="0">
                <a:solidFill>
                  <a:srgbClr val="FF0000"/>
                </a:solidFill>
              </a:rPr>
              <a:t>photosynthesis,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 An organism has to transform the </a:t>
            </a:r>
            <a:r>
              <a:rPr lang="en-US" altLang="en-US" sz="3200" b="1" u="sng" dirty="0" smtClean="0">
                <a:solidFill>
                  <a:srgbClr val="FF0000"/>
                </a:solidFill>
              </a:rPr>
              <a:t>chemical energy</a:t>
            </a:r>
            <a:r>
              <a:rPr lang="en-US" altLang="en-US" sz="3200" dirty="0" smtClean="0"/>
              <a:t> into a </a:t>
            </a:r>
            <a:r>
              <a:rPr lang="en-US" altLang="en-US" sz="3200" b="1" u="sng" dirty="0" smtClean="0">
                <a:solidFill>
                  <a:srgbClr val="FF0000"/>
                </a:solidFill>
              </a:rPr>
              <a:t>form that can be used </a:t>
            </a:r>
            <a:r>
              <a:rPr lang="en-US" altLang="en-US" sz="3200" dirty="0" smtClean="0"/>
              <a:t>by the organism.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This process is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cellular respiration</a:t>
            </a:r>
            <a:r>
              <a:rPr lang="en-US" alt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0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8382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/>
              <a:t>What is Cellular Respiration?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01650" y="1371600"/>
            <a:ext cx="8229600" cy="6096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Tx/>
              <a:buNone/>
            </a:pPr>
            <a:r>
              <a:rPr lang="en-US" altLang="en-US" sz="3600" b="1" u="sng" dirty="0" smtClean="0">
                <a:solidFill>
                  <a:srgbClr val="FF0000"/>
                </a:solidFill>
              </a:rPr>
              <a:t>The release of chemical energy for use by cells.</a:t>
            </a:r>
          </a:p>
        </p:txBody>
      </p:sp>
      <p:pic>
        <p:nvPicPr>
          <p:cNvPr id="27654" name="Picture 8" descr="at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82" y="4776620"/>
            <a:ext cx="28194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21336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The breakdown of </a:t>
            </a:r>
            <a:r>
              <a:rPr lang="en-US" altLang="en-US" sz="2800" b="1" u="sng" dirty="0">
                <a:solidFill>
                  <a:srgbClr val="FF0000"/>
                </a:solidFill>
              </a:rPr>
              <a:t>glucose molecules </a:t>
            </a:r>
            <a:r>
              <a:rPr lang="en-US" altLang="en-US" sz="2800" dirty="0"/>
              <a:t>to release </a:t>
            </a:r>
            <a:r>
              <a:rPr lang="en-US" altLang="en-US" sz="2800" b="1" u="sng" dirty="0">
                <a:solidFill>
                  <a:srgbClr val="FF0000"/>
                </a:solidFill>
              </a:rPr>
              <a:t>energy in the form of ATP</a:t>
            </a:r>
          </a:p>
          <a:p>
            <a:endParaRPr lang="en-US" altLang="en-US" sz="2800" dirty="0">
              <a:solidFill>
                <a:schemeClr val="hlink"/>
              </a:solidFill>
            </a:endParaRPr>
          </a:p>
          <a:p>
            <a:r>
              <a:rPr lang="en-US" altLang="en-US" sz="2800" dirty="0"/>
              <a:t>Takes place in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u="sng" dirty="0">
                <a:solidFill>
                  <a:srgbClr val="FF0000"/>
                </a:solidFill>
              </a:rPr>
              <a:t>all </a:t>
            </a:r>
            <a:r>
              <a:rPr lang="en-US" altLang="en-US" sz="2800" dirty="0"/>
              <a:t>living things</a:t>
            </a:r>
          </a:p>
          <a:p>
            <a:endParaRPr lang="en-US" altLang="en-US" sz="2800" dirty="0"/>
          </a:p>
          <a:p>
            <a:r>
              <a:rPr lang="en-US" altLang="en-US" sz="2800" dirty="0"/>
              <a:t>It is a step by step process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10991" y="5414098"/>
            <a:ext cx="419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hlinkClick r:id="rId4"/>
              </a:rPr>
              <a:t>Cellular Respiration</a:t>
            </a:r>
            <a:endParaRPr lang="en-US" altLang="en-US" sz="2400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34477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686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EQUATION FOR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RESPIRATION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4300" y="22098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  <a:cs typeface="+mn-cs"/>
              </a:rPr>
              <a:t>C</a:t>
            </a:r>
            <a:r>
              <a:rPr lang="en-US" sz="2800" b="1" baseline="-250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  <a:cs typeface="+mn-cs"/>
              </a:rPr>
              <a:t>6</a:t>
            </a:r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  <a:cs typeface="+mn-cs"/>
              </a:rPr>
              <a:t>H</a:t>
            </a:r>
            <a:r>
              <a:rPr lang="en-US" sz="2800" b="1" baseline="-250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  <a:cs typeface="+mn-cs"/>
              </a:rPr>
              <a:t>12</a:t>
            </a:r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  <a:cs typeface="+mn-cs"/>
              </a:rPr>
              <a:t>O</a:t>
            </a:r>
            <a:r>
              <a:rPr lang="en-US" sz="2800" b="1" baseline="-250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  <a:cs typeface="+mn-cs"/>
              </a:rPr>
              <a:t>6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itchFamily="18" charset="0"/>
                <a:cs typeface="+mn-cs"/>
              </a:rPr>
              <a:t> +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2868534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GLUCOSE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47900" y="2329512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  <a:cs typeface="+mn-cs"/>
              </a:rPr>
              <a:t>6O</a:t>
            </a:r>
            <a:r>
              <a:rPr lang="en-US" sz="2800" b="1" baseline="-25000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  <a:cs typeface="+mn-cs"/>
              </a:rPr>
              <a:t>2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133600" y="4038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OXYGEN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238500" y="2364149"/>
            <a:ext cx="976313" cy="409575"/>
          </a:xfrm>
          <a:prstGeom prst="rightArrow">
            <a:avLst>
              <a:gd name="adj1" fmla="val 50000"/>
              <a:gd name="adj2" fmla="val 5959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267200" y="2329512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itchFamily="18" charset="0"/>
                <a:cs typeface="+mn-cs"/>
              </a:rPr>
              <a:t>6CO</a:t>
            </a:r>
            <a:r>
              <a:rPr lang="en-US" sz="28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itchFamily="18" charset="0"/>
                <a:cs typeface="+mn-cs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itchFamily="18" charset="0"/>
                <a:cs typeface="+mn-cs"/>
              </a:rPr>
              <a:t> +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962400" y="38100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CARBON DIOXIDE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784273" y="2359169"/>
            <a:ext cx="1866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  <a:cs typeface="+mn-cs"/>
              </a:rPr>
              <a:t>6H</a:t>
            </a:r>
            <a:r>
              <a:rPr lang="en-US" sz="2800" b="1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  <a:cs typeface="+mn-cs"/>
              </a:rPr>
              <a:t>2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  <a:cs typeface="+mn-cs"/>
              </a:rPr>
              <a:t>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itchFamily="18" charset="0"/>
                <a:cs typeface="+mn-cs"/>
              </a:rPr>
              <a:t> +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086600" y="2333514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  <a:cs typeface="+mn-cs"/>
              </a:rPr>
              <a:t>ENERGY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791200" y="4038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WATER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615237" y="2937807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ATP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810000"/>
            <a:ext cx="57054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772400" cy="1143000"/>
          </a:xfrm>
        </p:spPr>
        <p:txBody>
          <a:bodyPr lIns="92075" tIns="46037" rIns="92075" bIns="46037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Cellular Respiration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3600" dirty="0" smtClean="0"/>
              <a:t>Includes pathways that require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u="sng" dirty="0" smtClean="0">
                <a:solidFill>
                  <a:srgbClr val="FF0000"/>
                </a:solidFill>
              </a:rPr>
              <a:t>oxygen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3600" b="1" u="sng" dirty="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3600" dirty="0" smtClean="0"/>
              <a:t>Breakdown of one glucose results in </a:t>
            </a:r>
            <a:r>
              <a:rPr lang="en-US" altLang="en-US" sz="3600" b="1" u="sng" dirty="0" smtClean="0">
                <a:solidFill>
                  <a:srgbClr val="FF0000"/>
                </a:solidFill>
              </a:rPr>
              <a:t>36 ATP </a:t>
            </a:r>
            <a:r>
              <a:rPr lang="en-US" altLang="en-US" sz="3600" dirty="0" smtClean="0"/>
              <a:t>molecules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2800" dirty="0" smtClean="0">
              <a:latin typeface="Comic Sans MS" pitchFamily="66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Comic Sans MS" pitchFamily="66" charset="0"/>
              </a:rPr>
              <a:t>It occurs in the mitochondria within every living cell both plant and animal!!!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84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676275" y="228600"/>
            <a:ext cx="8467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600" b="1">
                <a:latin typeface="Times New Roman" pitchFamily="18" charset="0"/>
              </a:rPr>
              <a:t>Stage One: Breakdown of Glucose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457200" y="1219200"/>
            <a:ext cx="35052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en-US" sz="4400" b="1" dirty="0">
                <a:latin typeface="Times New Roman" pitchFamily="18" charset="0"/>
              </a:rPr>
              <a:t>Glycolysis: </a:t>
            </a:r>
            <a:r>
              <a:rPr lang="en-US" altLang="en-US" sz="4400" dirty="0">
                <a:latin typeface="Times New Roman" pitchFamily="18" charset="0"/>
              </a:rPr>
              <a:t>Glucose is broken down to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itchFamily="18" charset="0"/>
              </a:rPr>
              <a:t> pyruvate </a:t>
            </a:r>
            <a:r>
              <a:rPr lang="en-US" altLang="en-US" sz="4400" dirty="0">
                <a:latin typeface="Times New Roman" pitchFamily="18" charset="0"/>
              </a:rPr>
              <a:t>during 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itchFamily="18" charset="0"/>
              </a:rPr>
              <a:t>glycolysis</a:t>
            </a:r>
            <a:r>
              <a:rPr lang="en-US" altLang="en-US" sz="4400" dirty="0">
                <a:latin typeface="Times New Roman" pitchFamily="18" charset="0"/>
              </a:rPr>
              <a:t>, making some 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itchFamily="18" charset="0"/>
              </a:rPr>
              <a:t>ATP.</a:t>
            </a:r>
          </a:p>
        </p:txBody>
      </p:sp>
      <p:pic>
        <p:nvPicPr>
          <p:cNvPr id="90119" name="Picture 7" descr="Picture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5720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68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676275" y="304800"/>
            <a:ext cx="8467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600" b="1">
                <a:latin typeface="Times New Roman" pitchFamily="18" charset="0"/>
              </a:rPr>
              <a:t>Stage Two: Production of ATP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114800" y="609600"/>
            <a:ext cx="4648200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  <a:buFontTx/>
              <a:buChar char="•"/>
            </a:pPr>
            <a:endParaRPr lang="en-US" altLang="en-US" sz="3200" b="1">
              <a:latin typeface="Times New Roman" pitchFamily="18" charset="0"/>
            </a:endParaRPr>
          </a:p>
          <a:p>
            <a:pPr>
              <a:buSzPct val="100000"/>
            </a:pPr>
            <a:r>
              <a:rPr lang="en-US" altLang="en-US" sz="3200" b="1" u="sng">
                <a:latin typeface="Times New Roman" pitchFamily="18" charset="0"/>
              </a:rPr>
              <a:t>Krebs Cycle: </a:t>
            </a:r>
          </a:p>
          <a:p>
            <a:pPr>
              <a:buSzPct val="100000"/>
            </a:pPr>
            <a:r>
              <a:rPr lang="en-US" altLang="en-US" sz="3200">
                <a:latin typeface="Times New Roman" pitchFamily="18" charset="0"/>
              </a:rPr>
              <a:t>Reactions that produce </a:t>
            </a: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</a:rPr>
              <a:t>energy-storing molecules (ATP)</a:t>
            </a:r>
            <a:r>
              <a:rPr lang="en-US" altLang="en-US" sz="3200">
                <a:latin typeface="Times New Roman" pitchFamily="18" charset="0"/>
              </a:rPr>
              <a:t> during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aerobic respiration.</a:t>
            </a:r>
          </a:p>
          <a:p>
            <a:pPr>
              <a:buSzPct val="100000"/>
              <a:buFontTx/>
              <a:buChar char="•"/>
            </a:pPr>
            <a:endParaRPr lang="en-US" altLang="en-US" sz="3200">
              <a:latin typeface="Times New Roman" pitchFamily="18" charset="0"/>
            </a:endParaRPr>
          </a:p>
          <a:p>
            <a:pPr>
              <a:buSzPct val="100000"/>
            </a:pPr>
            <a:r>
              <a:rPr lang="en-US" altLang="en-US" sz="3200" b="1" u="sng">
                <a:latin typeface="Times New Roman" pitchFamily="18" charset="0"/>
              </a:rPr>
              <a:t>Electron Transport Chain:</a:t>
            </a:r>
            <a:r>
              <a:rPr lang="en-US" altLang="en-US" sz="3200" b="1">
                <a:latin typeface="Times New Roman" pitchFamily="18" charset="0"/>
              </a:rPr>
              <a:t> </a:t>
            </a:r>
            <a:r>
              <a:rPr lang="en-US" altLang="en-US" sz="3200">
                <a:latin typeface="Times New Roman" pitchFamily="18" charset="0"/>
              </a:rPr>
              <a:t>During aerobic respiration, large amounts of </a:t>
            </a: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</a:rPr>
              <a:t>ATP</a:t>
            </a:r>
            <a:r>
              <a:rPr lang="en-US" altLang="en-US" sz="3200" u="sng">
                <a:latin typeface="Times New Roman" pitchFamily="18" charset="0"/>
              </a:rPr>
              <a:t> </a:t>
            </a:r>
            <a:r>
              <a:rPr lang="en-US" altLang="en-US" sz="3200">
                <a:latin typeface="Times New Roman" pitchFamily="18" charset="0"/>
              </a:rPr>
              <a:t>are made in an electron </a:t>
            </a: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</a:rPr>
              <a:t>transport chain.</a:t>
            </a:r>
          </a:p>
        </p:txBody>
      </p:sp>
      <p:pic>
        <p:nvPicPr>
          <p:cNvPr id="33798" name="Picture 7" descr="Picture1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4046538" cy="4495800"/>
          </a:xfrm>
          <a:noFill/>
        </p:spPr>
      </p:pic>
    </p:spTree>
    <p:extLst>
      <p:ext uri="{BB962C8B-B14F-4D97-AF65-F5344CB8AC3E}">
        <p14:creationId xmlns:p14="http://schemas.microsoft.com/office/powerpoint/2010/main" val="3896839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15400" cy="838200"/>
          </a:xfrm>
        </p:spPr>
        <p:txBody>
          <a:bodyPr lIns="92075" tIns="46037" rIns="92075" bIns="46037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Fermentation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4582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n-US" sz="2800" dirty="0"/>
              <a:t> </a:t>
            </a:r>
            <a:r>
              <a:rPr lang="en-US" altLang="en-US" sz="2800" b="1" dirty="0"/>
              <a:t>Occurs when </a:t>
            </a:r>
            <a:r>
              <a:rPr lang="en-US" altLang="en-US" sz="2800" b="1" u="sng" dirty="0">
                <a:solidFill>
                  <a:srgbClr val="FF0000"/>
                </a:solidFill>
              </a:rPr>
              <a:t>O</a:t>
            </a:r>
            <a:r>
              <a:rPr lang="en-US" altLang="en-US" sz="2800" b="1" u="sng" baseline="-25000" dirty="0">
                <a:solidFill>
                  <a:srgbClr val="FF0000"/>
                </a:solidFill>
              </a:rPr>
              <a:t>2</a:t>
            </a:r>
            <a:r>
              <a:rPr lang="en-US" altLang="en-US" sz="2800" b="1" u="sng" dirty="0">
                <a:solidFill>
                  <a:srgbClr val="FF0000"/>
                </a:solidFill>
              </a:rPr>
              <a:t> NOT present </a:t>
            </a:r>
            <a:r>
              <a:rPr lang="en-US" altLang="en-US" sz="2800" b="1" dirty="0"/>
              <a:t>(anaerobic)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</a:pPr>
            <a:endParaRPr lang="en-US" altLang="en-US" sz="2800" b="1" dirty="0"/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800" b="1" dirty="0"/>
              <a:t>Called </a:t>
            </a:r>
            <a:r>
              <a:rPr lang="en-US" altLang="en-US" sz="2800" b="1" u="sng" dirty="0">
                <a:solidFill>
                  <a:srgbClr val="FF0000"/>
                </a:solidFill>
              </a:rPr>
              <a:t>Lactic Acid fermentation </a:t>
            </a:r>
            <a:r>
              <a:rPr lang="en-US" altLang="en-US" sz="2800" b="1" dirty="0"/>
              <a:t>in </a:t>
            </a:r>
            <a:r>
              <a:rPr lang="en-US" altLang="en-US" sz="2800" b="1" u="sng" dirty="0">
                <a:solidFill>
                  <a:srgbClr val="FF0000"/>
                </a:solidFill>
              </a:rPr>
              <a:t>muscle cells </a:t>
            </a:r>
            <a:r>
              <a:rPr lang="en-US" altLang="en-US" sz="2800" b="1" dirty="0"/>
              <a:t>(makes muscles tired)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en-US" altLang="en-US" sz="2800" b="1" dirty="0"/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800" b="1" dirty="0"/>
              <a:t>Called </a:t>
            </a:r>
            <a:r>
              <a:rPr lang="en-US" altLang="en-US" sz="2800" b="1" u="sng" dirty="0">
                <a:solidFill>
                  <a:srgbClr val="FF0000"/>
                </a:solidFill>
              </a:rPr>
              <a:t>Alcoholic fermentation </a:t>
            </a:r>
            <a:r>
              <a:rPr lang="en-US" altLang="en-US" sz="2800" b="1" dirty="0"/>
              <a:t>in </a:t>
            </a:r>
            <a:r>
              <a:rPr lang="en-US" altLang="en-US" sz="2800" b="1" u="sng" dirty="0">
                <a:solidFill>
                  <a:srgbClr val="FF0000"/>
                </a:solidFill>
              </a:rPr>
              <a:t>yeast </a:t>
            </a:r>
            <a:r>
              <a:rPr lang="en-US" altLang="en-US" sz="2800" b="1" dirty="0"/>
              <a:t>(produces ethanol)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en-US" altLang="en-US" sz="2800" b="1" dirty="0"/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800" b="1" dirty="0"/>
              <a:t>Nets </a:t>
            </a:r>
            <a:r>
              <a:rPr lang="en-US" altLang="en-US" sz="2800" b="1" u="sng" dirty="0">
                <a:solidFill>
                  <a:srgbClr val="FF0000"/>
                </a:solidFill>
              </a:rPr>
              <a:t>only 2 ATP</a:t>
            </a:r>
          </a:p>
        </p:txBody>
      </p:sp>
      <p:pic>
        <p:nvPicPr>
          <p:cNvPr id="86021" name="Picture 5" descr="lactic ac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76600"/>
            <a:ext cx="1093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liver_guzzling_beer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2352675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3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8458200" cy="1143000"/>
          </a:xfrm>
        </p:spPr>
        <p:txBody>
          <a:bodyPr lIns="92075" tIns="46037" rIns="92075" bIns="46037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Does ATP Do for You?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2209800"/>
            <a:ext cx="8610600" cy="76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supplies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with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ENERGY!</a:t>
            </a:r>
            <a:endParaRPr lang="en-US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31" name="Picture 11" descr="ag00019_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52459"/>
            <a:ext cx="2590800" cy="2395538"/>
          </a:xfrm>
          <a:noFill/>
        </p:spPr>
      </p:pic>
      <p:pic>
        <p:nvPicPr>
          <p:cNvPr id="5" name="Picture 7" descr="atp_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4240753" cy="289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1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7772400" cy="1143000"/>
          </a:xfrm>
        </p:spPr>
        <p:txBody>
          <a:bodyPr lIns="92075" tIns="46037" rIns="92075" bIns="46037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Do We Get Energy From ATP?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3505200" cy="4191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3600" b="1" dirty="0" smtClean="0"/>
              <a:t>By breaking the </a:t>
            </a:r>
            <a:r>
              <a:rPr lang="en-US" sz="3600" b="1" u="sng" dirty="0" smtClean="0">
                <a:solidFill>
                  <a:srgbClr val="FF0000"/>
                </a:solidFill>
              </a:rPr>
              <a:t>high- energy bonds </a:t>
            </a:r>
            <a:r>
              <a:rPr lang="en-US" sz="3600" b="1" dirty="0" smtClean="0"/>
              <a:t>between the last two phosphates in </a:t>
            </a:r>
            <a:r>
              <a:rPr lang="en-US" sz="3600" b="1" u="sng" dirty="0" smtClean="0">
                <a:solidFill>
                  <a:srgbClr val="FF0000"/>
                </a:solidFill>
              </a:rPr>
              <a:t>ATP</a:t>
            </a:r>
          </a:p>
        </p:txBody>
      </p:sp>
      <p:pic>
        <p:nvPicPr>
          <p:cNvPr id="37892" name="Picture 11" descr="Copy (3) of atp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 Discovery and Cell Theory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30156"/>
            <a:ext cx="8839200" cy="22098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How was a cell discovered? </a:t>
            </a:r>
          </a:p>
          <a:p>
            <a:pPr marL="109728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Robert Hooke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observed a  piece of </a:t>
            </a:r>
            <a:r>
              <a:rPr lang="en-US" dirty="0" smtClean="0">
                <a:solidFill>
                  <a:srgbClr val="FF0000"/>
                </a:solidFill>
              </a:rPr>
              <a:t>cork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under the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microscope and called it a "cell" ­ </a:t>
            </a:r>
            <a:r>
              <a:rPr lang="en-US" dirty="0" smtClean="0">
                <a:solidFill>
                  <a:srgbClr val="FF0000"/>
                </a:solidFill>
              </a:rPr>
              <a:t>the basic unit of life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(smallest); </a:t>
            </a:r>
            <a:r>
              <a:rPr lang="en-US" dirty="0" smtClean="0">
                <a:solidFill>
                  <a:srgbClr val="FF0000"/>
                </a:solidFill>
              </a:rPr>
              <a:t>carries out life processes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39956"/>
            <a:ext cx="3505200" cy="27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458200" cy="533400"/>
          </a:xfrm>
        </p:spPr>
        <p:txBody>
          <a:bodyPr lIns="92075" tIns="46037" rIns="92075" bIns="46037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Process Called?</a:t>
            </a:r>
          </a:p>
        </p:txBody>
      </p:sp>
      <p:sp>
        <p:nvSpPr>
          <p:cNvPr id="1030" name="Text Box 6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6019800" cy="6858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HYDROLYSIS (Adding H</a:t>
            </a:r>
            <a:r>
              <a:rPr lang="en-US" b="1" u="sng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O)</a:t>
            </a:r>
          </a:p>
        </p:txBody>
      </p:sp>
      <p:pic>
        <p:nvPicPr>
          <p:cNvPr id="1028" name="Picture 4" descr="option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3152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3429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2"/>
                </a:solidFill>
                <a:latin typeface="Arial Black" pitchFamily="34" charset="0"/>
              </a:rPr>
              <a:t>H</a:t>
            </a:r>
            <a:r>
              <a:rPr lang="en-US" altLang="en-US" sz="2400" b="1" baseline="-25000">
                <a:solidFill>
                  <a:schemeClr val="bg2"/>
                </a:solidFill>
                <a:latin typeface="Arial Black" pitchFamily="34" charset="0"/>
              </a:rPr>
              <a:t>2</a:t>
            </a:r>
            <a:r>
              <a:rPr lang="en-US" altLang="en-US" sz="2400" b="1">
                <a:solidFill>
                  <a:schemeClr val="bg2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3962400"/>
            <a:ext cx="609600" cy="4572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772400" cy="838200"/>
          </a:xfrm>
        </p:spPr>
        <p:txBody>
          <a:bodyPr lIns="92075" tIns="46037" rIns="92075" bIns="46037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Does That Happen?</a:t>
            </a:r>
          </a:p>
        </p:txBody>
      </p:sp>
      <p:pic>
        <p:nvPicPr>
          <p:cNvPr id="39942" name="Picture 6" descr="bd13684_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2590800" cy="4114800"/>
          </a:xfrm>
          <a:noFill/>
        </p:spPr>
      </p:pic>
      <p:sp>
        <p:nvSpPr>
          <p:cNvPr id="39947" name="WordArt 11"/>
          <p:cNvSpPr>
            <a:spLocks noChangeArrowheads="1" noChangeShapeType="1" noTextEdit="1"/>
          </p:cNvSpPr>
          <p:nvPr/>
        </p:nvSpPr>
        <p:spPr bwMode="auto">
          <a:xfrm>
            <a:off x="304800" y="5791200"/>
            <a:ext cx="220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ATPase</a:t>
            </a:r>
          </a:p>
        </p:txBody>
      </p:sp>
      <p:pic>
        <p:nvPicPr>
          <p:cNvPr id="39952" name="Picture 16" descr="Copy of C7_atp_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228600" y="17526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An Enzyme!</a:t>
            </a:r>
          </a:p>
        </p:txBody>
      </p:sp>
    </p:spTree>
    <p:extLst>
      <p:ext uri="{BB962C8B-B14F-4D97-AF65-F5344CB8AC3E}">
        <p14:creationId xmlns:p14="http://schemas.microsoft.com/office/powerpoint/2010/main" val="12171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 lIns="92075" tIns="46037" rIns="92075" bIns="46037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is ATP Re-Made?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772400" cy="1219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reverse of the previous process occurs.</a:t>
            </a:r>
          </a:p>
        </p:txBody>
      </p:sp>
      <p:pic>
        <p:nvPicPr>
          <p:cNvPr id="40966" name="Picture 6" descr="equil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3173413" cy="3810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38200" y="3276600"/>
            <a:ext cx="434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Another Enzyme is used!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817418" y="4932218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ATP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Synthetase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chemeClr val="tx1"/>
                </a:solidFill>
              </a:rPr>
              <a:t>Energy cycle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28950" y="2193925"/>
            <a:ext cx="3021013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0000"/>
                </a:solidFill>
              </a:rPr>
              <a:t>Photosynthesis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646363" y="4876800"/>
            <a:ext cx="3783012" cy="549275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0000"/>
                </a:solidFill>
              </a:rPr>
              <a:t>Cellular Respiration</a:t>
            </a: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609600" y="3565525"/>
            <a:ext cx="7853363" cy="488950"/>
            <a:chOff x="384" y="2256"/>
            <a:chExt cx="4947" cy="308"/>
          </a:xfrm>
        </p:grpSpPr>
        <p:sp>
          <p:nvSpPr>
            <p:cNvPr id="45077" name="Rectangle 6"/>
            <p:cNvSpPr>
              <a:spLocks noChangeArrowheads="1"/>
            </p:cNvSpPr>
            <p:nvPr/>
          </p:nvSpPr>
          <p:spPr bwMode="auto">
            <a:xfrm>
              <a:off x="3648" y="2256"/>
              <a:ext cx="902" cy="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</a:rPr>
                <a:t>glucose</a:t>
              </a:r>
            </a:p>
          </p:txBody>
        </p:sp>
        <p:sp>
          <p:nvSpPr>
            <p:cNvPr id="45078" name="Rectangle 7"/>
            <p:cNvSpPr>
              <a:spLocks noChangeArrowheads="1"/>
            </p:cNvSpPr>
            <p:nvPr/>
          </p:nvSpPr>
          <p:spPr bwMode="auto">
            <a:xfrm>
              <a:off x="4978" y="2256"/>
              <a:ext cx="353" cy="3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</a:rPr>
                <a:t>O</a:t>
              </a:r>
              <a:r>
                <a:rPr lang="en-US" altLang="en-US" sz="2600" b="1" baseline="-25000">
                  <a:solidFill>
                    <a:srgbClr val="000000"/>
                  </a:solidFill>
                </a:rPr>
                <a:t>2</a:t>
              </a:r>
              <a:endParaRPr lang="en-US" altLang="en-US" sz="3000" b="1">
                <a:solidFill>
                  <a:srgbClr val="000000"/>
                </a:solidFill>
              </a:endParaRPr>
            </a:p>
          </p:txBody>
        </p:sp>
        <p:sp>
          <p:nvSpPr>
            <p:cNvPr id="45079" name="Rectangle 8"/>
            <p:cNvSpPr>
              <a:spLocks noChangeArrowheads="1"/>
            </p:cNvSpPr>
            <p:nvPr/>
          </p:nvSpPr>
          <p:spPr bwMode="auto">
            <a:xfrm>
              <a:off x="1221" y="2256"/>
              <a:ext cx="504" cy="3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</a:rPr>
                <a:t>H</a:t>
              </a:r>
              <a:r>
                <a:rPr lang="en-US" altLang="en-US" sz="2600" b="1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6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45080" name="Rectangle 9"/>
            <p:cNvSpPr>
              <a:spLocks noChangeArrowheads="1"/>
            </p:cNvSpPr>
            <p:nvPr/>
          </p:nvSpPr>
          <p:spPr bwMode="auto">
            <a:xfrm>
              <a:off x="384" y="2256"/>
              <a:ext cx="504" cy="3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</a:rPr>
                <a:t>CO</a:t>
              </a:r>
              <a:r>
                <a:rPr lang="en-US" altLang="en-US" sz="2600" b="1" baseline="-250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5062" name="Group 10"/>
          <p:cNvGrpSpPr>
            <a:grpSpLocks/>
          </p:cNvGrpSpPr>
          <p:nvPr/>
        </p:nvGrpSpPr>
        <p:grpSpPr bwMode="auto">
          <a:xfrm>
            <a:off x="4876800" y="5715000"/>
            <a:ext cx="1752600" cy="990600"/>
            <a:chOff x="3072" y="3600"/>
            <a:chExt cx="1104" cy="624"/>
          </a:xfrm>
        </p:grpSpPr>
        <p:sp>
          <p:nvSpPr>
            <p:cNvPr id="45075" name="AutoShape 11"/>
            <p:cNvSpPr>
              <a:spLocks noChangeArrowheads="1"/>
            </p:cNvSpPr>
            <p:nvPr/>
          </p:nvSpPr>
          <p:spPr bwMode="auto">
            <a:xfrm>
              <a:off x="3072" y="3600"/>
              <a:ext cx="1104" cy="624"/>
            </a:xfrm>
            <a:prstGeom prst="sun">
              <a:avLst>
                <a:gd name="adj" fmla="val 2500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6" name="Rectangle 12"/>
            <p:cNvSpPr>
              <a:spLocks noChangeArrowheads="1"/>
            </p:cNvSpPr>
            <p:nvPr/>
          </p:nvSpPr>
          <p:spPr bwMode="auto">
            <a:xfrm>
              <a:off x="3358" y="3758"/>
              <a:ext cx="5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CC0000"/>
                  </a:solidFill>
                </a:rPr>
                <a:t>ATP</a:t>
              </a:r>
              <a:endParaRPr lang="en-US" altLang="en-US" sz="2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5063" name="Group 13"/>
          <p:cNvGrpSpPr>
            <a:grpSpLocks/>
          </p:cNvGrpSpPr>
          <p:nvPr/>
        </p:nvGrpSpPr>
        <p:grpSpPr bwMode="auto">
          <a:xfrm>
            <a:off x="5715000" y="762000"/>
            <a:ext cx="1752600" cy="990600"/>
            <a:chOff x="3696" y="480"/>
            <a:chExt cx="1104" cy="624"/>
          </a:xfrm>
        </p:grpSpPr>
        <p:sp>
          <p:nvSpPr>
            <p:cNvPr id="45073" name="AutoShape 14"/>
            <p:cNvSpPr>
              <a:spLocks noChangeArrowheads="1"/>
            </p:cNvSpPr>
            <p:nvPr/>
          </p:nvSpPr>
          <p:spPr bwMode="auto">
            <a:xfrm>
              <a:off x="3696" y="480"/>
              <a:ext cx="1104" cy="624"/>
            </a:xfrm>
            <a:prstGeom prst="sun">
              <a:avLst>
                <a:gd name="adj" fmla="val 2500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4" name="Rectangle 15"/>
            <p:cNvSpPr>
              <a:spLocks noChangeArrowheads="1"/>
            </p:cNvSpPr>
            <p:nvPr/>
          </p:nvSpPr>
          <p:spPr bwMode="auto">
            <a:xfrm>
              <a:off x="4005" y="624"/>
              <a:ext cx="48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CC0000"/>
                  </a:solidFill>
                </a:rPr>
                <a:t>sun</a:t>
              </a:r>
              <a:endParaRPr lang="en-US" altLang="en-US" sz="2600" b="1">
                <a:solidFill>
                  <a:srgbClr val="000000"/>
                </a:solidFill>
              </a:endParaRPr>
            </a:p>
          </p:txBody>
        </p:sp>
      </p:grpSp>
      <p:sp>
        <p:nvSpPr>
          <p:cNvPr id="45064" name="AutoShape 16"/>
          <p:cNvSpPr>
            <a:spLocks noChangeArrowheads="1"/>
          </p:cNvSpPr>
          <p:nvPr/>
        </p:nvSpPr>
        <p:spPr bwMode="auto">
          <a:xfrm flipH="1">
            <a:off x="5105400" y="1371600"/>
            <a:ext cx="1295400" cy="838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35" y="10800"/>
                </a:moveTo>
                <a:cubicBezTo>
                  <a:pt x="17735" y="6969"/>
                  <a:pt x="14630" y="3865"/>
                  <a:pt x="10800" y="3865"/>
                </a:cubicBezTo>
                <a:cubicBezTo>
                  <a:pt x="10618" y="3864"/>
                  <a:pt x="10437" y="3872"/>
                  <a:pt x="10256" y="3886"/>
                </a:cubicBezTo>
                <a:lnTo>
                  <a:pt x="9954" y="33"/>
                </a:lnTo>
                <a:cubicBezTo>
                  <a:pt x="10235" y="11"/>
                  <a:pt x="10517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668" y="15433"/>
                </a:lnTo>
                <a:lnTo>
                  <a:pt x="15035" y="10800"/>
                </a:lnTo>
                <a:lnTo>
                  <a:pt x="17735" y="108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AutoShape 17"/>
          <p:cNvSpPr>
            <a:spLocks noChangeArrowheads="1"/>
          </p:cNvSpPr>
          <p:nvPr/>
        </p:nvSpPr>
        <p:spPr bwMode="auto">
          <a:xfrm>
            <a:off x="3733800" y="5486400"/>
            <a:ext cx="1295400" cy="838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35" y="10800"/>
                </a:moveTo>
                <a:cubicBezTo>
                  <a:pt x="17735" y="6969"/>
                  <a:pt x="14630" y="3865"/>
                  <a:pt x="10800" y="3865"/>
                </a:cubicBezTo>
                <a:cubicBezTo>
                  <a:pt x="10618" y="3864"/>
                  <a:pt x="10437" y="3872"/>
                  <a:pt x="10256" y="3886"/>
                </a:cubicBezTo>
                <a:lnTo>
                  <a:pt x="9954" y="33"/>
                </a:lnTo>
                <a:cubicBezTo>
                  <a:pt x="10235" y="11"/>
                  <a:pt x="10517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668" y="15433"/>
                </a:lnTo>
                <a:lnTo>
                  <a:pt x="15035" y="10800"/>
                </a:lnTo>
                <a:lnTo>
                  <a:pt x="17735" y="108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AutoShape 18"/>
          <p:cNvSpPr>
            <a:spLocks noChangeArrowheads="1"/>
          </p:cNvSpPr>
          <p:nvPr/>
        </p:nvSpPr>
        <p:spPr bwMode="auto">
          <a:xfrm rot="5400000" flipH="1" flipV="1">
            <a:off x="1676400" y="2514600"/>
            <a:ext cx="12954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57" y="10798"/>
                </a:moveTo>
                <a:cubicBezTo>
                  <a:pt x="19057" y="6254"/>
                  <a:pt x="15384" y="2563"/>
                  <a:pt x="10839" y="2542"/>
                </a:cubicBezTo>
                <a:lnTo>
                  <a:pt x="10851" y="0"/>
                </a:lnTo>
                <a:cubicBezTo>
                  <a:pt x="16795" y="28"/>
                  <a:pt x="21599" y="4854"/>
                  <a:pt x="21599" y="10798"/>
                </a:cubicBezTo>
                <a:lnTo>
                  <a:pt x="24299" y="10798"/>
                </a:lnTo>
                <a:lnTo>
                  <a:pt x="20329" y="14769"/>
                </a:lnTo>
                <a:lnTo>
                  <a:pt x="16357" y="10799"/>
                </a:lnTo>
                <a:lnTo>
                  <a:pt x="19057" y="10798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AutoShape 19"/>
          <p:cNvSpPr>
            <a:spLocks noChangeArrowheads="1"/>
          </p:cNvSpPr>
          <p:nvPr/>
        </p:nvSpPr>
        <p:spPr bwMode="auto">
          <a:xfrm rot="10800000" flipH="1" flipV="1">
            <a:off x="6324600" y="2514600"/>
            <a:ext cx="12954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57" y="10798"/>
                </a:moveTo>
                <a:cubicBezTo>
                  <a:pt x="19057" y="6254"/>
                  <a:pt x="15384" y="2563"/>
                  <a:pt x="10839" y="2542"/>
                </a:cubicBezTo>
                <a:lnTo>
                  <a:pt x="10851" y="0"/>
                </a:lnTo>
                <a:cubicBezTo>
                  <a:pt x="16795" y="28"/>
                  <a:pt x="21599" y="4854"/>
                  <a:pt x="21599" y="10798"/>
                </a:cubicBezTo>
                <a:lnTo>
                  <a:pt x="24299" y="10798"/>
                </a:lnTo>
                <a:lnTo>
                  <a:pt x="20329" y="14769"/>
                </a:lnTo>
                <a:lnTo>
                  <a:pt x="16357" y="10799"/>
                </a:lnTo>
                <a:lnTo>
                  <a:pt x="19057" y="10798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AutoShape 20"/>
          <p:cNvSpPr>
            <a:spLocks noChangeArrowheads="1"/>
          </p:cNvSpPr>
          <p:nvPr/>
        </p:nvSpPr>
        <p:spPr bwMode="auto">
          <a:xfrm rot="-5400000" flipH="1" flipV="1">
            <a:off x="6172200" y="3733800"/>
            <a:ext cx="12954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57" y="10798"/>
                </a:moveTo>
                <a:cubicBezTo>
                  <a:pt x="19057" y="6254"/>
                  <a:pt x="15384" y="2563"/>
                  <a:pt x="10839" y="2542"/>
                </a:cubicBezTo>
                <a:lnTo>
                  <a:pt x="10851" y="0"/>
                </a:lnTo>
                <a:cubicBezTo>
                  <a:pt x="16795" y="28"/>
                  <a:pt x="21599" y="4854"/>
                  <a:pt x="21599" y="10798"/>
                </a:cubicBezTo>
                <a:lnTo>
                  <a:pt x="24299" y="10798"/>
                </a:lnTo>
                <a:lnTo>
                  <a:pt x="20329" y="14769"/>
                </a:lnTo>
                <a:lnTo>
                  <a:pt x="16357" y="10799"/>
                </a:lnTo>
                <a:lnTo>
                  <a:pt x="19057" y="10798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AutoShape 21"/>
          <p:cNvSpPr>
            <a:spLocks noChangeArrowheads="1"/>
          </p:cNvSpPr>
          <p:nvPr/>
        </p:nvSpPr>
        <p:spPr bwMode="auto">
          <a:xfrm flipH="1" flipV="1">
            <a:off x="1524000" y="3657600"/>
            <a:ext cx="12954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57" y="10798"/>
                </a:moveTo>
                <a:cubicBezTo>
                  <a:pt x="19057" y="6254"/>
                  <a:pt x="15384" y="2563"/>
                  <a:pt x="10839" y="2542"/>
                </a:cubicBezTo>
                <a:lnTo>
                  <a:pt x="10851" y="0"/>
                </a:lnTo>
                <a:cubicBezTo>
                  <a:pt x="16795" y="28"/>
                  <a:pt x="21599" y="4854"/>
                  <a:pt x="21599" y="10798"/>
                </a:cubicBezTo>
                <a:lnTo>
                  <a:pt x="24299" y="10798"/>
                </a:lnTo>
                <a:lnTo>
                  <a:pt x="20329" y="14769"/>
                </a:lnTo>
                <a:lnTo>
                  <a:pt x="16357" y="10799"/>
                </a:lnTo>
                <a:lnTo>
                  <a:pt x="19057" y="10798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0" y="5562600"/>
            <a:ext cx="3657600" cy="1295400"/>
            <a:chOff x="0" y="3504"/>
            <a:chExt cx="2304" cy="816"/>
          </a:xfrm>
        </p:grpSpPr>
        <p:pic>
          <p:nvPicPr>
            <p:cNvPr id="45071" name="Picture 23" descr="penguin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504"/>
              <a:ext cx="80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2" name="AutoShape 24"/>
            <p:cNvSpPr>
              <a:spLocks noChangeArrowheads="1"/>
            </p:cNvSpPr>
            <p:nvPr/>
          </p:nvSpPr>
          <p:spPr bwMode="auto">
            <a:xfrm flipH="1">
              <a:off x="768" y="3584"/>
              <a:ext cx="1536" cy="672"/>
            </a:xfrm>
            <a:prstGeom prst="wedgeEllipseCallout">
              <a:avLst>
                <a:gd name="adj1" fmla="val 62042"/>
                <a:gd name="adj2" fmla="val -25301"/>
              </a:avLst>
            </a:prstGeom>
            <a:solidFill>
              <a:srgbClr val="FFEA18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18288" tIns="182880" rIns="18288" bIns="18288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1" charset="-128"/>
                </a:rPr>
                <a:t>The Great Circle</a:t>
              </a:r>
              <a:br>
                <a:rPr lang="en-US" alt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1" charset="-128"/>
                </a:rPr>
              </a:br>
              <a:r>
                <a:rPr lang="en-US" alt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1" charset="-128"/>
                </a:rPr>
                <a:t>of Life!</a:t>
              </a:r>
            </a:p>
            <a:p>
              <a:pPr eaLnBrk="1" hangingPunct="1"/>
              <a:r>
                <a:rPr lang="en-US" alt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1" charset="-128"/>
                </a:rPr>
                <a:t>Where</a:t>
              </a:r>
              <a:r>
                <a:rPr lang="en-US" altLang="en-US" sz="1600" b="1">
                  <a:solidFill>
                    <a:srgbClr val="0F116A"/>
                  </a:solidFill>
                  <a:ea typeface="ＭＳ Ｐゴシック" pitchFamily="1" charset="-128"/>
                </a:rPr>
                <a:t>’</a:t>
              </a:r>
              <a:r>
                <a:rPr lang="en-US" alt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1" charset="-128"/>
                </a:rPr>
                <a:t>s Mufasa?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8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solidFill>
                  <a:schemeClr val="tx1"/>
                </a:solidFill>
              </a:rPr>
              <a:t>How are they connected?</a:t>
            </a:r>
          </a:p>
        </p:txBody>
      </p:sp>
      <p:sp>
        <p:nvSpPr>
          <p:cNvPr id="4403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schemeClr val="tx2"/>
                </a:solidFill>
              </a:rPr>
              <a:t>2005-2006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5963" y="2286000"/>
            <a:ext cx="7772400" cy="1676400"/>
            <a:chOff x="432" y="3168"/>
            <a:chExt cx="4896" cy="1056"/>
          </a:xfrm>
        </p:grpSpPr>
        <p:grpSp>
          <p:nvGrpSpPr>
            <p:cNvPr id="44060" name="Group 4"/>
            <p:cNvGrpSpPr>
              <a:grpSpLocks/>
            </p:cNvGrpSpPr>
            <p:nvPr/>
          </p:nvGrpSpPr>
          <p:grpSpPr bwMode="auto">
            <a:xfrm>
              <a:off x="432" y="3168"/>
              <a:ext cx="4896" cy="548"/>
              <a:chOff x="432" y="1008"/>
              <a:chExt cx="4896" cy="548"/>
            </a:xfrm>
          </p:grpSpPr>
          <p:sp>
            <p:nvSpPr>
              <p:cNvPr id="44073" name="Rectangle 5"/>
              <p:cNvSpPr>
                <a:spLocks noChangeArrowheads="1"/>
              </p:cNvSpPr>
              <p:nvPr/>
            </p:nvSpPr>
            <p:spPr bwMode="auto">
              <a:xfrm>
                <a:off x="432" y="1008"/>
                <a:ext cx="4896" cy="480"/>
              </a:xfrm>
              <a:prstGeom prst="rect">
                <a:avLst/>
              </a:prstGeom>
              <a:solidFill>
                <a:srgbClr val="FFE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4074" name="Group 6"/>
              <p:cNvGrpSpPr>
                <a:grpSpLocks/>
              </p:cNvGrpSpPr>
              <p:nvPr/>
            </p:nvGrpSpPr>
            <p:grpSpPr bwMode="auto">
              <a:xfrm>
                <a:off x="512" y="1008"/>
                <a:ext cx="4613" cy="548"/>
                <a:chOff x="512" y="3312"/>
                <a:chExt cx="4613" cy="548"/>
              </a:xfrm>
            </p:grpSpPr>
            <p:sp>
              <p:nvSpPr>
                <p:cNvPr id="44075" name="Rectangle 7"/>
                <p:cNvSpPr>
                  <a:spLocks noChangeArrowheads="1"/>
                </p:cNvSpPr>
                <p:nvPr/>
              </p:nvSpPr>
              <p:spPr bwMode="auto">
                <a:xfrm>
                  <a:off x="512" y="3312"/>
                  <a:ext cx="461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chemeClr val="tx2"/>
                      </a:solidFill>
                    </a:rPr>
                    <a:t>glucose </a:t>
                  </a:r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oxygen </a:t>
                  </a:r>
                  <a:r>
                    <a:rPr lang="en-US" altLang="en-US" sz="3000" b="1">
                      <a:solidFill>
                        <a:srgbClr val="0F116A"/>
                      </a:solidFill>
                      <a:sym typeface="Symbol" pitchFamily="18" charset="2"/>
                    </a:rPr>
                    <a:t>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carbon </a:t>
                  </a:r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water </a:t>
                  </a:r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energy</a:t>
                  </a:r>
                </a:p>
              </p:txBody>
            </p:sp>
            <p:sp>
              <p:nvSpPr>
                <p:cNvPr id="44076" name="Rectangle 8"/>
                <p:cNvSpPr>
                  <a:spLocks noChangeArrowheads="1"/>
                </p:cNvSpPr>
                <p:nvPr/>
              </p:nvSpPr>
              <p:spPr bwMode="auto">
                <a:xfrm>
                  <a:off x="2611" y="3552"/>
                  <a:ext cx="844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chemeClr val="tx2"/>
                      </a:solidFill>
                    </a:rPr>
                    <a:t>dioxide</a:t>
                  </a:r>
                </a:p>
              </p:txBody>
            </p:sp>
          </p:grpSp>
        </p:grpSp>
        <p:grpSp>
          <p:nvGrpSpPr>
            <p:cNvPr id="44061" name="Group 9"/>
            <p:cNvGrpSpPr>
              <a:grpSpLocks/>
            </p:cNvGrpSpPr>
            <p:nvPr/>
          </p:nvGrpSpPr>
          <p:grpSpPr bwMode="auto">
            <a:xfrm>
              <a:off x="432" y="3648"/>
              <a:ext cx="4896" cy="576"/>
              <a:chOff x="432" y="3408"/>
              <a:chExt cx="4896" cy="576"/>
            </a:xfrm>
          </p:grpSpPr>
          <p:sp>
            <p:nvSpPr>
              <p:cNvPr id="44062" name="Rectangle 1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96" cy="57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4063" name="Group 11"/>
              <p:cNvGrpSpPr>
                <a:grpSpLocks/>
              </p:cNvGrpSpPr>
              <p:nvPr/>
            </p:nvGrpSpPr>
            <p:grpSpPr bwMode="auto">
              <a:xfrm>
                <a:off x="528" y="3528"/>
                <a:ext cx="4468" cy="346"/>
                <a:chOff x="528" y="3528"/>
                <a:chExt cx="4468" cy="346"/>
              </a:xfrm>
            </p:grpSpPr>
            <p:sp>
              <p:nvSpPr>
                <p:cNvPr id="44064" name="Rectangle 12"/>
                <p:cNvSpPr>
                  <a:spLocks noChangeArrowheads="1"/>
                </p:cNvSpPr>
                <p:nvPr/>
              </p:nvSpPr>
              <p:spPr bwMode="auto">
                <a:xfrm>
                  <a:off x="528" y="3547"/>
                  <a:ext cx="881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CC0000"/>
                      </a:solidFill>
                    </a:rPr>
                    <a:t>C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6</a:t>
                  </a:r>
                  <a:r>
                    <a:rPr lang="en-US" altLang="en-US" sz="2600" b="1">
                      <a:solidFill>
                        <a:srgbClr val="CC0000"/>
                      </a:solidFill>
                    </a:rPr>
                    <a:t>H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12</a:t>
                  </a:r>
                  <a:r>
                    <a:rPr lang="en-US" altLang="en-US" sz="2600" b="1">
                      <a:solidFill>
                        <a:srgbClr val="CC0000"/>
                      </a:solidFill>
                    </a:rPr>
                    <a:t>O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6</a:t>
                  </a:r>
                  <a:endParaRPr lang="en-US" altLang="en-US" sz="2600" b="1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4065" name="Rectangle 13"/>
                <p:cNvSpPr>
                  <a:spLocks noChangeArrowheads="1"/>
                </p:cNvSpPr>
                <p:nvPr/>
              </p:nvSpPr>
              <p:spPr bwMode="auto">
                <a:xfrm>
                  <a:off x="1738" y="3547"/>
                  <a:ext cx="46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CC0000"/>
                      </a:solidFill>
                    </a:rPr>
                    <a:t>6O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  <a:endParaRPr lang="en-US" altLang="en-US" sz="2600" b="1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4066" name="Rectangle 14"/>
                <p:cNvSpPr>
                  <a:spLocks noChangeArrowheads="1"/>
                </p:cNvSpPr>
                <p:nvPr/>
              </p:nvSpPr>
              <p:spPr bwMode="auto">
                <a:xfrm>
                  <a:off x="2750" y="3547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CC0000"/>
                      </a:solidFill>
                    </a:rPr>
                    <a:t>6CO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  <a:endParaRPr lang="en-US" altLang="en-US" sz="2600" b="1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4067" name="Rectangle 15"/>
                <p:cNvSpPr>
                  <a:spLocks noChangeArrowheads="1"/>
                </p:cNvSpPr>
                <p:nvPr/>
              </p:nvSpPr>
              <p:spPr bwMode="auto">
                <a:xfrm>
                  <a:off x="3590" y="3547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CC0000"/>
                      </a:solidFill>
                    </a:rPr>
                    <a:t>6H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  <a:r>
                    <a:rPr lang="en-US" altLang="en-US" sz="2600" b="1">
                      <a:solidFill>
                        <a:srgbClr val="CC0000"/>
                      </a:solidFill>
                    </a:rPr>
                    <a:t>O</a:t>
                  </a:r>
                </a:p>
              </p:txBody>
            </p:sp>
            <p:sp>
              <p:nvSpPr>
                <p:cNvPr id="44068" name="Rectangle 16"/>
                <p:cNvSpPr>
                  <a:spLocks noChangeArrowheads="1"/>
                </p:cNvSpPr>
                <p:nvPr/>
              </p:nvSpPr>
              <p:spPr bwMode="auto">
                <a:xfrm>
                  <a:off x="4464" y="3547"/>
                  <a:ext cx="532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CC0000"/>
                      </a:solidFill>
                    </a:rPr>
                    <a:t>ATP</a:t>
                  </a:r>
                </a:p>
              </p:txBody>
            </p:sp>
            <p:sp>
              <p:nvSpPr>
                <p:cNvPr id="44069" name="Rectangle 17"/>
                <p:cNvSpPr>
                  <a:spLocks noChangeArrowheads="1"/>
                </p:cNvSpPr>
                <p:nvPr/>
              </p:nvSpPr>
              <p:spPr bwMode="auto">
                <a:xfrm>
                  <a:off x="2335" y="3528"/>
                  <a:ext cx="35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0F116A"/>
                      </a:solidFill>
                      <a:sym typeface="Symbol" pitchFamily="18" charset="2"/>
                    </a:rPr>
                    <a:t></a:t>
                  </a:r>
                </a:p>
              </p:txBody>
            </p:sp>
            <p:sp>
              <p:nvSpPr>
                <p:cNvPr id="44070" name="Rectangle 18"/>
                <p:cNvSpPr>
                  <a:spLocks noChangeArrowheads="1"/>
                </p:cNvSpPr>
                <p:nvPr/>
              </p:nvSpPr>
              <p:spPr bwMode="auto">
                <a:xfrm>
                  <a:off x="1395" y="3547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44071" name="Rectangle 19"/>
                <p:cNvSpPr>
                  <a:spLocks noChangeArrowheads="1"/>
                </p:cNvSpPr>
                <p:nvPr/>
              </p:nvSpPr>
              <p:spPr bwMode="auto">
                <a:xfrm>
                  <a:off x="3360" y="3547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44072" name="Rectangle 20"/>
                <p:cNvSpPr>
                  <a:spLocks noChangeArrowheads="1"/>
                </p:cNvSpPr>
                <p:nvPr/>
              </p:nvSpPr>
              <p:spPr bwMode="auto">
                <a:xfrm>
                  <a:off x="4163" y="3547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</p:grpSp>
        </p:grpSp>
      </p:grpSp>
      <p:sp>
        <p:nvSpPr>
          <p:cNvPr id="44037" name="Rectangle 21"/>
          <p:cNvSpPr>
            <a:spLocks noChangeArrowheads="1"/>
          </p:cNvSpPr>
          <p:nvPr/>
        </p:nvSpPr>
        <p:spPr bwMode="auto">
          <a:xfrm>
            <a:off x="715963" y="1371600"/>
            <a:ext cx="2576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0000"/>
                </a:solidFill>
              </a:rPr>
              <a:t>Heterotrophs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15963" y="5029200"/>
            <a:ext cx="7772400" cy="1676400"/>
            <a:chOff x="432" y="1296"/>
            <a:chExt cx="4896" cy="1056"/>
          </a:xfrm>
        </p:grpSpPr>
        <p:grpSp>
          <p:nvGrpSpPr>
            <p:cNvPr id="44043" name="Group 23"/>
            <p:cNvGrpSpPr>
              <a:grpSpLocks/>
            </p:cNvGrpSpPr>
            <p:nvPr/>
          </p:nvGrpSpPr>
          <p:grpSpPr bwMode="auto">
            <a:xfrm>
              <a:off x="432" y="1296"/>
              <a:ext cx="4896" cy="528"/>
              <a:chOff x="432" y="2976"/>
              <a:chExt cx="4896" cy="528"/>
            </a:xfrm>
          </p:grpSpPr>
          <p:sp>
            <p:nvSpPr>
              <p:cNvPr id="44056" name="Rectangle 24"/>
              <p:cNvSpPr>
                <a:spLocks noChangeArrowheads="1"/>
              </p:cNvSpPr>
              <p:nvPr/>
            </p:nvSpPr>
            <p:spPr bwMode="auto">
              <a:xfrm>
                <a:off x="432" y="2976"/>
                <a:ext cx="4896" cy="480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4057" name="Group 25"/>
              <p:cNvGrpSpPr>
                <a:grpSpLocks/>
              </p:cNvGrpSpPr>
              <p:nvPr/>
            </p:nvGrpSpPr>
            <p:grpSpPr bwMode="auto">
              <a:xfrm>
                <a:off x="480" y="2976"/>
                <a:ext cx="4654" cy="528"/>
                <a:chOff x="480" y="2832"/>
                <a:chExt cx="4654" cy="528"/>
              </a:xfrm>
            </p:grpSpPr>
            <p:sp>
              <p:nvSpPr>
                <p:cNvPr id="44058" name="Rectangle 26"/>
                <p:cNvSpPr>
                  <a:spLocks noChangeArrowheads="1"/>
                </p:cNvSpPr>
                <p:nvPr/>
              </p:nvSpPr>
              <p:spPr bwMode="auto">
                <a:xfrm>
                  <a:off x="1273" y="2832"/>
                  <a:ext cx="3861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water </a:t>
                  </a:r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energy </a:t>
                  </a:r>
                  <a:r>
                    <a:rPr lang="en-US" altLang="en-US" sz="3000" b="1">
                      <a:solidFill>
                        <a:srgbClr val="0F116A"/>
                      </a:solidFill>
                      <a:sym typeface="Symbol" pitchFamily="18" charset="2"/>
                    </a:rPr>
                    <a:t>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glucose </a:t>
                  </a:r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oxygen</a:t>
                  </a:r>
                </a:p>
              </p:txBody>
            </p:sp>
            <p:sp>
              <p:nvSpPr>
                <p:cNvPr id="44059" name="Rectangle 27"/>
                <p:cNvSpPr>
                  <a:spLocks noChangeArrowheads="1"/>
                </p:cNvSpPr>
                <p:nvPr/>
              </p:nvSpPr>
              <p:spPr bwMode="auto">
                <a:xfrm>
                  <a:off x="480" y="2852"/>
                  <a:ext cx="844" cy="5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en-US" sz="2600" b="1">
                      <a:solidFill>
                        <a:schemeClr val="tx2"/>
                      </a:solidFill>
                    </a:rPr>
                    <a:t>carbon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en-US" sz="2600" b="1">
                      <a:solidFill>
                        <a:schemeClr val="tx2"/>
                      </a:solidFill>
                    </a:rPr>
                    <a:t>dioxide</a:t>
                  </a:r>
                </a:p>
              </p:txBody>
            </p:sp>
          </p:grpSp>
        </p:grpSp>
        <p:grpSp>
          <p:nvGrpSpPr>
            <p:cNvPr id="44044" name="Group 28"/>
            <p:cNvGrpSpPr>
              <a:grpSpLocks/>
            </p:cNvGrpSpPr>
            <p:nvPr/>
          </p:nvGrpSpPr>
          <p:grpSpPr bwMode="auto">
            <a:xfrm>
              <a:off x="432" y="1776"/>
              <a:ext cx="4896" cy="576"/>
              <a:chOff x="432" y="3456"/>
              <a:chExt cx="4896" cy="576"/>
            </a:xfrm>
          </p:grpSpPr>
          <p:sp>
            <p:nvSpPr>
              <p:cNvPr id="44045" name="Rectangle 29"/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4896" cy="57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4046" name="Group 30"/>
              <p:cNvGrpSpPr>
                <a:grpSpLocks/>
              </p:cNvGrpSpPr>
              <p:nvPr/>
            </p:nvGrpSpPr>
            <p:grpSpPr bwMode="auto">
              <a:xfrm>
                <a:off x="628" y="3572"/>
                <a:ext cx="4257" cy="458"/>
                <a:chOff x="628" y="3572"/>
                <a:chExt cx="4257" cy="458"/>
              </a:xfrm>
            </p:grpSpPr>
            <p:sp>
              <p:nvSpPr>
                <p:cNvPr id="44047" name="Rectangle 31"/>
                <p:cNvSpPr>
                  <a:spLocks noChangeArrowheads="1"/>
                </p:cNvSpPr>
                <p:nvPr/>
              </p:nvSpPr>
              <p:spPr bwMode="auto">
                <a:xfrm>
                  <a:off x="628" y="3595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CC0000"/>
                      </a:solidFill>
                    </a:rPr>
                    <a:t>6CO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</a:p>
              </p:txBody>
            </p:sp>
            <p:sp>
              <p:nvSpPr>
                <p:cNvPr id="44048" name="Rectangle 32"/>
                <p:cNvSpPr>
                  <a:spLocks noChangeArrowheads="1"/>
                </p:cNvSpPr>
                <p:nvPr/>
              </p:nvSpPr>
              <p:spPr bwMode="auto">
                <a:xfrm>
                  <a:off x="1505" y="3595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CC0000"/>
                      </a:solidFill>
                    </a:rPr>
                    <a:t>6H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  <a:r>
                    <a:rPr lang="en-US" altLang="en-US" sz="2600" b="1">
                      <a:solidFill>
                        <a:srgbClr val="CC0000"/>
                      </a:solidFill>
                    </a:rPr>
                    <a:t>O</a:t>
                  </a:r>
                  <a:endParaRPr lang="en-US" altLang="en-US" sz="2600" b="1" baseline="-25000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44049" name="Rectangle 33"/>
                <p:cNvSpPr>
                  <a:spLocks noChangeArrowheads="1"/>
                </p:cNvSpPr>
                <p:nvPr/>
              </p:nvSpPr>
              <p:spPr bwMode="auto">
                <a:xfrm>
                  <a:off x="3312" y="3605"/>
                  <a:ext cx="82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rgbClr val="CC0000"/>
                      </a:solidFill>
                    </a:rPr>
                    <a:t>C</a:t>
                  </a:r>
                  <a:r>
                    <a:rPr lang="en-US" altLang="en-US" b="1" baseline="-25000">
                      <a:solidFill>
                        <a:srgbClr val="CC0000"/>
                      </a:solidFill>
                    </a:rPr>
                    <a:t>6</a:t>
                  </a:r>
                  <a:r>
                    <a:rPr lang="en-US" altLang="en-US" b="1">
                      <a:solidFill>
                        <a:srgbClr val="CC0000"/>
                      </a:solidFill>
                    </a:rPr>
                    <a:t>H</a:t>
                  </a:r>
                  <a:r>
                    <a:rPr lang="en-US" altLang="en-US" b="1" baseline="-25000">
                      <a:solidFill>
                        <a:srgbClr val="CC0000"/>
                      </a:solidFill>
                    </a:rPr>
                    <a:t>12</a:t>
                  </a:r>
                  <a:r>
                    <a:rPr lang="en-US" altLang="en-US" b="1">
                      <a:solidFill>
                        <a:srgbClr val="CC0000"/>
                      </a:solidFill>
                    </a:rPr>
                    <a:t>O</a:t>
                  </a:r>
                  <a:r>
                    <a:rPr lang="en-US" altLang="en-US" b="1" baseline="-25000">
                      <a:solidFill>
                        <a:srgbClr val="CC0000"/>
                      </a:solidFill>
                    </a:rPr>
                    <a:t>6</a:t>
                  </a:r>
                </a:p>
              </p:txBody>
            </p:sp>
            <p:sp>
              <p:nvSpPr>
                <p:cNvPr id="44050" name="Rectangle 34"/>
                <p:cNvSpPr>
                  <a:spLocks noChangeArrowheads="1"/>
                </p:cNvSpPr>
                <p:nvPr/>
              </p:nvSpPr>
              <p:spPr bwMode="auto">
                <a:xfrm>
                  <a:off x="4416" y="3595"/>
                  <a:ext cx="46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CC0000"/>
                      </a:solidFill>
                    </a:rPr>
                    <a:t>6O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</a:p>
              </p:txBody>
            </p:sp>
            <p:sp>
              <p:nvSpPr>
                <p:cNvPr id="44051" name="Rectangle 35"/>
                <p:cNvSpPr>
                  <a:spLocks noChangeArrowheads="1"/>
                </p:cNvSpPr>
                <p:nvPr/>
              </p:nvSpPr>
              <p:spPr bwMode="auto">
                <a:xfrm>
                  <a:off x="2208" y="3572"/>
                  <a:ext cx="798" cy="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2600" b="1">
                      <a:solidFill>
                        <a:srgbClr val="CC0000"/>
                      </a:solidFill>
                    </a:rPr>
                    <a:t>light</a:t>
                  </a:r>
                </a:p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2600" b="1">
                      <a:solidFill>
                        <a:srgbClr val="CC0000"/>
                      </a:solidFill>
                    </a:rPr>
                    <a:t>energy</a:t>
                  </a:r>
                </a:p>
              </p:txBody>
            </p:sp>
            <p:sp>
              <p:nvSpPr>
                <p:cNvPr id="44052" name="Rectangle 36"/>
                <p:cNvSpPr>
                  <a:spLocks noChangeArrowheads="1"/>
                </p:cNvSpPr>
                <p:nvPr/>
              </p:nvSpPr>
              <p:spPr bwMode="auto">
                <a:xfrm>
                  <a:off x="2976" y="3576"/>
                  <a:ext cx="35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0F116A"/>
                      </a:solidFill>
                      <a:sym typeface="Symbol" pitchFamily="18" charset="2"/>
                    </a:rPr>
                    <a:t></a:t>
                  </a:r>
                </a:p>
              </p:txBody>
            </p:sp>
            <p:sp>
              <p:nvSpPr>
                <p:cNvPr id="44053" name="Rectangle 37"/>
                <p:cNvSpPr>
                  <a:spLocks noChangeArrowheads="1"/>
                </p:cNvSpPr>
                <p:nvPr/>
              </p:nvSpPr>
              <p:spPr bwMode="auto">
                <a:xfrm>
                  <a:off x="1265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44054" name="Rectangle 38"/>
                <p:cNvSpPr>
                  <a:spLocks noChangeArrowheads="1"/>
                </p:cNvSpPr>
                <p:nvPr/>
              </p:nvSpPr>
              <p:spPr bwMode="auto">
                <a:xfrm>
                  <a:off x="4128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44055" name="Rectangle 39"/>
                <p:cNvSpPr>
                  <a:spLocks noChangeArrowheads="1"/>
                </p:cNvSpPr>
                <p:nvPr/>
              </p:nvSpPr>
              <p:spPr bwMode="auto">
                <a:xfrm>
                  <a:off x="2081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</p:grpSp>
        </p:grpSp>
      </p:grpSp>
      <p:sp>
        <p:nvSpPr>
          <p:cNvPr id="377896" name="Rectangle 40"/>
          <p:cNvSpPr>
            <a:spLocks noChangeArrowheads="1"/>
          </p:cNvSpPr>
          <p:nvPr/>
        </p:nvSpPr>
        <p:spPr bwMode="auto">
          <a:xfrm>
            <a:off x="715963" y="4189413"/>
            <a:ext cx="22590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000" b="1" dirty="0" err="1">
                <a:solidFill>
                  <a:schemeClr val="accent1">
                    <a:lumMod val="10000"/>
                  </a:schemeClr>
                </a:solidFill>
              </a:rPr>
              <a:t>Autotrophs</a:t>
            </a:r>
            <a:endParaRPr lang="en-US" sz="3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77897" name="Rectangle 41"/>
          <p:cNvSpPr>
            <a:spLocks noChangeArrowheads="1"/>
          </p:cNvSpPr>
          <p:nvPr/>
        </p:nvSpPr>
        <p:spPr bwMode="auto">
          <a:xfrm>
            <a:off x="715963" y="4572000"/>
            <a:ext cx="667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</a:rPr>
              <a:t>making energy &amp; organic molecules from light energy</a:t>
            </a:r>
            <a:endParaRPr lang="en-US" sz="22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4041" name="Rectangle 42"/>
          <p:cNvSpPr>
            <a:spLocks noChangeArrowheads="1"/>
          </p:cNvSpPr>
          <p:nvPr/>
        </p:nvSpPr>
        <p:spPr bwMode="auto">
          <a:xfrm>
            <a:off x="715963" y="1828800"/>
            <a:ext cx="7818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making energy &amp; organic molecules from ingesting organic molecules</a:t>
            </a:r>
            <a:endParaRPr lang="en-US" altLang="en-US" b="1">
              <a:solidFill>
                <a:srgbClr val="0F116A"/>
              </a:solidFill>
            </a:endParaRPr>
          </a:p>
        </p:txBody>
      </p:sp>
      <p:sp>
        <p:nvSpPr>
          <p:cNvPr id="44042" name="Text Box 43"/>
          <p:cNvSpPr txBox="1">
            <a:spLocks noChangeArrowheads="1"/>
          </p:cNvSpPr>
          <p:nvPr/>
        </p:nvSpPr>
        <p:spPr bwMode="auto">
          <a:xfrm>
            <a:off x="8458200" y="6430963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27A9F90-C68D-47D5-ABFE-86E45D1C099B}" type="slidenum">
              <a:rPr lang="en-US" altLang="en-US" sz="1200"/>
              <a:pPr eaLnBrk="1" hangingPunct="1">
                <a:spcBef>
                  <a:spcPct val="50000"/>
                </a:spcBef>
              </a:pPr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931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676400"/>
            <a:ext cx="4495800" cy="990600"/>
          </a:xfrm>
        </p:spPr>
        <p:txBody>
          <a:bodyPr/>
          <a:lstStyle/>
          <a:p>
            <a:r>
              <a:rPr lang="en-US" dirty="0" smtClean="0"/>
              <a:t>Sing-a-long!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4724400" cy="6096000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b="1" u="sng" dirty="0"/>
              <a:t>Modern Cell Theory</a:t>
            </a:r>
            <a:r>
              <a:rPr lang="en-US" b="1" dirty="0"/>
              <a:t>-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 The cell is the unit of structure and </a:t>
            </a:r>
            <a:r>
              <a:rPr lang="en-US" dirty="0" smtClean="0"/>
              <a:t>function </a:t>
            </a:r>
            <a:r>
              <a:rPr lang="en-US" dirty="0"/>
              <a:t>in living things. All livings things are made up of cells</a:t>
            </a:r>
          </a:p>
          <a:p>
            <a:endParaRPr lang="en-US" dirty="0"/>
          </a:p>
          <a:p>
            <a:r>
              <a:rPr lang="en-US" dirty="0"/>
              <a:t> All cells arise from preexisting cells. </a:t>
            </a:r>
          </a:p>
          <a:p>
            <a:endParaRPr lang="en-US" dirty="0"/>
          </a:p>
          <a:p>
            <a:r>
              <a:rPr lang="en-US" dirty="0"/>
              <a:t>The cells of all living things carry </a:t>
            </a:r>
            <a:r>
              <a:rPr lang="en-US" dirty="0" smtClean="0"/>
              <a:t>on similar </a:t>
            </a:r>
            <a:r>
              <a:rPr lang="en-US" dirty="0"/>
              <a:t>chemical activities. </a:t>
            </a:r>
          </a:p>
          <a:p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cells carry on their metabolic </a:t>
            </a:r>
            <a:r>
              <a:rPr lang="en-US" dirty="0" smtClean="0"/>
              <a:t> </a:t>
            </a:r>
            <a:r>
              <a:rPr lang="en-US" dirty="0"/>
              <a:t>activities in organelles. </a:t>
            </a:r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06841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Exceptions to the Cell Theory: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419600" cy="4745736"/>
          </a:xfrm>
        </p:spPr>
        <p:txBody>
          <a:bodyPr>
            <a:normAutofit/>
          </a:bodyPr>
          <a:lstStyle/>
          <a:p>
            <a:r>
              <a:rPr lang="en-US" dirty="0" smtClean="0"/>
              <a:t>Viruses </a:t>
            </a:r>
            <a:r>
              <a:rPr lang="en-US" dirty="0"/>
              <a:t>are not made up of cells. They do contain genetic material.  Viruses reproduce inside another cell called a host cell.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first cell could not have arisen from a previously existing cell. Scientists do not know the origin (beginning) of the first cell.</a:t>
            </a:r>
          </a:p>
          <a:p>
            <a:endParaRPr lang="en-US" dirty="0"/>
          </a:p>
        </p:txBody>
      </p:sp>
      <p:pic>
        <p:nvPicPr>
          <p:cNvPr id="20482" name="Picture 2" descr="http://oceanworld.tamu.edu/resources/oceanography-book/Images/Bacteriophage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799"/>
            <a:ext cx="38957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 Types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91400" cy="44910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Prokaryotic </a:t>
            </a:r>
            <a:r>
              <a:rPr lang="en-US" dirty="0" smtClean="0"/>
              <a:t>= Do not contain membrane </a:t>
            </a:r>
          </a:p>
          <a:p>
            <a:pPr>
              <a:buNone/>
            </a:pPr>
            <a:r>
              <a:rPr lang="en-US" dirty="0" smtClean="0"/>
              <a:t>bound organelles .</a:t>
            </a:r>
          </a:p>
          <a:p>
            <a:pPr marL="109728" indent="0">
              <a:buNone/>
            </a:pPr>
            <a:r>
              <a:rPr lang="en-US" dirty="0" smtClean="0"/>
              <a:t>NO  nucleus (only DNA and ribosomes)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Characteristics:  </a:t>
            </a:r>
          </a:p>
          <a:p>
            <a:r>
              <a:rPr lang="en-US" dirty="0" smtClean="0"/>
              <a:t>10­-100X smaller than eukaryotic cells </a:t>
            </a:r>
          </a:p>
          <a:p>
            <a:r>
              <a:rPr lang="en-US" dirty="0" smtClean="0"/>
              <a:t>usually live in water</a:t>
            </a:r>
          </a:p>
          <a:p>
            <a:r>
              <a:rPr lang="en-US" dirty="0" smtClean="0"/>
              <a:t>have hard, protective cell wall</a:t>
            </a:r>
          </a:p>
          <a:p>
            <a:r>
              <a:rPr lang="en-US" dirty="0"/>
              <a:t> Examples: bacteria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earthlife.net/prokaryotes/images/bacter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41" y="4495800"/>
            <a:ext cx="3778368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Eukaryotic </a:t>
            </a:r>
            <a:r>
              <a:rPr lang="en-US" dirty="0" smtClean="0"/>
              <a:t>­contain membrane bound organelles, </a:t>
            </a:r>
          </a:p>
          <a:p>
            <a:pPr marL="109728" indent="0">
              <a:buNone/>
            </a:pPr>
            <a:r>
              <a:rPr lang="en-US" dirty="0" smtClean="0"/>
              <a:t>Has a nucleus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Characteristics:</a:t>
            </a:r>
          </a:p>
          <a:p>
            <a:r>
              <a:rPr lang="en-US" dirty="0" smtClean="0"/>
              <a:t> larger than prokaryotic cells, have all of the </a:t>
            </a:r>
          </a:p>
          <a:p>
            <a:r>
              <a:rPr lang="en-US" dirty="0" smtClean="0"/>
              <a:t>usual organelles we think of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Examples: </a:t>
            </a:r>
            <a:r>
              <a:rPr lang="en-US" dirty="0" smtClean="0">
                <a:solidFill>
                  <a:srgbClr val="FF0000"/>
                </a:solidFill>
              </a:rPr>
              <a:t>plant and animal cell</a:t>
            </a:r>
          </a:p>
          <a:p>
            <a:endParaRPr lang="en-US" dirty="0"/>
          </a:p>
        </p:txBody>
      </p:sp>
      <p:pic>
        <p:nvPicPr>
          <p:cNvPr id="19458" name="Picture 2" descr="http://www.ib.bioninja.com.au/_Media/eukaryote_m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8001000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1066800"/>
          </a:xfrm>
        </p:spPr>
        <p:txBody>
          <a:bodyPr/>
          <a:lstStyle/>
          <a:p>
            <a:r>
              <a:rPr lang="en-US" altLang="en-US" dirty="0"/>
              <a:t>Plant and Animal Cells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19400"/>
            <a:ext cx="7696200" cy="3200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There are two types of eukaryotic cells: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/>
              <a:t>Plant Cells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/>
              <a:t>Animal Cells</a:t>
            </a:r>
          </a:p>
          <a:p>
            <a:pPr marL="609600" indent="-609600"/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Some structures in these cells are specific to either plant cells or animal cells only.</a:t>
            </a:r>
          </a:p>
        </p:txBody>
      </p:sp>
      <p:pic>
        <p:nvPicPr>
          <p:cNvPr id="45064" name="Picture 8" descr="jungle_tiger_looking_leaves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381000"/>
            <a:ext cx="266541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268</TotalTime>
  <Words>884</Words>
  <Application>Microsoft Office PowerPoint</Application>
  <PresentationFormat>On-screen Show (4:3)</PresentationFormat>
  <Paragraphs>301</Paragraphs>
  <Slides>45</Slides>
  <Notes>24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Clarity</vt:lpstr>
      <vt:lpstr>Unit 3 Cells part 1</vt:lpstr>
      <vt:lpstr>PowerPoint Presentation</vt:lpstr>
      <vt:lpstr>How did the invention of the microscope help the development of the cell theory?</vt:lpstr>
      <vt:lpstr>Cell Discovery and Cell Theory </vt:lpstr>
      <vt:lpstr>PowerPoint Presentation</vt:lpstr>
      <vt:lpstr>Exceptions to the Cell Theory: </vt:lpstr>
      <vt:lpstr>Cell Types </vt:lpstr>
      <vt:lpstr>PowerPoint Presentation</vt:lpstr>
      <vt:lpstr>Plant and Animal Cells </vt:lpstr>
      <vt:lpstr>Nucleus</vt:lpstr>
      <vt:lpstr>Ribosomes</vt:lpstr>
      <vt:lpstr>Endoplasmic Reticulum </vt:lpstr>
      <vt:lpstr>Cytoplasm</vt:lpstr>
      <vt:lpstr>Vacuoles</vt:lpstr>
      <vt:lpstr>Lysosomes </vt:lpstr>
      <vt:lpstr>Mitochondria </vt:lpstr>
      <vt:lpstr>Golgi Body</vt:lpstr>
      <vt:lpstr>Cell Membrane</vt:lpstr>
      <vt:lpstr>Cytoskeleton</vt:lpstr>
      <vt:lpstr>Centriole</vt:lpstr>
      <vt:lpstr>PowerPoint Presentation</vt:lpstr>
      <vt:lpstr>Cell Membrane:  </vt:lpstr>
      <vt:lpstr>PowerPoint Presentation</vt:lpstr>
      <vt:lpstr>Types of Transport (cell membrane) </vt:lpstr>
      <vt:lpstr>Osmosis</vt:lpstr>
      <vt:lpstr> Types of Solutions (for cells to be in) </vt:lpstr>
      <vt:lpstr>Facilitated Diffusion ­ </vt:lpstr>
      <vt:lpstr>PowerPoint Presentation</vt:lpstr>
      <vt:lpstr>PowerPoint Presentation</vt:lpstr>
      <vt:lpstr>PowerPoint Presentation</vt:lpstr>
      <vt:lpstr>What is Cellular Respiration?</vt:lpstr>
      <vt:lpstr>What is Cellular Respiration?</vt:lpstr>
      <vt:lpstr>EQUATION FOR RESPIRATION</vt:lpstr>
      <vt:lpstr>Cellular Respiration</vt:lpstr>
      <vt:lpstr>PowerPoint Presentation</vt:lpstr>
      <vt:lpstr>PowerPoint Presentation</vt:lpstr>
      <vt:lpstr>Fermentation</vt:lpstr>
      <vt:lpstr>What Does ATP Do for You?</vt:lpstr>
      <vt:lpstr>How Do We Get Energy From ATP?</vt:lpstr>
      <vt:lpstr>What is the Process Called?</vt:lpstr>
      <vt:lpstr>How Does That Happen?</vt:lpstr>
      <vt:lpstr>How is ATP Re-Made?</vt:lpstr>
      <vt:lpstr>Energy cycle</vt:lpstr>
      <vt:lpstr>How are they connected?</vt:lpstr>
      <vt:lpstr>Sing-a-long!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Terri</dc:creator>
  <cp:lastModifiedBy>Terri</cp:lastModifiedBy>
  <cp:revision>31</cp:revision>
  <dcterms:created xsi:type="dcterms:W3CDTF">2014-02-03T00:28:22Z</dcterms:created>
  <dcterms:modified xsi:type="dcterms:W3CDTF">2018-09-10T21:57:15Z</dcterms:modified>
</cp:coreProperties>
</file>