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3"/>
  </p:notesMasterIdLst>
  <p:sldIdLst>
    <p:sldId id="256" r:id="rId2"/>
    <p:sldId id="31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274" r:id="rId23"/>
    <p:sldId id="275" r:id="rId24"/>
    <p:sldId id="278" r:id="rId25"/>
    <p:sldId id="327" r:id="rId26"/>
    <p:sldId id="328" r:id="rId27"/>
    <p:sldId id="279" r:id="rId28"/>
    <p:sldId id="280" r:id="rId29"/>
    <p:sldId id="329" r:id="rId30"/>
    <p:sldId id="330" r:id="rId31"/>
    <p:sldId id="281" r:id="rId32"/>
    <p:sldId id="282" r:id="rId33"/>
    <p:sldId id="332" r:id="rId34"/>
    <p:sldId id="283" r:id="rId35"/>
    <p:sldId id="284" r:id="rId36"/>
    <p:sldId id="337" r:id="rId37"/>
    <p:sldId id="346" r:id="rId38"/>
    <p:sldId id="336" r:id="rId39"/>
    <p:sldId id="335" r:id="rId40"/>
    <p:sldId id="286" r:id="rId41"/>
    <p:sldId id="287" r:id="rId42"/>
    <p:sldId id="288" r:id="rId43"/>
    <p:sldId id="289" r:id="rId44"/>
    <p:sldId id="310" r:id="rId45"/>
    <p:sldId id="290" r:id="rId46"/>
    <p:sldId id="338" r:id="rId47"/>
    <p:sldId id="339" r:id="rId48"/>
    <p:sldId id="348" r:id="rId49"/>
    <p:sldId id="347" r:id="rId50"/>
    <p:sldId id="364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2" r:id="rId63"/>
    <p:sldId id="360" r:id="rId64"/>
    <p:sldId id="361" r:id="rId65"/>
    <p:sldId id="363" r:id="rId66"/>
    <p:sldId id="293" r:id="rId67"/>
    <p:sldId id="294" r:id="rId68"/>
    <p:sldId id="295" r:id="rId69"/>
    <p:sldId id="296" r:id="rId70"/>
    <p:sldId id="342" r:id="rId71"/>
    <p:sldId id="31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71" autoAdjust="0"/>
  </p:normalViewPr>
  <p:slideViewPr>
    <p:cSldViewPr>
      <p:cViewPr>
        <p:scale>
          <a:sx n="75" d="100"/>
          <a:sy n="75" d="100"/>
        </p:scale>
        <p:origin x="-127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AB723-1F92-4C3F-8EC4-B4102BA363B0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8718-3CB0-4BC5-8211-992771450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8718-3CB0-4BC5-8211-9927714503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3377-2ECF-4BF5-B280-209D5E1FA5EC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5D3AE-F49A-46BC-A6F9-2EB560309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6279-DEC0-42B4-B30C-376ACF74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5DC33377-2ECF-4BF5-B280-209D5E1FA5EC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28E5D3AE-F49A-46BC-A6F9-2EB560309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tc.wfsd.k12.ny.us/SafeVideos/Video.aspx?id=07yDiELe83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nXV7Ph3WP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cgraw-hill.com/sites/0072512644/student_view0/chapter2/animations_center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phy03_vid_fireworkcol/" TargetMode="External"/><Relationship Id="rId2" Type="http://schemas.openxmlformats.org/officeDocument/2006/relationships/hyperlink" Target="http://science.discovery.com/videos/100-greatest-discoveries-shorts-atoms-signature-ligh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ed.com/geekdad/2010/07/the-chemistry-of-fireworks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vod/vod_window.html?pid=79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ube.com/video/26320ab0a7c0ab7d2c33/Rutherford-Experim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 Atomic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Randall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Neils</a:t>
            </a:r>
            <a:r>
              <a:rPr lang="en-US" dirty="0" smtClean="0"/>
              <a:t> Bohr (1913)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858000" cy="4495800"/>
          </a:xfrm>
        </p:spPr>
        <p:txBody>
          <a:bodyPr/>
          <a:lstStyle/>
          <a:p>
            <a:r>
              <a:rPr lang="en-US" dirty="0" smtClean="0"/>
              <a:t>Proposed that the atom consists of a dense nucleus with </a:t>
            </a:r>
            <a:r>
              <a:rPr lang="en-US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/>
              <a:t> found in </a:t>
            </a:r>
            <a:r>
              <a:rPr lang="en-US" dirty="0" smtClean="0">
                <a:solidFill>
                  <a:srgbClr val="FF0000"/>
                </a:solidFill>
              </a:rPr>
              <a:t>WELL-DEFINED ORBITS/PATHS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therefore stated that each electron orbiting the nucleus must possess a </a:t>
            </a:r>
            <a:r>
              <a:rPr lang="en-US" dirty="0" smtClean="0">
                <a:solidFill>
                  <a:srgbClr val="FF0000"/>
                </a:solidFill>
              </a:rPr>
              <a:t>DEFINITE AMOUNT OF ENERGY </a:t>
            </a:r>
            <a:r>
              <a:rPr lang="en-US" dirty="0" smtClean="0"/>
              <a:t>to keep it in place within its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Known as the </a:t>
            </a:r>
            <a:r>
              <a:rPr lang="en-US" dirty="0" smtClean="0">
                <a:solidFill>
                  <a:srgbClr val="FF0000"/>
                </a:solidFill>
              </a:rPr>
              <a:t>PLANETARY</a:t>
            </a:r>
            <a:r>
              <a:rPr lang="en-US" dirty="0" smtClean="0"/>
              <a:t> model (looks much like our solar system)</a:t>
            </a:r>
          </a:p>
          <a:p>
            <a:endParaRPr lang="en-US" dirty="0"/>
          </a:p>
        </p:txBody>
      </p:sp>
      <p:pic>
        <p:nvPicPr>
          <p:cNvPr id="23556" name="Picture 4" descr="http://astronomy.nmsu.edu/nicole/teaching/dste110/lectures/lecture18/pics/lec18_amod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812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Wave-Mechanical/Cloud Model</a:t>
            </a:r>
            <a:br>
              <a:rPr lang="en-US" dirty="0" smtClean="0"/>
            </a:br>
            <a:r>
              <a:rPr lang="en-US" sz="4000" dirty="0" smtClean="0"/>
              <a:t>(Modern, present-day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858000" cy="3840163"/>
          </a:xfrm>
        </p:spPr>
        <p:txBody>
          <a:bodyPr/>
          <a:lstStyle/>
          <a:p>
            <a:r>
              <a:rPr lang="en-US" dirty="0" smtClean="0"/>
              <a:t>Developed after the famous discovery that energy is made up of </a:t>
            </a:r>
            <a:r>
              <a:rPr lang="en-US" dirty="0" smtClean="0">
                <a:solidFill>
                  <a:srgbClr val="FF0000"/>
                </a:solidFill>
              </a:rPr>
              <a:t>BOTH WAVES &amp; PARTICLES</a:t>
            </a:r>
          </a:p>
          <a:p>
            <a:endParaRPr lang="en-US" dirty="0" smtClean="0"/>
          </a:p>
          <a:p>
            <a:r>
              <a:rPr lang="en-US" dirty="0" smtClean="0"/>
              <a:t>Still the same dense positively charged </a:t>
            </a:r>
            <a:r>
              <a:rPr lang="en-US" dirty="0" smtClean="0">
                <a:solidFill>
                  <a:srgbClr val="FF0000"/>
                </a:solidFill>
              </a:rPr>
              <a:t>NUCLEUS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0574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r>
              <a:rPr lang="en-US" dirty="0" smtClean="0"/>
              <a:t>Electrons now have distinct amounts of energy and move in areas called </a:t>
            </a:r>
            <a:r>
              <a:rPr lang="en-US" dirty="0" smtClean="0">
                <a:solidFill>
                  <a:srgbClr val="FF0000"/>
                </a:solidFill>
              </a:rPr>
              <a:t>ORBITALS or REGIONS AROUND THE NUCLEUS WHERE ELECTRONS ARE MOST LIKELY TO BE FOUND (PROBABILITY)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Different from the Bohr diagram—now the location of the electron is based on </a:t>
            </a:r>
            <a:r>
              <a:rPr lang="en-US" dirty="0" smtClean="0">
                <a:solidFill>
                  <a:srgbClr val="FF0000"/>
                </a:solidFill>
              </a:rPr>
              <a:t>PROBABILITY</a:t>
            </a:r>
            <a:r>
              <a:rPr lang="en-US" dirty="0" smtClean="0"/>
              <a:t> within the orbital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53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Song to Remember!!!!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5257800" cy="2362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Atomic Theory Song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</a:t>
            </a:r>
            <a:r>
              <a:rPr lang="en-US" b="1" u="sng" dirty="0" smtClean="0"/>
              <a:t>2: </a:t>
            </a:r>
            <a:r>
              <a:rPr lang="en-US" b="1" u="sng" dirty="0"/>
              <a:t>Subatomic Particles</a:t>
            </a:r>
            <a:r>
              <a:rPr lang="en-US" b="1" dirty="0"/>
              <a:t>					</a:t>
            </a:r>
            <a:endParaRPr lang="en-US" dirty="0"/>
          </a:p>
          <a:p>
            <a:pPr marL="0" indent="0">
              <a:buNone/>
            </a:pPr>
            <a:r>
              <a:rPr lang="en-US" sz="2800" b="1" dirty="0"/>
              <a:t> </a:t>
            </a:r>
            <a:r>
              <a:rPr lang="en-US" sz="2800" b="1" i="1" dirty="0" smtClean="0"/>
              <a:t>Objective</a:t>
            </a:r>
            <a:r>
              <a:rPr lang="en-US" sz="2800" b="1" i="1" dirty="0"/>
              <a:t>:</a:t>
            </a:r>
            <a:endParaRPr lang="en-US" sz="2800" dirty="0"/>
          </a:p>
          <a:p>
            <a:pPr lvl="0"/>
            <a:r>
              <a:rPr lang="en-US" sz="2800" dirty="0"/>
              <a:t>Identify the subatomic particles of an atom (proton, neutron, and electron) </a:t>
            </a:r>
          </a:p>
          <a:p>
            <a:pPr lvl="0"/>
            <a:r>
              <a:rPr lang="en-US" sz="2800" dirty="0"/>
              <a:t>Determine the number of protons, neutrons, electrons, nucleons and nuclear charge in a neutral atom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Bill Nye Atoms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Table 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722452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1.whsd.net/courses/J0078/Periodic__Table/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604949" cy="475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</a:t>
            </a:r>
            <a:r>
              <a:rPr lang="en-US" b="1" u="sng" dirty="0" smtClean="0"/>
              <a:t>1:</a:t>
            </a:r>
            <a:r>
              <a:rPr lang="en-US" i="1" dirty="0" smtClean="0"/>
              <a:t>  </a:t>
            </a:r>
            <a:r>
              <a:rPr lang="en-US" b="1" u="sng" dirty="0"/>
              <a:t>Concept of an Atom</a:t>
            </a:r>
            <a:r>
              <a:rPr lang="en-US" b="1" dirty="0"/>
              <a:t>						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sz="2000" b="1" i="1" dirty="0"/>
              <a:t>Objective:</a:t>
            </a:r>
            <a:endParaRPr lang="en-US" sz="2000" dirty="0"/>
          </a:p>
          <a:p>
            <a:pPr lvl="0"/>
            <a:r>
              <a:rPr lang="en-US" sz="2000" dirty="0"/>
              <a:t>Describe how the modern model of the atom has evolved over a long period of time through the work of many scientists </a:t>
            </a:r>
          </a:p>
          <a:p>
            <a:pPr lvl="0"/>
            <a:r>
              <a:rPr lang="en-US" sz="2000" dirty="0"/>
              <a:t>Relate experimental evidence to models of the atom</a:t>
            </a:r>
          </a:p>
          <a:p>
            <a:pPr lvl="0"/>
            <a:r>
              <a:rPr lang="en-US" sz="2000" dirty="0"/>
              <a:t>Describe in detail Rutherford’s Experiment and the conclusions he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3.gstatic.com/images?q=tbn:ANd9GcRoy3kcaGAkZMWiZIANGahsB_PB6I5cJBx-oi4OWRHSFkSwwF0BX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4227668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662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subatomic particles found in the nucleus each have an approximate relative mass of 1 </a:t>
            </a:r>
            <a:r>
              <a:rPr lang="en-US" sz="2800" dirty="0" err="1" smtClean="0"/>
              <a:t>amu</a:t>
            </a:r>
            <a:r>
              <a:rPr lang="en-US" sz="2800" dirty="0" smtClean="0"/>
              <a:t> or </a:t>
            </a:r>
            <a:r>
              <a:rPr lang="en-US" sz="2800" b="1" dirty="0" smtClean="0"/>
              <a:t>atomic mass unit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word </a:t>
            </a:r>
            <a:r>
              <a:rPr lang="en-US" dirty="0" smtClean="0">
                <a:solidFill>
                  <a:srgbClr val="FF0000"/>
                </a:solidFill>
              </a:rPr>
              <a:t>“atom” </a:t>
            </a:r>
            <a:r>
              <a:rPr lang="en-US" dirty="0" smtClean="0"/>
              <a:t>implies that the number of </a:t>
            </a:r>
            <a:r>
              <a:rPr lang="en-US" dirty="0" smtClean="0">
                <a:solidFill>
                  <a:srgbClr val="FF0000"/>
                </a:solidFill>
              </a:rPr>
              <a:t>protons </a:t>
            </a:r>
            <a:r>
              <a:rPr lang="en-US" dirty="0" smtClean="0"/>
              <a:t>(positives) </a:t>
            </a:r>
            <a:r>
              <a:rPr lang="en-US" dirty="0" smtClean="0">
                <a:solidFill>
                  <a:srgbClr val="FF0000"/>
                </a:solidFill>
              </a:rPr>
              <a:t>equals</a:t>
            </a:r>
            <a:r>
              <a:rPr lang="en-US" dirty="0" smtClean="0"/>
              <a:t> the number of </a:t>
            </a:r>
            <a:r>
              <a:rPr lang="en-US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/>
              <a:t> (negatives) to create a “</a:t>
            </a:r>
            <a:r>
              <a:rPr lang="en-US" dirty="0" smtClean="0">
                <a:solidFill>
                  <a:srgbClr val="FF0000"/>
                </a:solidFill>
              </a:rPr>
              <a:t>neutral” atom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22882" name="Picture 2" descr="http://www.safetyoffice.uwaterloo.ca/hse/radiation/rad_sealed/matter/graphic/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990600"/>
          </a:xfrm>
        </p:spPr>
        <p:txBody>
          <a:bodyPr/>
          <a:lstStyle/>
          <a:p>
            <a:r>
              <a:rPr lang="en-US" sz="4000" dirty="0" smtClean="0"/>
              <a:t>VOCABULARY </a:t>
            </a:r>
            <a:br>
              <a:rPr lang="en-US" sz="4000" dirty="0" smtClean="0"/>
            </a:br>
            <a:r>
              <a:rPr lang="en-US" sz="4000" dirty="0" smtClean="0"/>
              <a:t>(of the Periodic Table)</a:t>
            </a:r>
            <a:endParaRPr lang="en-US" sz="4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25" y="2333625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75021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317761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5596" y="1752600"/>
            <a:ext cx="298840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810000"/>
            <a:ext cx="267452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486400"/>
            <a:ext cx="487732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514600" y="2590800"/>
            <a:ext cx="9906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3962400"/>
            <a:ext cx="838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953000" y="3581400"/>
            <a:ext cx="1219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38800" y="2057400"/>
            <a:ext cx="609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1991" idx="0"/>
          </p:cNvCxnSpPr>
          <p:nvPr/>
        </p:nvCxnSpPr>
        <p:spPr>
          <a:xfrm flipH="1" flipV="1">
            <a:off x="3810000" y="4419600"/>
            <a:ext cx="686061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/>
          <a:lstStyle/>
          <a:p>
            <a:r>
              <a:rPr lang="en-US" dirty="0" smtClean="0"/>
              <a:t>Subatomic Particles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438400"/>
            <a:ext cx="66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0386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715000"/>
            <a:ext cx="564091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514600"/>
            <a:ext cx="915544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114800"/>
            <a:ext cx="915544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5562600"/>
            <a:ext cx="1371599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2514600"/>
            <a:ext cx="1286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167438"/>
            <a:ext cx="1219200" cy="43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5562600"/>
            <a:ext cx="112637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6324600"/>
            <a:ext cx="99060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7480" y="2514600"/>
            <a:ext cx="23888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4191000"/>
            <a:ext cx="252867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5791200"/>
            <a:ext cx="2395361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486400" y="2057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3657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2578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/>
          <a:lstStyle/>
          <a:p>
            <a:r>
              <a:rPr lang="en-US" dirty="0" smtClean="0"/>
              <a:t>Mass Number=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Sum of the protons and neutrons in an atom of an element (</a:t>
            </a:r>
            <a:r>
              <a:rPr lang="en-US" dirty="0" err="1" smtClean="0">
                <a:solidFill>
                  <a:srgbClr val="FF0000"/>
                </a:solidFill>
              </a:rPr>
              <a:t>p+n</a:t>
            </a:r>
            <a:r>
              <a:rPr lang="en-US" dirty="0" smtClean="0">
                <a:solidFill>
                  <a:srgbClr val="FF0000"/>
                </a:solidFill>
              </a:rPr>
              <a:t>) = mass #</a:t>
            </a:r>
          </a:p>
          <a:p>
            <a:r>
              <a:rPr lang="en-US" dirty="0" smtClean="0"/>
              <a:t>Nuclear Charge=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charge w/in the nucleus; equal to the # of protons or the atomic # (p= nuclear charge)</a:t>
            </a:r>
          </a:p>
          <a:p>
            <a:r>
              <a:rPr lang="en-US" dirty="0" smtClean="0"/>
              <a:t>Nucleons=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any subatomic particles found w/in the nucleus (protons + neutrons)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</a:t>
            </a:r>
            <a:r>
              <a:rPr lang="en-US" b="1" i="1" u="sng" dirty="0"/>
              <a:t> </a:t>
            </a:r>
            <a:r>
              <a:rPr lang="en-US" b="1" i="1" u="sng" dirty="0" smtClean="0"/>
              <a:t>3:</a:t>
            </a:r>
            <a:r>
              <a:rPr lang="en-US" b="1" u="sng" dirty="0" smtClean="0"/>
              <a:t>Subatomic </a:t>
            </a:r>
            <a:r>
              <a:rPr lang="en-US" b="1" u="sng" dirty="0"/>
              <a:t>Particles &amp; Ions</a:t>
            </a:r>
            <a:r>
              <a:rPr lang="en-US" i="1" dirty="0"/>
              <a:t>	</a:t>
            </a:r>
          </a:p>
          <a:p>
            <a:pPr marL="0" indent="0">
              <a:buNone/>
            </a:pPr>
            <a:r>
              <a:rPr lang="en-US" i="1" dirty="0"/>
              <a:t> </a:t>
            </a:r>
          </a:p>
          <a:p>
            <a:pPr marL="0" indent="0">
              <a:buNone/>
            </a:pPr>
            <a:r>
              <a:rPr lang="en-US" b="1" i="1" dirty="0"/>
              <a:t>Objective:</a:t>
            </a:r>
            <a:endParaRPr lang="en-US" dirty="0"/>
          </a:p>
          <a:p>
            <a:pPr lvl="0"/>
            <a:r>
              <a:rPr lang="en-US" dirty="0"/>
              <a:t>Determine the number of protons, neutrons, and electrons in an 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" y="0"/>
            <a:ext cx="913865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066800"/>
            <a:ext cx="28355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3352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protons = electrons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066800"/>
            <a:ext cx="895350" cy="158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600200"/>
            <a:ext cx="562744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3048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No charge indicated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All elements on periodic table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C-12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687" y="990600"/>
            <a:ext cx="28474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0400" y="2514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Electrons &gt; protons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648200"/>
            <a:ext cx="28187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5715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protons &gt; electrons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04800"/>
            <a:ext cx="995362" cy="13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72200" y="1828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-1 indicates one negative charge (1 extra electron)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657600"/>
            <a:ext cx="904875" cy="125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72200" y="5105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+1 indicates one positive charge (1 less electron)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/>
          <a:lstStyle/>
          <a:p>
            <a:r>
              <a:rPr lang="en-US" dirty="0" smtClean="0"/>
              <a:t>The Evolution of the Atomic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324600" cy="3886200"/>
          </a:xfrm>
        </p:spPr>
        <p:txBody>
          <a:bodyPr/>
          <a:lstStyle/>
          <a:p>
            <a:pPr lvl="0"/>
            <a:r>
              <a:rPr lang="en-US" dirty="0" smtClean="0"/>
              <a:t>Atom = </a:t>
            </a:r>
            <a:r>
              <a:rPr lang="en-US" dirty="0" smtClean="0">
                <a:solidFill>
                  <a:srgbClr val="FF0000"/>
                </a:solidFill>
              </a:rPr>
              <a:t>basic building block of matter; cannot be broken down chemically</a:t>
            </a:r>
          </a:p>
          <a:p>
            <a:pPr lv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Democritus = </a:t>
            </a:r>
            <a:r>
              <a:rPr lang="en-US" dirty="0" smtClean="0">
                <a:solidFill>
                  <a:srgbClr val="FF0000"/>
                </a:solidFill>
              </a:rPr>
              <a:t>(450 BC) used the term “</a:t>
            </a:r>
            <a:r>
              <a:rPr lang="en-US" dirty="0" err="1" smtClean="0">
                <a:solidFill>
                  <a:srgbClr val="FF0000"/>
                </a:solidFill>
              </a:rPr>
              <a:t>atomos</a:t>
            </a:r>
            <a:r>
              <a:rPr lang="en-US" dirty="0" smtClean="0">
                <a:solidFill>
                  <a:srgbClr val="FF0000"/>
                </a:solidFill>
              </a:rPr>
              <a:t>” to describe the ultimate/smallest particle of matter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</a:t>
            </a:r>
            <a:r>
              <a:rPr lang="en-US" b="1" u="sng" dirty="0" smtClean="0"/>
              <a:t>4:</a:t>
            </a:r>
            <a:r>
              <a:rPr lang="en-US" b="1" i="1" dirty="0" smtClean="0"/>
              <a:t> </a:t>
            </a:r>
            <a:r>
              <a:rPr lang="en-US" b="1" u="sng" dirty="0" smtClean="0"/>
              <a:t>Subatomic </a:t>
            </a:r>
            <a:r>
              <a:rPr lang="en-US" b="1" u="sng" dirty="0"/>
              <a:t>Particles &amp; Isotopes</a:t>
            </a:r>
            <a:r>
              <a:rPr lang="en-US" i="1" dirty="0"/>
              <a:t>		</a:t>
            </a:r>
          </a:p>
          <a:p>
            <a:pPr marL="0" indent="0">
              <a:buNone/>
            </a:pPr>
            <a:r>
              <a:rPr lang="en-US" i="1" dirty="0"/>
              <a:t>			</a:t>
            </a:r>
          </a:p>
          <a:p>
            <a:pPr marL="0" indent="0">
              <a:buNone/>
            </a:pPr>
            <a:r>
              <a:rPr lang="en-US" sz="2400" b="1" i="1" dirty="0"/>
              <a:t>Objective:</a:t>
            </a:r>
            <a:endParaRPr lang="en-US" sz="2400" dirty="0"/>
          </a:p>
          <a:p>
            <a:pPr lvl="0"/>
            <a:r>
              <a:rPr lang="en-US" sz="2400" dirty="0"/>
              <a:t>Differentiate between atomic number, mass number, and (average) atomic mass</a:t>
            </a:r>
            <a:endParaRPr lang="en-US" sz="2400" dirty="0"/>
          </a:p>
          <a:p>
            <a:pPr lvl="0"/>
            <a:r>
              <a:rPr lang="en-US" sz="2400" dirty="0"/>
              <a:t>Calculate the (average) atomic mass for all isotopes of an element</a:t>
            </a:r>
            <a:endParaRPr lang="en-US" sz="2400" dirty="0"/>
          </a:p>
          <a:p>
            <a:pPr lvl="0"/>
            <a:r>
              <a:rPr lang="en-US" sz="2400" dirty="0"/>
              <a:t>Calculate the number of neutrons in an isotope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Isotope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of the same element with different mass #’s; </a:t>
            </a:r>
          </a:p>
          <a:p>
            <a:endParaRPr lang="en-US" dirty="0" smtClean="0"/>
          </a:p>
          <a:p>
            <a:r>
              <a:rPr lang="en-US" dirty="0" smtClean="0"/>
              <a:t>same atomic #, different mass #’s; same number of protons, different number of neutrons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dirty="0" smtClean="0"/>
              <a:t>Example: Isotopes of Carbon (C-12, C-13, &amp; C-14)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94382"/>
            <a:ext cx="8382000" cy="1020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1981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Different mass numbers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914400" y="2504420"/>
            <a:ext cx="3695700" cy="5435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 rot="16200000" flipH="1">
            <a:off x="5933420" y="1181100"/>
            <a:ext cx="629960" cy="327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49154" idx="0"/>
          </p:cNvCxnSpPr>
          <p:nvPr/>
        </p:nvCxnSpPr>
        <p:spPr>
          <a:xfrm flipH="1">
            <a:off x="4572000" y="2504420"/>
            <a:ext cx="38100" cy="589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0" y="4648200"/>
            <a:ext cx="91028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4114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 r </a:t>
            </a:r>
            <a:r>
              <a:rPr lang="en-US" sz="2800" dirty="0" smtClean="0">
                <a:solidFill>
                  <a:srgbClr val="FF0000"/>
                </a:solidFill>
              </a:rPr>
              <a:t>C-12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114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 r </a:t>
            </a:r>
            <a:r>
              <a:rPr lang="en-US" sz="2800" dirty="0" smtClean="0">
                <a:solidFill>
                  <a:srgbClr val="FF0000"/>
                </a:solidFill>
              </a:rPr>
              <a:t>C-13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114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 r </a:t>
            </a:r>
            <a:r>
              <a:rPr lang="en-US" sz="2800" dirty="0" smtClean="0">
                <a:solidFill>
                  <a:srgbClr val="FF0000"/>
                </a:solidFill>
              </a:rPr>
              <a:t>C-14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Hydrogen…</a:t>
            </a:r>
            <a:endParaRPr lang="en-US" dirty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4164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835785"/>
            <a:ext cx="8915400" cy="33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Atomic Mass =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weighted average of an element’s naturally occurring isotopes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(%abundance  x mass of isotope 1) +   (%abundance x mass of isotope 2)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100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5715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05000"/>
            <a:ext cx="574040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4724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</a:rPr>
              <a:t>98.89% x 12amu ) + (1.11% x  13amu )</a:t>
            </a:r>
            <a:r>
              <a:rPr lang="en-US" sz="2800" dirty="0" smtClean="0">
                <a:solidFill>
                  <a:srgbClr val="FF0000"/>
                </a:solidFill>
              </a:rPr>
              <a:t>=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		100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5943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6019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12.011amu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7432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1: Multiply the mass of each isotope by its percent abundance.</a:t>
            </a:r>
          </a:p>
          <a:p>
            <a:r>
              <a:rPr lang="en-US" sz="2800" b="1" dirty="0" smtClean="0"/>
              <a:t>Step 2: Add them up.</a:t>
            </a:r>
          </a:p>
          <a:p>
            <a:r>
              <a:rPr lang="en-US" sz="2800" b="1" dirty="0" smtClean="0"/>
              <a:t>Step 3: Divide by 100.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Nitrogen has two naturally occurring isotopes. 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N occurs 99.6% of the time and 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N occurs 0.4% of the time.  Calculate the average atomic mass of nitrogen.</a:t>
            </a:r>
          </a:p>
          <a:p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75205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0" y="304800"/>
            <a:ext cx="896741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</a:t>
            </a:r>
            <a:r>
              <a:rPr lang="en-US" b="1" u="sng" dirty="0" smtClean="0"/>
              <a:t>5: </a:t>
            </a:r>
            <a:r>
              <a:rPr lang="en-US" b="1" u="sng" dirty="0"/>
              <a:t>Bohr Diagrams</a:t>
            </a:r>
            <a:r>
              <a:rPr lang="en-US" b="1" dirty="0"/>
              <a:t>		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Objective:</a:t>
            </a:r>
            <a:endParaRPr lang="en-US" dirty="0"/>
          </a:p>
          <a:p>
            <a:pPr lvl="0"/>
            <a:r>
              <a:rPr lang="en-US" b="1" i="1" dirty="0"/>
              <a:t>Construct Bohr diagrams for atoms and ions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 (1803)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7772400" cy="4297363"/>
          </a:xfrm>
        </p:spPr>
        <p:txBody>
          <a:bodyPr/>
          <a:lstStyle/>
          <a:p>
            <a:r>
              <a:rPr lang="en-US" dirty="0" smtClean="0"/>
              <a:t>Known as the </a:t>
            </a:r>
            <a:r>
              <a:rPr lang="en-US" dirty="0" smtClean="0">
                <a:solidFill>
                  <a:srgbClr val="FF0000"/>
                </a:solidFill>
              </a:rPr>
              <a:t>FOUNDER</a:t>
            </a:r>
            <a:r>
              <a:rPr lang="en-US" dirty="0" smtClean="0"/>
              <a:t> of the atomic theory</a:t>
            </a:r>
          </a:p>
          <a:p>
            <a:r>
              <a:rPr lang="en-US" dirty="0" smtClean="0"/>
              <a:t>Dalton invented the word </a:t>
            </a:r>
            <a:r>
              <a:rPr lang="en-US" dirty="0" smtClean="0">
                <a:solidFill>
                  <a:srgbClr val="FF0000"/>
                </a:solidFill>
              </a:rPr>
              <a:t>ATOM</a:t>
            </a:r>
            <a:r>
              <a:rPr lang="en-US" dirty="0" smtClean="0"/>
              <a:t> as the basic unit of matter which were considered to be </a:t>
            </a:r>
            <a:r>
              <a:rPr lang="en-US" dirty="0" smtClean="0">
                <a:solidFill>
                  <a:srgbClr val="FF0000"/>
                </a:solidFill>
              </a:rPr>
              <a:t>INDIVISIBLE</a:t>
            </a:r>
          </a:p>
          <a:p>
            <a:r>
              <a:rPr lang="en-US" dirty="0" smtClean="0"/>
              <a:t>Dalton also claimed that all atoms of a given element are </a:t>
            </a:r>
            <a:r>
              <a:rPr lang="en-US" dirty="0" smtClean="0">
                <a:solidFill>
                  <a:srgbClr val="FF0000"/>
                </a:solidFill>
              </a:rPr>
              <a:t>IDENTICAL</a:t>
            </a:r>
          </a:p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ELECTRON CONFIGURATIONS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467600" cy="42672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dashed chain of numbers found in the </a:t>
            </a:r>
            <a:r>
              <a:rPr lang="en-US" dirty="0" smtClean="0">
                <a:solidFill>
                  <a:srgbClr val="FF0000"/>
                </a:solidFill>
              </a:rPr>
              <a:t>LOWER LEFT CORNER </a:t>
            </a:r>
            <a:r>
              <a:rPr lang="en-US" dirty="0" smtClean="0"/>
              <a:t>of an element box (see below); tells us the number of </a:t>
            </a:r>
            <a:r>
              <a:rPr lang="en-US" dirty="0" smtClean="0">
                <a:solidFill>
                  <a:srgbClr val="FF0000"/>
                </a:solidFill>
              </a:rPr>
              <a:t>ENERGY LEVELS </a:t>
            </a:r>
            <a:r>
              <a:rPr lang="en-US" dirty="0" smtClean="0"/>
              <a:t>as well as the number of </a:t>
            </a:r>
            <a:r>
              <a:rPr lang="en-US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/>
              <a:t> in each level (tells us how the electrons are arranged around the nucleus)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47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162800" y="28956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0" y="914400"/>
            <a:ext cx="90859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600200"/>
            <a:ext cx="1272266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209800"/>
            <a:ext cx="77107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667000"/>
            <a:ext cx="1638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200400"/>
            <a:ext cx="159997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810000"/>
            <a:ext cx="238298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4343400"/>
            <a:ext cx="2178274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334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Valence Electrons: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electrons found in the </a:t>
            </a:r>
            <a:r>
              <a:rPr lang="en-US" dirty="0" smtClean="0">
                <a:solidFill>
                  <a:srgbClr val="FF0000"/>
                </a:solidFill>
              </a:rPr>
              <a:t>OUTERMOST</a:t>
            </a:r>
            <a:r>
              <a:rPr lang="en-US" dirty="0" smtClean="0"/>
              <a:t> shell or orbital; the </a:t>
            </a:r>
            <a:r>
              <a:rPr lang="en-US" dirty="0" smtClean="0">
                <a:solidFill>
                  <a:srgbClr val="FF0000"/>
                </a:solidFill>
              </a:rPr>
              <a:t>LAST</a:t>
            </a:r>
            <a:r>
              <a:rPr lang="en-US" dirty="0" smtClean="0"/>
              <a:t> number in the electron configuration</a:t>
            </a:r>
          </a:p>
          <a:p>
            <a:r>
              <a:rPr lang="en-US" dirty="0" smtClean="0"/>
              <a:t>They determine </a:t>
            </a:r>
            <a:r>
              <a:rPr lang="en-US" dirty="0" smtClean="0">
                <a:solidFill>
                  <a:srgbClr val="FF0000"/>
                </a:solidFill>
              </a:rPr>
              <a:t>REACTIVITY!!!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Inner electrons are called </a:t>
            </a:r>
            <a:r>
              <a:rPr lang="en-US" dirty="0" smtClean="0">
                <a:solidFill>
                  <a:srgbClr val="FF0000"/>
                </a:solidFill>
              </a:rPr>
              <a:t>Kernel </a:t>
            </a:r>
            <a:r>
              <a:rPr lang="en-US" dirty="0" err="1" smtClean="0">
                <a:solidFill>
                  <a:srgbClr val="FF0000"/>
                </a:solidFill>
              </a:rPr>
              <a:t>elctrons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Sulfur</a:t>
            </a:r>
            <a:r>
              <a:rPr lang="en-US" dirty="0" smtClean="0"/>
              <a:t>       # of valence electrons:</a:t>
            </a:r>
          </a:p>
          <a:p>
            <a:pPr>
              <a:buNone/>
            </a:pPr>
            <a:r>
              <a:rPr lang="en-US" dirty="0" smtClean="0"/>
              <a:t>			  # of Kernel electrons: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Nitrogen</a:t>
            </a:r>
            <a:r>
              <a:rPr lang="en-US" dirty="0" smtClean="0"/>
              <a:t>   # of valence electrons:</a:t>
            </a:r>
          </a:p>
          <a:p>
            <a:pPr>
              <a:buNone/>
            </a:pPr>
            <a:r>
              <a:rPr lang="en-US" dirty="0" smtClean="0"/>
              <a:t>			# of Kernel electrons: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676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3352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2286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038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Principle Energy Level (n)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energy levels that contain a certain number of </a:t>
            </a:r>
            <a:r>
              <a:rPr lang="en-US" dirty="0" smtClean="0">
                <a:solidFill>
                  <a:srgbClr val="FF0000"/>
                </a:solidFill>
              </a:rPr>
              <a:t>ELECTRONS.</a:t>
            </a:r>
          </a:p>
          <a:p>
            <a:r>
              <a:rPr lang="en-US" dirty="0" smtClean="0"/>
              <a:t>Maximum # of electrons in an energy level = </a:t>
            </a:r>
            <a:r>
              <a:rPr lang="en-US" dirty="0" smtClean="0">
                <a:solidFill>
                  <a:srgbClr val="FF0000"/>
                </a:solidFill>
              </a:rPr>
              <a:t>2n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dirty="0" smtClean="0"/>
              <a:t>where n = </a:t>
            </a:r>
            <a:r>
              <a:rPr lang="en-US" dirty="0" smtClean="0">
                <a:solidFill>
                  <a:srgbClr val="FF0000"/>
                </a:solidFill>
              </a:rPr>
              <a:t>PERIOD #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038600"/>
          <a:ext cx="9144000" cy="2819400"/>
        </p:xfrm>
        <a:graphic>
          <a:graphicData uri="http://schemas.openxmlformats.org/drawingml/2006/table">
            <a:tbl>
              <a:tblPr/>
              <a:tblGrid>
                <a:gridCol w="3650512"/>
                <a:gridCol w="5493488"/>
              </a:tblGrid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Principle Energy Level (n)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omic Sans MS"/>
                          <a:ea typeface="Times New Roman"/>
                          <a:cs typeface="Times New Roman"/>
                        </a:rPr>
                        <a:t>Maximum number of electrons (          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omic Sans MS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038600"/>
            <a:ext cx="651164" cy="4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648200"/>
            <a:ext cx="295275" cy="47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257800"/>
            <a:ext cx="304800" cy="4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791200"/>
            <a:ext cx="563204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400800"/>
            <a:ext cx="58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862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876800"/>
            <a:ext cx="1590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Sample question: How many Principle energy levels do the electrons occupy in the following configuration 2-8-1?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632460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BOHR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543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(one method for expressing electron location in an atom or ion);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ELECTRONS MUST </a:t>
            </a:r>
            <a:r>
              <a:rPr lang="en-US" dirty="0" smtClean="0"/>
              <a:t>be drawn</a:t>
            </a:r>
          </a:p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0"/>
            <a:ext cx="209434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il_fi" descr="MAGNES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54162"/>
          </a:xfrm>
        </p:spPr>
        <p:txBody>
          <a:bodyPr/>
          <a:lstStyle/>
          <a:p>
            <a:r>
              <a:rPr lang="en-US" sz="3600" b="1" u="sng" dirty="0" smtClean="0"/>
              <a:t>Bohr Diagrams are drawings that show the structure of the atom.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6705600" cy="4800600"/>
          </a:xfrm>
        </p:spPr>
        <p:txBody>
          <a:bodyPr/>
          <a:lstStyle/>
          <a:p>
            <a:r>
              <a:rPr lang="en-US" dirty="0" smtClean="0"/>
              <a:t>Step 1: Draw a nucleus and label it with the correct number of protons and neutrons.</a:t>
            </a:r>
          </a:p>
          <a:p>
            <a:r>
              <a:rPr lang="en-US" dirty="0" smtClean="0"/>
              <a:t>Step 2: Look up the electron configuration for the element.  (Use key on Periodic table.)  The e- configuration tells us how many electrons are on each orbital. 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4525963"/>
          </a:xfrm>
        </p:spPr>
        <p:txBody>
          <a:bodyPr/>
          <a:lstStyle/>
          <a:p>
            <a:r>
              <a:rPr lang="en-US" dirty="0" smtClean="0"/>
              <a:t>Step 3: Draw the correct number of orbitals around the nucleus and label them with the correct number of electrons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Nitrogen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Lesson </a:t>
            </a:r>
            <a:r>
              <a:rPr lang="en-US" b="1" u="sng" dirty="0" smtClean="0"/>
              <a:t>6: </a:t>
            </a:r>
            <a:r>
              <a:rPr lang="en-US" b="1" u="sng" dirty="0"/>
              <a:t>Electrons and </a:t>
            </a:r>
            <a:r>
              <a:rPr lang="en-US" b="1" u="sng" dirty="0" smtClean="0"/>
              <a:t>Energy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i="1" dirty="0" smtClean="0"/>
              <a:t>Objective</a:t>
            </a:r>
            <a:r>
              <a:rPr lang="en-US" sz="2800" b="1" i="1" dirty="0"/>
              <a:t>:</a:t>
            </a:r>
            <a:endParaRPr lang="en-US" sz="2800" dirty="0"/>
          </a:p>
          <a:p>
            <a:pPr lvl="0"/>
            <a:r>
              <a:rPr lang="en-US" sz="2800" b="1" i="1" dirty="0"/>
              <a:t>Differentiate between excited and ground state</a:t>
            </a:r>
            <a:endParaRPr lang="en-US" sz="2800" dirty="0"/>
          </a:p>
          <a:p>
            <a:pPr lvl="0"/>
            <a:r>
              <a:rPr lang="en-US" sz="2800" b="1" i="1" dirty="0"/>
              <a:t>Explain how light is produced</a:t>
            </a:r>
            <a:endParaRPr lang="en-US" sz="2800" dirty="0"/>
          </a:p>
          <a:p>
            <a:pPr lvl="0"/>
            <a:r>
              <a:rPr lang="en-US" sz="2800" b="1" i="1" dirty="0"/>
              <a:t>Identify substances based upon their bright line spectra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He also discovered that atoms of different elements have different </a:t>
            </a:r>
            <a:r>
              <a:rPr lang="en-US" dirty="0" smtClean="0">
                <a:solidFill>
                  <a:srgbClr val="FF0000"/>
                </a:solidFill>
              </a:rPr>
              <a:t>PROPERTIES AND MASSES</a:t>
            </a:r>
          </a:p>
          <a:p>
            <a:r>
              <a:rPr lang="en-US" dirty="0" smtClean="0"/>
              <a:t>Found that combining atoms of different elements formed </a:t>
            </a:r>
            <a:r>
              <a:rPr lang="en-US" dirty="0" smtClean="0">
                <a:solidFill>
                  <a:srgbClr val="FF0000"/>
                </a:solidFill>
              </a:rPr>
              <a:t>COMPOUNDS</a:t>
            </a:r>
          </a:p>
          <a:p>
            <a:r>
              <a:rPr lang="en-US" dirty="0" smtClean="0"/>
              <a:t>Theory referred to as the </a:t>
            </a:r>
            <a:r>
              <a:rPr lang="en-US" dirty="0" smtClean="0">
                <a:solidFill>
                  <a:srgbClr val="FF0000"/>
                </a:solidFill>
              </a:rPr>
              <a:t>CANNONBALL</a:t>
            </a:r>
            <a:r>
              <a:rPr lang="en-US" dirty="0" smtClean="0"/>
              <a:t> theory (it looked like a</a:t>
            </a:r>
          </a:p>
          <a:p>
            <a:pPr>
              <a:buNone/>
            </a:pPr>
            <a:r>
              <a:rPr lang="en-US" dirty="0" smtClean="0"/>
              <a:t>	simple sphere)</a:t>
            </a:r>
          </a:p>
        </p:txBody>
      </p:sp>
      <p:pic>
        <p:nvPicPr>
          <p:cNvPr id="1028" name="Picture 4" descr="http://timerime.com/users/13798/media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495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Ground State =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in LOWEST ENERGY CONFIGURATION possible (configuration found on PERIODIC TABLE)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00563"/>
            <a:ext cx="2338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895600" y="63246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Excited State =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electrons are FOUND IN A HIGHER ENERGY CONFIGURATION (ANY configuration NOT found on Periodic Table)</a:t>
            </a:r>
          </a:p>
          <a:p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5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7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dirty="0" smtClean="0"/>
              <a:t>Ground State vs. Excited State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51794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276600" cy="32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41930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029200"/>
            <a:ext cx="42553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24601"/>
            <a:ext cx="91440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953000" y="22860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r>
              <a:rPr lang="en-US" sz="2400" b="1" dirty="0" smtClean="0"/>
              <a:t>So how can you tell if you have a ground state or excited state configuration?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6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828800"/>
            <a:ext cx="876860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6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066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greater the distance from the nucleus, the greater the energy of the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electron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913" y="2514600"/>
            <a:ext cx="9186914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When atoms ABSORB ENERGY their ELECTRONS will shift to a HIGHER energy level or AN EXCITED STATE.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Electrons ABSORB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7262813" cy="581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66160"/>
            <a:ext cx="68580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620000" cy="5364163"/>
          </a:xfrm>
        </p:spPr>
        <p:txBody>
          <a:bodyPr/>
          <a:lstStyle/>
          <a:p>
            <a:r>
              <a:rPr lang="en-US" dirty="0" smtClean="0"/>
              <a:t>This is a very </a:t>
            </a:r>
            <a:r>
              <a:rPr lang="en-US" b="1" dirty="0" smtClean="0"/>
              <a:t>UNSTABLE/TEMPORARY</a:t>
            </a:r>
            <a:r>
              <a:rPr lang="en-US" dirty="0" smtClean="0"/>
              <a:t> condition so the electrons will </a:t>
            </a:r>
            <a:r>
              <a:rPr lang="en-US" b="1" dirty="0" smtClean="0"/>
              <a:t>FALL BACK DOWN or DROP TO A LOWER state energy level (or THE GROUND STATE.)</a:t>
            </a:r>
          </a:p>
          <a:p>
            <a:r>
              <a:rPr lang="en-US" dirty="0" smtClean="0"/>
              <a:t>When they </a:t>
            </a:r>
            <a:r>
              <a:rPr lang="en-US" b="1" dirty="0" smtClean="0"/>
              <a:t>FALL BACK DOWN </a:t>
            </a:r>
            <a:r>
              <a:rPr lang="en-US" dirty="0" smtClean="0"/>
              <a:t>from the excited state to the ground state they release energy in the form of</a:t>
            </a:r>
            <a:r>
              <a:rPr lang="en-US" b="1" dirty="0" smtClean="0"/>
              <a:t> LIGHT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4" name="Picture 4" descr="http://4.bp.blogspot.com/_svgHo36ftEI/TFbiBKqzzmI/AAAAAAAAAB4/qlk2s5A5njE/s400/spectrum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46" y="1600200"/>
            <a:ext cx="8446265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Energy released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10540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Energy released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RELEASE ENERGY as LIGHT</a:t>
            </a:r>
            <a:endParaRPr 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723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3048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3400"/>
            <a:ext cx="7343775" cy="571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Different elements produce different colors of light or SPECTRA. These spectra are UNIQUE for each element (just like a human fingerprint is unique to each person).</a:t>
            </a:r>
          </a:p>
          <a:p>
            <a:r>
              <a:rPr lang="en-US" dirty="0" smtClean="0"/>
              <a:t>We therefore use spectra lines to DETERMINE which element we have because each element gives off a characteristic </a:t>
            </a:r>
            <a:r>
              <a:rPr lang="en-US" dirty="0" smtClean="0">
                <a:solidFill>
                  <a:srgbClr val="FF0000"/>
                </a:solidFill>
              </a:rPr>
              <a:t>Bright line spectra.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7522" name="Picture 2" descr="http://mooni.fccj.org/~ethall/spectra/lith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1"/>
            <a:ext cx="9144000" cy="1828800"/>
          </a:xfrm>
          <a:prstGeom prst="rect">
            <a:avLst/>
          </a:prstGeom>
          <a:noFill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28600"/>
            <a:ext cx="9144001" cy="681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4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J.J. Thomson (1897)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using a </a:t>
            </a:r>
            <a:r>
              <a:rPr lang="en-US" dirty="0" smtClean="0">
                <a:solidFill>
                  <a:srgbClr val="FF0000"/>
                </a:solidFill>
              </a:rPr>
              <a:t>CATHODE RAY TUBE </a:t>
            </a:r>
            <a:r>
              <a:rPr lang="en-US" dirty="0" smtClean="0"/>
              <a:t>he discovered that the ray was deflected (due to a magnetic/electrical field)</a:t>
            </a:r>
          </a:p>
          <a:p>
            <a:r>
              <a:rPr lang="en-US" dirty="0" smtClean="0"/>
              <a:t>From this discovery he concluded that atoms contain small negatively charges particles called </a:t>
            </a:r>
            <a:r>
              <a:rPr lang="en-US" dirty="0" smtClean="0">
                <a:solidFill>
                  <a:srgbClr val="FF0000"/>
                </a:solidFill>
              </a:rPr>
              <a:t>ELECTRONS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591" y="5029200"/>
            <a:ext cx="296140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Movie 4">
            <a:hlinkClick r:id="rId4" highlightClick="1"/>
          </p:cNvPr>
          <p:cNvSpPr/>
          <p:nvPr/>
        </p:nvSpPr>
        <p:spPr>
          <a:xfrm>
            <a:off x="381000" y="381000"/>
            <a:ext cx="1143000" cy="762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dirty="0" smtClean="0"/>
              <a:t>What Gases Comprise the Unknown?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7211"/>
            <a:ext cx="9144000" cy="522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162800" y="60198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16002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16764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60198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38400" y="60198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16764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6019800"/>
            <a:ext cx="609600" cy="838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6019800"/>
            <a:ext cx="609600" cy="838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4876800"/>
            <a:ext cx="609600" cy="838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876800"/>
            <a:ext cx="609600" cy="838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Unknown Mixture is made up of Gas A and Gas D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Flame Test</a:t>
            </a:r>
          </a:p>
        </p:txBody>
      </p:sp>
      <p:sp>
        <p:nvSpPr>
          <p:cNvPr id="64515" name="Text Box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mtClean="0">
                <a:effectLst/>
                <a:hlinkClick r:id="rId2"/>
              </a:rPr>
              <a:t>Greatest Discoveries Shorts: Atoms Signature Light : Video : Science Channel</a:t>
            </a:r>
            <a:endParaRPr lang="en-US" smtClean="0">
              <a:effectLst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057400" y="47244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3"/>
              </a:rPr>
              <a:t>Teachers' Domain: Fireworks! Making Color</a:t>
            </a:r>
            <a:endParaRPr lang="en-US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581400" y="36576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Flame Test Lab Activiy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410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http://www.wired.com/geekdad/2010/07/the-chemistry-of-fireworks/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34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Lesson </a:t>
            </a:r>
            <a:r>
              <a:rPr lang="en-US" b="1" u="sng" dirty="0" smtClean="0"/>
              <a:t>7: </a:t>
            </a:r>
            <a:r>
              <a:rPr lang="en-US" b="1" u="sng" dirty="0"/>
              <a:t>Lewis Dot Diagrams: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i="1" dirty="0" smtClean="0"/>
              <a:t>Objective</a:t>
            </a:r>
            <a:r>
              <a:rPr lang="en-US" b="1" i="1" dirty="0"/>
              <a:t>:</a:t>
            </a:r>
            <a:endParaRPr lang="en-US" dirty="0"/>
          </a:p>
          <a:p>
            <a:pPr lvl="0"/>
            <a:r>
              <a:rPr lang="en-US" b="1" i="1" dirty="0"/>
              <a:t>Construct Lewis dot diagrams for atoms and 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dirty="0" smtClean="0"/>
              <a:t>LEWIS (ELECTRON) DOT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459163"/>
          </a:xfrm>
        </p:spPr>
        <p:txBody>
          <a:bodyPr/>
          <a:lstStyle/>
          <a:p>
            <a:r>
              <a:rPr lang="en-US" dirty="0" smtClean="0"/>
              <a:t>a shorter way of expressing electron location</a:t>
            </a:r>
          </a:p>
          <a:p>
            <a:r>
              <a:rPr lang="en-US" dirty="0" smtClean="0"/>
              <a:t>Only illustrates </a:t>
            </a:r>
            <a:r>
              <a:rPr lang="en-US" dirty="0" smtClean="0">
                <a:solidFill>
                  <a:srgbClr val="FF0000"/>
                </a:solidFill>
              </a:rPr>
              <a:t>VALENCE ELECTRON CONFIGURATION!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element’s symbol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Retrieve electron configuration from Periodic Table. The last number in the configuration is the </a:t>
            </a:r>
            <a:r>
              <a:rPr lang="en-US" dirty="0" smtClean="0">
                <a:solidFill>
                  <a:srgbClr val="FF0000"/>
                </a:solidFill>
              </a:rPr>
              <a:t>NUMBER OF VALENCE ELECTRONS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4864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Arrange the valence electrons (DOTS) around the symbol using the following rules:</a:t>
            </a:r>
          </a:p>
          <a:p>
            <a:pPr lvl="1"/>
            <a:r>
              <a:rPr lang="en-US" dirty="0" smtClean="0"/>
              <a:t>Only two electrons maximum per side of the symbol (therefore no more than 8 total surrounding symbol – 8 is great!)</a:t>
            </a:r>
          </a:p>
          <a:p>
            <a:pPr lvl="1"/>
            <a:r>
              <a:rPr lang="en-US" dirty="0" smtClean="0"/>
              <a:t>Always “pair” the first two</a:t>
            </a:r>
          </a:p>
          <a:p>
            <a:pPr lvl="1"/>
            <a:r>
              <a:rPr lang="en-US" dirty="0" smtClean="0"/>
              <a:t>If you have more than 2 valence electrons, deal them one at a time to the other three sides until you run out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638800"/>
            <a:ext cx="838200" cy="80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105400"/>
            <a:ext cx="685800" cy="39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408506"/>
            <a:ext cx="381000" cy="3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872162"/>
            <a:ext cx="381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6511017"/>
            <a:ext cx="381000" cy="3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6553200"/>
            <a:ext cx="3368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1" y="5867400"/>
            <a:ext cx="315328" cy="4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5357813"/>
            <a:ext cx="30480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924800" cy="53641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If you are working with an ion you must adjust the valence electrons (add or subtract electrons) in the configuration before constructing your Dot Diagram – be sure to draw your final diagram with the initial charge on the 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267200"/>
            <a:ext cx="1752600" cy="21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67200"/>
            <a:ext cx="1371600" cy="19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/>
              <a:t>Theory famously referred to as the </a:t>
            </a:r>
            <a:r>
              <a:rPr lang="en-US" dirty="0" smtClean="0">
                <a:solidFill>
                  <a:srgbClr val="FF0000"/>
                </a:solidFill>
              </a:rPr>
              <a:t>PLUM PUDDING </a:t>
            </a:r>
            <a:r>
              <a:rPr lang="en-US" dirty="0" smtClean="0"/>
              <a:t>model because he visualized the </a:t>
            </a:r>
            <a:r>
              <a:rPr lang="en-US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/>
              <a:t> being </a:t>
            </a:r>
            <a:r>
              <a:rPr lang="en-US" dirty="0" smtClean="0">
                <a:solidFill>
                  <a:srgbClr val="FF0000"/>
                </a:solidFill>
              </a:rPr>
              <a:t>EMBEDDED</a:t>
            </a:r>
            <a:r>
              <a:rPr lang="en-US" dirty="0" smtClean="0"/>
              <a:t> within the structure of the atom (just like raisin bread)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of the rest of the atom (besides the electrons) was thought to be EVENLY DISTRIBUTED and POSITIVELY CHARGED</a:t>
            </a:r>
          </a:p>
          <a:p>
            <a:endParaRPr lang="en-US" dirty="0"/>
          </a:p>
        </p:txBody>
      </p:sp>
      <p:pic>
        <p:nvPicPr>
          <p:cNvPr id="15362" name="Picture 2" descr="http://www.sciencephoto.com/image/137335/large/C0074352-Plum_pudding_model_of_the_atom,_artwork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133"/>
            <a:ext cx="9144000" cy="6901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Check your understanding and practice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676400"/>
            <a:ext cx="7772400" cy="1431925"/>
          </a:xfrm>
        </p:spPr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Video on Demand - The World of Chemistry - The Atom</a:t>
            </a:r>
            <a:endParaRPr lang="en-US" dirty="0"/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3276600" y="38862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Run time  27  minutes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/>
          <a:lstStyle/>
          <a:p>
            <a:r>
              <a:rPr lang="en-US" dirty="0" smtClean="0"/>
              <a:t>* Rutherford (1909)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153400" cy="4267200"/>
          </a:xfrm>
        </p:spPr>
        <p:txBody>
          <a:bodyPr/>
          <a:lstStyle/>
          <a:p>
            <a:r>
              <a:rPr lang="en-US" dirty="0" smtClean="0"/>
              <a:t>Experiment called the </a:t>
            </a:r>
            <a:r>
              <a:rPr lang="en-US" dirty="0" smtClean="0">
                <a:solidFill>
                  <a:srgbClr val="FF0000"/>
                </a:solidFill>
              </a:rPr>
              <a:t>GOLD FOIL EXPERIMENT</a:t>
            </a:r>
            <a:r>
              <a:rPr lang="en-US" dirty="0" smtClean="0"/>
              <a:t> where he </a:t>
            </a:r>
            <a:r>
              <a:rPr lang="en-US" dirty="0" smtClean="0">
                <a:solidFill>
                  <a:srgbClr val="FF0000"/>
                </a:solidFill>
              </a:rPr>
              <a:t>BOMBARDED</a:t>
            </a:r>
            <a:r>
              <a:rPr lang="en-US" dirty="0" smtClean="0"/>
              <a:t> a thin piece of </a:t>
            </a:r>
            <a:r>
              <a:rPr lang="en-US" dirty="0" smtClean="0">
                <a:solidFill>
                  <a:srgbClr val="FF0000"/>
                </a:solidFill>
              </a:rPr>
              <a:t>GOLD FOIL </a:t>
            </a:r>
            <a:r>
              <a:rPr lang="en-US" dirty="0" smtClean="0"/>
              <a:t>with a </a:t>
            </a:r>
            <a:r>
              <a:rPr lang="en-US" dirty="0" smtClean="0">
                <a:solidFill>
                  <a:srgbClr val="FF0000"/>
                </a:solidFill>
              </a:rPr>
              <a:t>POSITIVE STREAM OF ALPHA PARTICLES</a:t>
            </a:r>
          </a:p>
          <a:p>
            <a:r>
              <a:rPr lang="en-US" dirty="0" smtClean="0"/>
              <a:t>Often referred to as the </a:t>
            </a:r>
            <a:r>
              <a:rPr lang="en-US" dirty="0" smtClean="0">
                <a:solidFill>
                  <a:srgbClr val="FF0000"/>
                </a:solidFill>
              </a:rPr>
              <a:t>NUCLEAR</a:t>
            </a:r>
            <a:r>
              <a:rPr lang="en-US" dirty="0" smtClean="0"/>
              <a:t> model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14400" y="5583535"/>
            <a:ext cx="6248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hlinkClick r:id="rId3"/>
              </a:rPr>
              <a:t>Rutherford-Experiment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Most alpha particles </a:t>
            </a:r>
            <a:r>
              <a:rPr lang="en-US" dirty="0" smtClean="0">
                <a:solidFill>
                  <a:srgbClr val="FF0000"/>
                </a:solidFill>
              </a:rPr>
              <a:t>WENT STRAIGHT THROUGH</a:t>
            </a:r>
            <a:r>
              <a:rPr lang="en-US" dirty="0" smtClean="0"/>
              <a:t> &amp; some were </a:t>
            </a:r>
            <a:r>
              <a:rPr lang="en-US" dirty="0" smtClean="0">
                <a:solidFill>
                  <a:srgbClr val="FF0000"/>
                </a:solidFill>
              </a:rPr>
              <a:t>DEFLECTED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Two conclusions were therefore made: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of the atom is </a:t>
            </a:r>
            <a:r>
              <a:rPr lang="en-US" dirty="0" smtClean="0">
                <a:solidFill>
                  <a:srgbClr val="FF0000"/>
                </a:solidFill>
              </a:rPr>
              <a:t>EMPTY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atoms have a small </a:t>
            </a:r>
            <a:r>
              <a:rPr lang="en-US" dirty="0" smtClean="0">
                <a:solidFill>
                  <a:srgbClr val="FF0000"/>
                </a:solidFill>
              </a:rPr>
              <a:t>DENSE,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POSITIVE, CENTRAL CORE </a:t>
            </a:r>
            <a:r>
              <a:rPr lang="en-US" dirty="0" smtClean="0"/>
              <a:t>called the </a:t>
            </a:r>
            <a:r>
              <a:rPr lang="en-US" dirty="0" smtClean="0">
                <a:solidFill>
                  <a:srgbClr val="FF0000"/>
                </a:solidFill>
              </a:rPr>
              <a:t>NUCLEUS</a:t>
            </a:r>
          </a:p>
          <a:p>
            <a:endParaRPr lang="en-US" dirty="0"/>
          </a:p>
        </p:txBody>
      </p:sp>
      <p:pic>
        <p:nvPicPr>
          <p:cNvPr id="21506" name="Picture 2" descr="http://www.glogster.com/media/4/18/87/83/188783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pic>
        <p:nvPicPr>
          <p:cNvPr id="21508" name="Picture 4" descr="http://www.kentchemistry.com/links/AtomicStructure/images/1911_gfoil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pt48F.tm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ppt80BF.tmp</Template>
  <TotalTime>11145</TotalTime>
  <Words>1559</Words>
  <Application>Microsoft Office PowerPoint</Application>
  <PresentationFormat>On-screen Show (4:3)</PresentationFormat>
  <Paragraphs>261</Paragraphs>
  <Slides>71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ppt48F.tmp</vt:lpstr>
      <vt:lpstr>Unit 3 Atomic Theory</vt:lpstr>
      <vt:lpstr>PowerPoint Presentation</vt:lpstr>
      <vt:lpstr>The Evolution of the Atomic Model</vt:lpstr>
      <vt:lpstr>Dalton (1803)</vt:lpstr>
      <vt:lpstr>PowerPoint Presentation</vt:lpstr>
      <vt:lpstr>J.J. Thomson (1897)</vt:lpstr>
      <vt:lpstr>PowerPoint Presentation</vt:lpstr>
      <vt:lpstr>* Rutherford (1909) *</vt:lpstr>
      <vt:lpstr>PowerPoint Presentation</vt:lpstr>
      <vt:lpstr>* Neils Bohr (1913) *</vt:lpstr>
      <vt:lpstr>PowerPoint Presentation</vt:lpstr>
      <vt:lpstr>Wave-Mechanical/Cloud Model (Modern, present-day model)</vt:lpstr>
      <vt:lpstr>PowerPoint Presentation</vt:lpstr>
      <vt:lpstr>A Song to Remember!!!!</vt:lpstr>
      <vt:lpstr>PowerPoint Presentation</vt:lpstr>
      <vt:lpstr>PowerPoint Presentation</vt:lpstr>
      <vt:lpstr>Atoms</vt:lpstr>
      <vt:lpstr>Table O</vt:lpstr>
      <vt:lpstr>PowerPoint Presentation</vt:lpstr>
      <vt:lpstr>PowerPoint Presentation</vt:lpstr>
      <vt:lpstr>PowerPoint Presentation</vt:lpstr>
      <vt:lpstr>VOCABULARY  (of the Periodic Table)</vt:lpstr>
      <vt:lpstr>Subatomic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Isotope</vt:lpstr>
      <vt:lpstr>Example: Isotopes of Carbon (C-12, C-13, &amp; C-14)</vt:lpstr>
      <vt:lpstr>Look at Hydrogen…</vt:lpstr>
      <vt:lpstr>PowerPoint Presentation</vt:lpstr>
      <vt:lpstr>Example 1</vt:lpstr>
      <vt:lpstr>Example 2:</vt:lpstr>
      <vt:lpstr>PowerPoint Presentation</vt:lpstr>
      <vt:lpstr>PowerPoint Presentation</vt:lpstr>
      <vt:lpstr>PowerPoint Presentation</vt:lpstr>
      <vt:lpstr>ELECTRON CONFIGURATIONS</vt:lpstr>
      <vt:lpstr>PowerPoint Presentation</vt:lpstr>
      <vt:lpstr>Valence Electrons:</vt:lpstr>
      <vt:lpstr>Examples:</vt:lpstr>
      <vt:lpstr>Principle Energy Level (n) =</vt:lpstr>
      <vt:lpstr>BOHR DIAGRAMS</vt:lpstr>
      <vt:lpstr>Bohr Diagrams are drawings that show the structure of the atom. </vt:lpstr>
      <vt:lpstr>PowerPoint Presentation</vt:lpstr>
      <vt:lpstr>PowerPoint Presentation</vt:lpstr>
      <vt:lpstr>PowerPoint Presentation</vt:lpstr>
      <vt:lpstr>Ground State =</vt:lpstr>
      <vt:lpstr>Excited State =</vt:lpstr>
      <vt:lpstr>Ground State vs. Excited State</vt:lpstr>
      <vt:lpstr>So how can you tell if you have a ground state or excited state configuration? </vt:lpstr>
      <vt:lpstr>The greater the distance from the nucleus, the greater the energy of the electron</vt:lpstr>
      <vt:lpstr>PowerPoint Presentation</vt:lpstr>
      <vt:lpstr>PowerPoint Presentation</vt:lpstr>
      <vt:lpstr>Electromagnetic Spectrum</vt:lpstr>
      <vt:lpstr>PowerPoint Presentation</vt:lpstr>
      <vt:lpstr>PowerPoint Presentation</vt:lpstr>
      <vt:lpstr>What Gases Comprise the Unknown? </vt:lpstr>
      <vt:lpstr>Unknown Mixture is made up of Gas A and Gas D </vt:lpstr>
      <vt:lpstr>PowerPoint Presentation</vt:lpstr>
      <vt:lpstr>PowerPoint Presentation</vt:lpstr>
      <vt:lpstr>Flame Test</vt:lpstr>
      <vt:lpstr>PowerPoint Presentation</vt:lpstr>
      <vt:lpstr>LEWIS (ELECTRON) DOT DIAGRAMS</vt:lpstr>
      <vt:lpstr>PowerPoint Presentation</vt:lpstr>
      <vt:lpstr>PowerPoint Presentation</vt:lpstr>
      <vt:lpstr>PowerPoint Presentation</vt:lpstr>
      <vt:lpstr>PowerPoint Presentation</vt:lpstr>
      <vt:lpstr>Video on Demand - The World of Chemistry - The Atom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2- Atomic Theory</dc:title>
  <dc:creator>Martin</dc:creator>
  <cp:lastModifiedBy>Terri</cp:lastModifiedBy>
  <cp:revision>124</cp:revision>
  <dcterms:created xsi:type="dcterms:W3CDTF">2011-09-25T18:39:44Z</dcterms:created>
  <dcterms:modified xsi:type="dcterms:W3CDTF">2017-10-09T18:23:50Z</dcterms:modified>
</cp:coreProperties>
</file>