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256" r:id="rId2"/>
    <p:sldId id="483" r:id="rId3"/>
    <p:sldId id="530" r:id="rId4"/>
    <p:sldId id="532" r:id="rId5"/>
    <p:sldId id="537" r:id="rId6"/>
    <p:sldId id="538" r:id="rId7"/>
    <p:sldId id="539" r:id="rId8"/>
    <p:sldId id="540" r:id="rId9"/>
    <p:sldId id="541" r:id="rId10"/>
    <p:sldId id="543" r:id="rId11"/>
    <p:sldId id="544" r:id="rId12"/>
    <p:sldId id="545" r:id="rId13"/>
    <p:sldId id="546" r:id="rId14"/>
    <p:sldId id="547" r:id="rId15"/>
    <p:sldId id="548" r:id="rId16"/>
    <p:sldId id="549" r:id="rId17"/>
    <p:sldId id="550" r:id="rId18"/>
    <p:sldId id="551" r:id="rId19"/>
    <p:sldId id="552" r:id="rId20"/>
    <p:sldId id="553" r:id="rId21"/>
    <p:sldId id="554" r:id="rId22"/>
    <p:sldId id="555" r:id="rId23"/>
    <p:sldId id="588" r:id="rId24"/>
    <p:sldId id="589" r:id="rId25"/>
    <p:sldId id="558" r:id="rId26"/>
    <p:sldId id="559" r:id="rId27"/>
    <p:sldId id="560" r:id="rId28"/>
    <p:sldId id="561" r:id="rId29"/>
    <p:sldId id="563" r:id="rId30"/>
    <p:sldId id="564" r:id="rId31"/>
    <p:sldId id="565" r:id="rId32"/>
    <p:sldId id="566" r:id="rId33"/>
    <p:sldId id="591" r:id="rId34"/>
    <p:sldId id="590" r:id="rId35"/>
    <p:sldId id="604" r:id="rId36"/>
    <p:sldId id="605" r:id="rId37"/>
    <p:sldId id="606" r:id="rId38"/>
    <p:sldId id="607" r:id="rId39"/>
    <p:sldId id="608" r:id="rId40"/>
    <p:sldId id="609" r:id="rId41"/>
    <p:sldId id="610" r:id="rId42"/>
    <p:sldId id="611" r:id="rId43"/>
    <p:sldId id="612" r:id="rId44"/>
    <p:sldId id="613" r:id="rId45"/>
    <p:sldId id="614" r:id="rId46"/>
    <p:sldId id="615" r:id="rId47"/>
    <p:sldId id="498" r:id="rId48"/>
    <p:sldId id="601" r:id="rId49"/>
    <p:sldId id="633" r:id="rId50"/>
    <p:sldId id="622" r:id="rId51"/>
    <p:sldId id="624" r:id="rId52"/>
    <p:sldId id="625" r:id="rId53"/>
    <p:sldId id="627" r:id="rId54"/>
    <p:sldId id="628" r:id="rId55"/>
    <p:sldId id="629" r:id="rId56"/>
    <p:sldId id="632" r:id="rId57"/>
    <p:sldId id="600" r:id="rId58"/>
    <p:sldId id="486" r:id="rId59"/>
    <p:sldId id="635" r:id="rId60"/>
    <p:sldId id="636" r:id="rId61"/>
    <p:sldId id="637" r:id="rId62"/>
    <p:sldId id="638" r:id="rId63"/>
    <p:sldId id="639" r:id="rId64"/>
    <p:sldId id="640" r:id="rId65"/>
    <p:sldId id="641" r:id="rId66"/>
    <p:sldId id="643" r:id="rId67"/>
    <p:sldId id="644" r:id="rId68"/>
    <p:sldId id="645" r:id="rId69"/>
    <p:sldId id="646" r:id="rId70"/>
    <p:sldId id="647" r:id="rId71"/>
    <p:sldId id="648" r:id="rId72"/>
    <p:sldId id="650" r:id="rId73"/>
    <p:sldId id="651" r:id="rId74"/>
    <p:sldId id="652" r:id="rId75"/>
    <p:sldId id="653" r:id="rId76"/>
    <p:sldId id="655" r:id="rId77"/>
    <p:sldId id="656" r:id="rId78"/>
    <p:sldId id="657" r:id="rId79"/>
    <p:sldId id="658" r:id="rId80"/>
    <p:sldId id="586" r:id="rId81"/>
    <p:sldId id="587" r:id="rId82"/>
    <p:sldId id="593" r:id="rId83"/>
    <p:sldId id="497" r:id="rId84"/>
    <p:sldId id="659" r:id="rId85"/>
    <p:sldId id="660" r:id="rId86"/>
    <p:sldId id="661" r:id="rId87"/>
    <p:sldId id="662" r:id="rId88"/>
    <p:sldId id="663" r:id="rId89"/>
    <p:sldId id="664" r:id="rId90"/>
    <p:sldId id="666" r:id="rId91"/>
    <p:sldId id="667" r:id="rId92"/>
    <p:sldId id="668" r:id="rId93"/>
    <p:sldId id="669" r:id="rId94"/>
    <p:sldId id="670" r:id="rId95"/>
    <p:sldId id="671" r:id="rId96"/>
    <p:sldId id="672" r:id="rId97"/>
    <p:sldId id="675" r:id="rId98"/>
    <p:sldId id="673" r:id="rId99"/>
    <p:sldId id="674" r:id="rId100"/>
    <p:sldId id="516" r:id="rId101"/>
    <p:sldId id="594" r:id="rId10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69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B1B5F-0F68-4491-A3B0-3DFEB04AB2A7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43E85-06CB-4C7D-9AC9-5D8E4006B5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4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3E85-06CB-4C7D-9AC9-5D8E4006B56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621A4-7B7C-4FC0-A0EE-D3FB26819276}" type="slidenum">
              <a:rPr lang="en-US"/>
              <a:pPr/>
              <a:t>12</a:t>
            </a:fld>
            <a:endParaRPr lang="en-US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3E85-06CB-4C7D-9AC9-5D8E4006B56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3E85-06CB-4C7D-9AC9-5D8E4006B566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3E85-06CB-4C7D-9AC9-5D8E4006B566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3E85-06CB-4C7D-9AC9-5D8E4006B566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A5CAE-CD04-4CE8-AA6C-03143A0968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1576B-5D3A-4259-95FE-DAEF7BC9B5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1FE24-8BB2-4F68-A440-1BB7288DEA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7594-DBB8-46DB-B674-00E09C53E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0FD33-3956-4AD9-9490-AF228CC5DF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29F00-52D1-44DC-AB5D-0FA1C8A5D5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22E70-7C50-498F-9B09-73AF050645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0F865-FF54-4648-B858-5E2972B97F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2BB31-61A5-4758-B8F5-1B9BD253E0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8EDF5-8E21-457C-9D31-E6F395ED18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0900B-6167-43BD-A8A4-04A1815E62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3D42F-FF8D-46A9-8F69-DA7745FF3F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387594-DBB8-46DB-B674-00E09C53E2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gi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3886200"/>
            <a:ext cx="5105400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Unit 12 Organic Chemistry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5486400"/>
            <a:ext cx="45720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Ms. Randall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ATURATED 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/>
              <a:t>INGLE bonds </a:t>
            </a:r>
            <a:r>
              <a:rPr lang="en-US" dirty="0" smtClean="0"/>
              <a:t>ONLY!!</a:t>
            </a:r>
          </a:p>
          <a:p>
            <a:pPr lvl="1"/>
            <a:r>
              <a:rPr lang="en-US" dirty="0" smtClean="0"/>
              <a:t>number of hydrogen is maximized (saturated)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Example: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10000"/>
            <a:ext cx="342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10588" cy="1325563"/>
          </a:xfrm>
          <a:ln w="57150">
            <a:solidFill>
              <a:srgbClr val="00FF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a typeface="ＭＳ Ｐゴシック" pitchFamily="-105" charset="-128"/>
              </a:rPr>
              <a:t>Finding missing reactants &amp; products in organic rxns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144000" cy="1676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</a:rPr>
              <a:t>In balanced rxns the number of atoms on the left must </a:t>
            </a:r>
            <a:r>
              <a:rPr lang="en-US" smtClean="0">
                <a:solidFill>
                  <a:srgbClr val="FFFF00"/>
                </a:solidFill>
                <a:ea typeface="ＭＳ Ｐゴシック" pitchFamily="-105" charset="-128"/>
              </a:rPr>
              <a:t>equal</a:t>
            </a:r>
            <a:r>
              <a:rPr lang="en-US" smtClean="0">
                <a:ea typeface="ＭＳ Ｐゴシック" pitchFamily="-105" charset="-128"/>
              </a:rPr>
              <a:t> the number of atoms on the </a:t>
            </a:r>
            <a:r>
              <a:rPr lang="en-US" smtClean="0">
                <a:solidFill>
                  <a:srgbClr val="FFFF00"/>
                </a:solidFill>
                <a:ea typeface="ＭＳ Ｐゴシック" pitchFamily="-105" charset="-128"/>
              </a:rPr>
              <a:t>right.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2362200" y="23622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C</a:t>
            </a:r>
            <a:r>
              <a:rPr lang="en-US" sz="3200" b="1" baseline="-18000">
                <a:solidFill>
                  <a:srgbClr val="FFFF00"/>
                </a:solidFill>
              </a:rPr>
              <a:t>2</a:t>
            </a:r>
            <a:r>
              <a:rPr lang="en-US" sz="3200" b="1">
                <a:solidFill>
                  <a:srgbClr val="FFFF00"/>
                </a:solidFill>
              </a:rPr>
              <a:t>H</a:t>
            </a:r>
            <a:r>
              <a:rPr lang="en-US" sz="3200" b="1" baseline="-1800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1371600" y="2362200"/>
            <a:ext cx="914400" cy="5794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00FF"/>
                </a:solidFill>
              </a:rPr>
              <a:t>Ex.)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3962400" y="23622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Cl</a:t>
            </a:r>
            <a:r>
              <a:rPr lang="en-US" sz="3200" b="1" baseline="-18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5334000" y="2362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C</a:t>
            </a:r>
            <a:r>
              <a:rPr lang="en-US" sz="3200" b="1" baseline="-18000">
                <a:solidFill>
                  <a:srgbClr val="FFFF00"/>
                </a:solidFill>
              </a:rPr>
              <a:t>2</a:t>
            </a:r>
            <a:r>
              <a:rPr lang="en-US" sz="3200" b="1">
                <a:solidFill>
                  <a:srgbClr val="FFFF00"/>
                </a:solidFill>
              </a:rPr>
              <a:t>H</a:t>
            </a:r>
            <a:r>
              <a:rPr lang="en-US" sz="3200" b="1" baseline="-18000">
                <a:solidFill>
                  <a:srgbClr val="FFFF00"/>
                </a:solidFill>
              </a:rPr>
              <a:t>5</a:t>
            </a:r>
            <a:r>
              <a:rPr lang="en-US" sz="3200" b="1">
                <a:solidFill>
                  <a:srgbClr val="FFFF00"/>
                </a:solidFill>
              </a:rPr>
              <a:t>Cl</a:t>
            </a:r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3505200" y="2514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152585" name="Line 9"/>
          <p:cNvSpPr>
            <a:spLocks noChangeShapeType="1"/>
          </p:cNvSpPr>
          <p:nvPr/>
        </p:nvSpPr>
        <p:spPr bwMode="auto">
          <a:xfrm>
            <a:off x="4724400" y="2667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6781800" y="2438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152587" name="Line 11"/>
          <p:cNvSpPr>
            <a:spLocks noChangeShapeType="1"/>
          </p:cNvSpPr>
          <p:nvPr/>
        </p:nvSpPr>
        <p:spPr bwMode="auto">
          <a:xfrm>
            <a:off x="7086600" y="2819400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2588" name="Group 12"/>
          <p:cNvGraphicFramePr>
            <a:graphicFrameLocks noGrp="1"/>
          </p:cNvGraphicFramePr>
          <p:nvPr/>
        </p:nvGraphicFramePr>
        <p:xfrm>
          <a:off x="1524000" y="3048000"/>
          <a:ext cx="6096000" cy="207264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Left side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Right side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missing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C =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pitchFamily="-105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C =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C =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H =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pitchFamily="-105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H =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H =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Cl =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pitchFamily="-105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Cl =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Cl =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2610" name="Text Box 34"/>
          <p:cNvSpPr txBox="1">
            <a:spLocks noChangeArrowheads="1"/>
          </p:cNvSpPr>
          <p:nvPr/>
        </p:nvSpPr>
        <p:spPr bwMode="auto">
          <a:xfrm>
            <a:off x="685800" y="5105400"/>
            <a:ext cx="586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Missing product must be </a:t>
            </a:r>
            <a:r>
              <a:rPr lang="en-US" sz="3200">
                <a:solidFill>
                  <a:srgbClr val="FFFF00"/>
                </a:solidFill>
              </a:rPr>
              <a:t>HCl</a:t>
            </a:r>
          </a:p>
        </p:txBody>
      </p:sp>
      <p:sp>
        <p:nvSpPr>
          <p:cNvPr id="152611" name="AutoShape 35"/>
          <p:cNvSpPr>
            <a:spLocks noChangeArrowheads="1"/>
          </p:cNvSpPr>
          <p:nvPr/>
        </p:nvSpPr>
        <p:spPr bwMode="auto">
          <a:xfrm>
            <a:off x="228600" y="5257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12" name="AutoShape 36"/>
          <p:cNvSpPr>
            <a:spLocks noChangeArrowheads="1"/>
          </p:cNvSpPr>
          <p:nvPr/>
        </p:nvSpPr>
        <p:spPr bwMode="auto">
          <a:xfrm>
            <a:off x="228600" y="5715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13" name="Text Box 37"/>
          <p:cNvSpPr txBox="1">
            <a:spLocks noChangeArrowheads="1"/>
          </p:cNvSpPr>
          <p:nvPr/>
        </p:nvSpPr>
        <p:spPr bwMode="auto">
          <a:xfrm>
            <a:off x="762000" y="5562600"/>
            <a:ext cx="853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This is a </a:t>
            </a:r>
            <a:r>
              <a:rPr lang="en-US" sz="3600">
                <a:solidFill>
                  <a:srgbClr val="FFFF00"/>
                </a:solidFill>
              </a:rPr>
              <a:t>substitution</a:t>
            </a:r>
            <a:r>
              <a:rPr lang="en-US" sz="3200"/>
              <a:t> rxn because hydrogen atom of ethane is replaced by </a:t>
            </a:r>
            <a:r>
              <a:rPr lang="en-US" sz="3600">
                <a:solidFill>
                  <a:srgbClr val="FFFF00"/>
                </a:solidFill>
              </a:rPr>
              <a:t>chlorine</a:t>
            </a:r>
            <a:r>
              <a:rPr lang="en-US" sz="3200"/>
              <a:t>.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52614" name="Text Box 38"/>
          <p:cNvSpPr txBox="1">
            <a:spLocks noChangeArrowheads="1"/>
          </p:cNvSpPr>
          <p:nvPr/>
        </p:nvSpPr>
        <p:spPr bwMode="auto">
          <a:xfrm>
            <a:off x="2286000" y="35814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52615" name="Text Box 39"/>
          <p:cNvSpPr txBox="1">
            <a:spLocks noChangeArrowheads="1"/>
          </p:cNvSpPr>
          <p:nvPr/>
        </p:nvSpPr>
        <p:spPr bwMode="auto">
          <a:xfrm>
            <a:off x="2286000" y="40386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52616" name="Text Box 40"/>
          <p:cNvSpPr txBox="1">
            <a:spLocks noChangeArrowheads="1"/>
          </p:cNvSpPr>
          <p:nvPr/>
        </p:nvSpPr>
        <p:spPr bwMode="auto">
          <a:xfrm>
            <a:off x="2286000" y="4572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52617" name="Text Box 41"/>
          <p:cNvSpPr txBox="1">
            <a:spLocks noChangeArrowheads="1"/>
          </p:cNvSpPr>
          <p:nvPr/>
        </p:nvSpPr>
        <p:spPr bwMode="auto">
          <a:xfrm>
            <a:off x="4267200" y="35814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52618" name="Text Box 42"/>
          <p:cNvSpPr txBox="1">
            <a:spLocks noChangeArrowheads="1"/>
          </p:cNvSpPr>
          <p:nvPr/>
        </p:nvSpPr>
        <p:spPr bwMode="auto">
          <a:xfrm>
            <a:off x="4267200" y="40386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52619" name="Text Box 43"/>
          <p:cNvSpPr txBox="1">
            <a:spLocks noChangeArrowheads="1"/>
          </p:cNvSpPr>
          <p:nvPr/>
        </p:nvSpPr>
        <p:spPr bwMode="auto">
          <a:xfrm>
            <a:off x="4267200" y="4572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52620" name="Text Box 44"/>
          <p:cNvSpPr txBox="1">
            <a:spLocks noChangeArrowheads="1"/>
          </p:cNvSpPr>
          <p:nvPr/>
        </p:nvSpPr>
        <p:spPr bwMode="auto">
          <a:xfrm>
            <a:off x="6324600" y="35814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152621" name="Text Box 45"/>
          <p:cNvSpPr txBox="1">
            <a:spLocks noChangeArrowheads="1"/>
          </p:cNvSpPr>
          <p:nvPr/>
        </p:nvSpPr>
        <p:spPr bwMode="auto">
          <a:xfrm>
            <a:off x="6324600" y="4114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52622" name="Text Box 46"/>
          <p:cNvSpPr txBox="1">
            <a:spLocks noChangeArrowheads="1"/>
          </p:cNvSpPr>
          <p:nvPr/>
        </p:nvSpPr>
        <p:spPr bwMode="auto">
          <a:xfrm>
            <a:off x="6324600" y="4572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utoUpdateAnimBg="0"/>
      <p:bldP spid="152580" grpId="0"/>
      <p:bldP spid="152581" grpId="0" animBg="1"/>
      <p:bldP spid="152582" grpId="0"/>
      <p:bldP spid="152583" grpId="0"/>
      <p:bldP spid="152584" grpId="0"/>
      <p:bldP spid="152585" grpId="0" animBg="1"/>
      <p:bldP spid="152586" grpId="0"/>
      <p:bldP spid="152587" grpId="0" animBg="1"/>
      <p:bldP spid="152610" grpId="0"/>
      <p:bldP spid="152611" grpId="0" animBg="1"/>
      <p:bldP spid="152612" grpId="0" animBg="1"/>
      <p:bldP spid="152613" grpId="0"/>
      <p:bldP spid="152614" grpId="0"/>
      <p:bldP spid="152615" grpId="0"/>
      <p:bldP spid="152616" grpId="0"/>
      <p:bldP spid="152617" grpId="0"/>
      <p:bldP spid="152618" grpId="0"/>
      <p:bldP spid="152619" grpId="0"/>
      <p:bldP spid="152620" grpId="0"/>
      <p:bldP spid="152621" grpId="0"/>
      <p:bldP spid="15262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Check your understanding and practice</a:t>
            </a:r>
          </a:p>
        </p:txBody>
      </p:sp>
    </p:spTree>
    <p:extLst>
      <p:ext uri="{BB962C8B-B14F-4D97-AF65-F5344CB8AC3E}">
        <p14:creationId xmlns:p14="http://schemas.microsoft.com/office/powerpoint/2010/main" val="11120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of SATURATED hydrocarbons with the general formula: C</a:t>
            </a:r>
            <a:r>
              <a:rPr lang="en-US" baseline="-25000" dirty="0" smtClean="0"/>
              <a:t>n</a:t>
            </a:r>
            <a:r>
              <a:rPr lang="en-US" dirty="0" smtClean="0"/>
              <a:t>H</a:t>
            </a:r>
            <a:r>
              <a:rPr lang="en-US" baseline="-25000" dirty="0" smtClean="0"/>
              <a:t>2n+2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Used as burning FUELS </a:t>
            </a:r>
          </a:p>
          <a:p>
            <a:pPr lvl="1"/>
            <a:r>
              <a:rPr lang="en-US" dirty="0" smtClean="0"/>
              <a:t>Example:  propane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NAMING ALKANES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76400"/>
            <a:ext cx="5638800" cy="4525963"/>
          </a:xfrm>
        </p:spPr>
        <p:txBody>
          <a:bodyPr/>
          <a:lstStyle/>
          <a:p>
            <a:pPr marL="514350" indent="-514350"/>
            <a:r>
              <a:rPr lang="en-US" dirty="0" smtClean="0"/>
              <a:t>Count up the # of carbons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Use TABLE  P to determine the prefix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Name ends in -ANE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16DB-458A-4144-95E8-CEA99449F476}" type="slidenum">
              <a:rPr lang="en-US"/>
              <a:pPr/>
              <a:t>12</a:t>
            </a:fld>
            <a:endParaRPr lang="en-US"/>
          </a:p>
        </p:txBody>
      </p:sp>
      <p:pic>
        <p:nvPicPr>
          <p:cNvPr id="564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6843" y="1447800"/>
            <a:ext cx="3487158" cy="541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pt-BR" dirty="0" smtClean="0">
                <a:solidFill>
                  <a:srgbClr val="FF0000"/>
                </a:solidFill>
              </a:rPr>
              <a:t>C</a:t>
            </a:r>
            <a:r>
              <a:rPr lang="pt-BR" baseline="-25000" dirty="0" smtClean="0">
                <a:solidFill>
                  <a:srgbClr val="FF0000"/>
                </a:solidFill>
              </a:rPr>
              <a:t>5</a:t>
            </a:r>
            <a:r>
              <a:rPr lang="pt-BR" dirty="0" smtClean="0">
                <a:solidFill>
                  <a:srgbClr val="FF0000"/>
                </a:solidFill>
              </a:rPr>
              <a:t>H</a:t>
            </a:r>
            <a:r>
              <a:rPr lang="pt-BR" baseline="-25000" dirty="0" smtClean="0">
                <a:solidFill>
                  <a:srgbClr val="FF0000"/>
                </a:solidFill>
              </a:rPr>
              <a:t>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</a:p>
          <a:p>
            <a:r>
              <a:rPr lang="pt-BR" dirty="0" smtClean="0"/>
              <a:t>5 </a:t>
            </a:r>
            <a:r>
              <a:rPr lang="pt-BR" dirty="0" err="1" smtClean="0"/>
              <a:t>carbons</a:t>
            </a:r>
            <a:r>
              <a:rPr lang="pt-BR" dirty="0" smtClean="0"/>
              <a:t> (5 = </a:t>
            </a:r>
            <a:r>
              <a:rPr lang="pt-BR" dirty="0" err="1" smtClean="0"/>
              <a:t>pent</a:t>
            </a:r>
            <a:r>
              <a:rPr lang="pt-BR" dirty="0" smtClean="0"/>
              <a:t>)</a:t>
            </a:r>
          </a:p>
          <a:p>
            <a:r>
              <a:rPr lang="pt-BR" dirty="0" err="1" smtClean="0"/>
              <a:t>All</a:t>
            </a:r>
            <a:r>
              <a:rPr lang="pt-BR" dirty="0" smtClean="0"/>
              <a:t> </a:t>
            </a:r>
            <a:r>
              <a:rPr lang="pt-BR" dirty="0" err="1" smtClean="0"/>
              <a:t>single</a:t>
            </a:r>
            <a:r>
              <a:rPr lang="pt-BR" dirty="0" smtClean="0"/>
              <a:t> </a:t>
            </a:r>
            <a:r>
              <a:rPr lang="pt-BR" dirty="0" err="1" smtClean="0"/>
              <a:t>Bonds</a:t>
            </a:r>
            <a:r>
              <a:rPr lang="pt-BR" dirty="0" smtClean="0"/>
              <a:t> (ANE)</a:t>
            </a:r>
          </a:p>
          <a:p>
            <a:pPr lvl="1"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2(5)+2   </a:t>
            </a:r>
            <a:r>
              <a:rPr lang="pt-BR" dirty="0" smtClean="0"/>
              <a:t> </a:t>
            </a:r>
          </a:p>
          <a:p>
            <a:pPr lvl="1">
              <a:buNone/>
            </a:pPr>
            <a:endParaRPr lang="pt-BR" dirty="0" smtClean="0"/>
          </a:p>
          <a:p>
            <a:r>
              <a:rPr lang="pt-BR" dirty="0" err="1" smtClean="0"/>
              <a:t>Name</a:t>
            </a:r>
            <a:r>
              <a:rPr lang="pt-BR" dirty="0" smtClean="0"/>
              <a:t>: PENTANE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3733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1828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828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175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175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175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6843" y="1447800"/>
            <a:ext cx="3487158" cy="541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57400"/>
            <a:ext cx="9144000" cy="5257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PRACTICE: Name  the following </a:t>
            </a:r>
            <a:r>
              <a:rPr lang="en-US" dirty="0" err="1" smtClean="0"/>
              <a:t>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CH</a:t>
            </a:r>
            <a:r>
              <a:rPr lang="en-US" sz="3600" baseline="-25000" dirty="0" smtClean="0"/>
              <a:t>4</a:t>
            </a:r>
          </a:p>
          <a:p>
            <a:pPr>
              <a:buNone/>
            </a:pPr>
            <a:r>
              <a:rPr lang="en-US" sz="3600" dirty="0" smtClean="0"/>
              <a:t> </a:t>
            </a:r>
          </a:p>
          <a:p>
            <a:pPr>
              <a:buNone/>
            </a:pPr>
            <a:r>
              <a:rPr lang="en-US" sz="3600" dirty="0" smtClean="0"/>
              <a:t>C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6</a:t>
            </a:r>
            <a:endParaRPr lang="en-US" sz="3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5600" y="1066800"/>
            <a:ext cx="3810000" cy="5059363"/>
          </a:xfrm>
        </p:spPr>
        <p:txBody>
          <a:bodyPr/>
          <a:lstStyle/>
          <a:p>
            <a:endParaRPr lang="en-US" sz="3600" dirty="0" smtClean="0"/>
          </a:p>
          <a:p>
            <a:pPr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Methane</a:t>
            </a:r>
          </a:p>
          <a:p>
            <a:pPr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Ethane</a:t>
            </a:r>
          </a:p>
          <a:p>
            <a:pPr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199" y="1656250"/>
            <a:ext cx="3352801" cy="5201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UNSATURATED HYDROCARBONS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At least </a:t>
            </a:r>
            <a:r>
              <a:rPr lang="en-US" b="1" dirty="0" smtClean="0"/>
              <a:t>1</a:t>
            </a:r>
            <a:r>
              <a:rPr lang="en-US" dirty="0" smtClean="0"/>
              <a:t> </a:t>
            </a:r>
            <a:r>
              <a:rPr lang="en-US" b="1" dirty="0" smtClean="0"/>
              <a:t>double</a:t>
            </a:r>
            <a:r>
              <a:rPr lang="en-US" dirty="0" smtClean="0"/>
              <a:t> or </a:t>
            </a:r>
            <a:r>
              <a:rPr lang="en-US" b="1" dirty="0" smtClean="0"/>
              <a:t>triple</a:t>
            </a:r>
            <a:r>
              <a:rPr lang="en-US" dirty="0" smtClean="0"/>
              <a:t> bond between carbons</a:t>
            </a:r>
          </a:p>
          <a:p>
            <a:pPr lvl="1"/>
            <a:r>
              <a:rPr lang="en-US" dirty="0" smtClean="0"/>
              <a:t>(not saturated with </a:t>
            </a:r>
            <a:r>
              <a:rPr lang="en-US" dirty="0" err="1" smtClean="0"/>
              <a:t>hydrogens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962400"/>
            <a:ext cx="32512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86200"/>
            <a:ext cx="2688072" cy="187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of UNSATURATED hydrocarbons with the general formula: C</a:t>
            </a:r>
            <a:r>
              <a:rPr lang="en-US" baseline="-25000" dirty="0" smtClean="0"/>
              <a:t>n</a:t>
            </a:r>
            <a:r>
              <a:rPr lang="en-US" dirty="0" smtClean="0"/>
              <a:t>H</a:t>
            </a:r>
            <a:r>
              <a:rPr lang="en-US" baseline="-25000" dirty="0" smtClean="0"/>
              <a:t>2n</a:t>
            </a:r>
          </a:p>
          <a:p>
            <a:r>
              <a:rPr lang="en-US" dirty="0" smtClean="0"/>
              <a:t>Contains 1 Double Bond</a:t>
            </a:r>
          </a:p>
          <a:p>
            <a:pPr lvl="1"/>
            <a:r>
              <a:rPr lang="en-US" dirty="0" smtClean="0"/>
              <a:t>Always twice as many </a:t>
            </a:r>
            <a:r>
              <a:rPr lang="en-US" dirty="0" err="1" smtClean="0"/>
              <a:t>hydrogens</a:t>
            </a:r>
            <a:r>
              <a:rPr lang="en-US" dirty="0" smtClean="0"/>
              <a:t> as carbons in formula</a:t>
            </a:r>
          </a:p>
          <a:p>
            <a:endParaRPr lang="en-US" dirty="0" smtClean="0"/>
          </a:p>
        </p:txBody>
      </p:sp>
      <p:pic>
        <p:nvPicPr>
          <p:cNvPr id="4" name="Picture 3" descr="Screen shot 2012-05-03 at 6.02.04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038600"/>
            <a:ext cx="3642061" cy="1758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ALKENES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029200" cy="4297363"/>
          </a:xfrm>
        </p:spPr>
        <p:txBody>
          <a:bodyPr/>
          <a:lstStyle/>
          <a:p>
            <a:r>
              <a:rPr lang="en-US" dirty="0" smtClean="0"/>
              <a:t>Same as naming </a:t>
            </a:r>
            <a:r>
              <a:rPr lang="en-US" dirty="0" err="1" smtClean="0"/>
              <a:t>alkanes</a:t>
            </a:r>
            <a:r>
              <a:rPr lang="en-US" dirty="0" smtClean="0"/>
              <a:t> except:</a:t>
            </a:r>
          </a:p>
          <a:p>
            <a:pPr lvl="1"/>
            <a:r>
              <a:rPr lang="en-US" dirty="0" smtClean="0"/>
              <a:t>Name ends in ENE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6843" y="1447800"/>
            <a:ext cx="3487158" cy="541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5257800" cy="4068763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5 carbons (5 = pent)</a:t>
            </a:r>
          </a:p>
          <a:p>
            <a:r>
              <a:rPr lang="pt-BR" dirty="0" err="1" smtClean="0"/>
              <a:t>Contains</a:t>
            </a:r>
            <a:r>
              <a:rPr lang="pt-BR" dirty="0" smtClean="0"/>
              <a:t> Double Bond (ENE)</a:t>
            </a:r>
          </a:p>
          <a:p>
            <a:pPr lvl="1"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2(5)</a:t>
            </a:r>
          </a:p>
          <a:p>
            <a:endParaRPr lang="pt-BR" dirty="0" smtClean="0"/>
          </a:p>
          <a:p>
            <a:r>
              <a:rPr lang="pt-BR" dirty="0" smtClean="0"/>
              <a:t>Name: PENTENE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6843" y="1447800"/>
            <a:ext cx="3487158" cy="541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2466" name="Picture 2" descr="http://www.kentchemistry.com/images/regents%20exams/june%202004/regen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3011580" cy="1190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PRACTICE: Name the following ALKENES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2286000" cy="2514600"/>
          </a:xfrm>
        </p:spPr>
        <p:txBody>
          <a:bodyPr/>
          <a:lstStyle/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C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H</a:t>
            </a:r>
            <a:r>
              <a:rPr lang="en-US" sz="4000" baseline="-25000" dirty="0" smtClean="0"/>
              <a:t>4</a:t>
            </a:r>
          </a:p>
          <a:p>
            <a:pPr>
              <a:buNone/>
            </a:pPr>
            <a:r>
              <a:rPr lang="en-US" sz="4000" dirty="0" smtClean="0"/>
              <a:t>C</a:t>
            </a:r>
            <a:r>
              <a:rPr lang="en-US" sz="4000" baseline="-25000" dirty="0" smtClean="0"/>
              <a:t>4</a:t>
            </a:r>
            <a:r>
              <a:rPr lang="en-US" sz="4000" dirty="0" smtClean="0"/>
              <a:t>H</a:t>
            </a:r>
            <a:r>
              <a:rPr lang="en-US" sz="4000" baseline="-25000" dirty="0" smtClean="0"/>
              <a:t>8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895600" y="1676400"/>
            <a:ext cx="3429000" cy="4525963"/>
          </a:xfrm>
        </p:spPr>
        <p:txBody>
          <a:bodyPr/>
          <a:lstStyle/>
          <a:p>
            <a:endParaRPr lang="en-US" sz="4000" dirty="0" smtClean="0"/>
          </a:p>
          <a:p>
            <a:pPr>
              <a:buNone/>
            </a:pPr>
            <a:r>
              <a:rPr lang="en-US" sz="4000" dirty="0" err="1" smtClean="0"/>
              <a:t>Ethene</a:t>
            </a:r>
            <a:endParaRPr lang="en-US" sz="4000" dirty="0" smtClean="0"/>
          </a:p>
          <a:p>
            <a:pPr>
              <a:buNone/>
            </a:pPr>
            <a:r>
              <a:rPr lang="en-US" sz="4000" dirty="0" err="1" smtClean="0"/>
              <a:t>Butene</a:t>
            </a:r>
            <a:endParaRPr lang="en-US" sz="4000" dirty="0" smtClean="0"/>
          </a:p>
          <a:p>
            <a:pPr>
              <a:buNone/>
            </a:pPr>
            <a:endParaRPr lang="en-US" sz="40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199" y="1656250"/>
            <a:ext cx="3352801" cy="5201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/>
              <a:t>Lesson 1: </a:t>
            </a:r>
            <a:r>
              <a:rPr lang="en-US" sz="2400" i="1" u="sng" dirty="0"/>
              <a:t> </a:t>
            </a:r>
            <a:r>
              <a:rPr lang="en-US" sz="2400" b="1" u="sng" dirty="0"/>
              <a:t>What is an Organic Compound?</a:t>
            </a:r>
            <a:r>
              <a:rPr lang="en-US" sz="2400" b="1" dirty="0"/>
              <a:t>				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b="1" i="1" dirty="0"/>
              <a:t>Objective:</a:t>
            </a:r>
            <a:endParaRPr lang="en-US" sz="2400" dirty="0"/>
          </a:p>
          <a:p>
            <a:pPr lvl="0"/>
            <a:r>
              <a:rPr lang="en-US" sz="2400" b="1" i="1" dirty="0"/>
              <a:t>Differentiate between an organic compound and an inorganic compound</a:t>
            </a:r>
            <a:endParaRPr lang="en-US" sz="2400" dirty="0"/>
          </a:p>
          <a:p>
            <a:pPr lvl="0"/>
            <a:r>
              <a:rPr lang="en-US" sz="2400" b="1" i="1" dirty="0"/>
              <a:t>Explain why organic properties make them insoluble in water and have relatively low BP</a:t>
            </a:r>
            <a:endParaRPr lang="en-US" sz="2400" dirty="0"/>
          </a:p>
          <a:p>
            <a:pPr lvl="0"/>
            <a:r>
              <a:rPr lang="en-US" sz="2400" b="1" i="1" dirty="0"/>
              <a:t>Differentiate between saturated and unsaturated hydrocarbons</a:t>
            </a:r>
            <a:endParaRPr lang="en-US" sz="2400" dirty="0"/>
          </a:p>
          <a:p>
            <a:pPr lvl="0"/>
            <a:r>
              <a:rPr lang="en-US" sz="2400" b="1" i="1" dirty="0"/>
              <a:t>Determine the name of alkanes, alkenes and alkynes using Table P and Q</a:t>
            </a:r>
            <a:endParaRPr lang="en-US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ALKYNES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of UNSATURATED hydrocarbons with the general formula: C</a:t>
            </a:r>
            <a:r>
              <a:rPr lang="en-US" baseline="-25000" dirty="0" smtClean="0"/>
              <a:t>n</a:t>
            </a:r>
            <a:r>
              <a:rPr lang="en-US" dirty="0" smtClean="0"/>
              <a:t>H</a:t>
            </a:r>
            <a:r>
              <a:rPr lang="en-US" baseline="-25000" dirty="0" smtClean="0"/>
              <a:t>2n-2</a:t>
            </a:r>
          </a:p>
          <a:p>
            <a:r>
              <a:rPr lang="en-US" dirty="0" smtClean="0"/>
              <a:t>Contains 1 TRIPLE BOND</a:t>
            </a:r>
          </a:p>
          <a:p>
            <a:endParaRPr lang="en-US" dirty="0"/>
          </a:p>
        </p:txBody>
      </p:sp>
      <p:pic>
        <p:nvPicPr>
          <p:cNvPr id="9" name="Picture 8" descr="Screen shot 2012-05-04 at 5.02.02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581400"/>
            <a:ext cx="3732439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ALKYNES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sz="3200" dirty="0" smtClean="0"/>
              <a:t>Same as naming </a:t>
            </a:r>
            <a:r>
              <a:rPr lang="en-US" sz="3200" dirty="0" err="1" smtClean="0"/>
              <a:t>alkanes</a:t>
            </a:r>
            <a:r>
              <a:rPr lang="en-US" sz="3200" dirty="0" smtClean="0"/>
              <a:t> and alkenes except:</a:t>
            </a:r>
          </a:p>
          <a:p>
            <a:pPr lvl="1"/>
            <a:r>
              <a:rPr lang="en-US" sz="2800" dirty="0" smtClean="0"/>
              <a:t>Name ends in YNE</a:t>
            </a:r>
          </a:p>
          <a:p>
            <a:pPr>
              <a:buNone/>
            </a:pPr>
            <a:endParaRPr lang="en-US" sz="3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6843" y="1447800"/>
            <a:ext cx="3487158" cy="541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8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5410200" cy="4297363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5 carbons (5 = pent)</a:t>
            </a:r>
          </a:p>
          <a:p>
            <a:r>
              <a:rPr lang="pt-BR" dirty="0" err="1" smtClean="0"/>
              <a:t>Contains</a:t>
            </a:r>
            <a:r>
              <a:rPr lang="pt-BR" dirty="0" smtClean="0"/>
              <a:t> TRIPLE Bond (YNE)</a:t>
            </a:r>
          </a:p>
          <a:p>
            <a:pPr lvl="1"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2(5)-2</a:t>
            </a:r>
          </a:p>
          <a:p>
            <a:endParaRPr lang="pt-BR" dirty="0" smtClean="0"/>
          </a:p>
          <a:p>
            <a:r>
              <a:rPr lang="pt-BR" dirty="0" err="1" smtClean="0"/>
              <a:t>Name</a:t>
            </a:r>
            <a:r>
              <a:rPr lang="pt-BR" dirty="0" smtClean="0"/>
              <a:t>: PENTYNE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6843" y="1447800"/>
            <a:ext cx="3487158" cy="541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8370" name="Picture 2" descr="https://encrypted-tbn1.google.com/images?q=tbn:ANd9GcRS_gJf5fwAzgoEqS2PhUE9HP4shJvdb2t9vXpPORiSgDwAfSjx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2606745" cy="1477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Check your understanding and practice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Lesson 2: Structural formulas</a:t>
            </a:r>
            <a:r>
              <a:rPr lang="en-US" b="1" dirty="0"/>
              <a:t>				</a:t>
            </a:r>
            <a:endParaRPr lang="en-US" dirty="0"/>
          </a:p>
          <a:p>
            <a:pPr marL="0" indent="0">
              <a:buNone/>
            </a:pPr>
            <a:r>
              <a:rPr lang="en-US" b="1" i="1" dirty="0"/>
              <a:t> </a:t>
            </a:r>
            <a:r>
              <a:rPr lang="en-US" b="1" i="1" dirty="0" smtClean="0"/>
              <a:t>Objective</a:t>
            </a:r>
            <a:r>
              <a:rPr lang="en-US" b="1" i="1" dirty="0"/>
              <a:t>:</a:t>
            </a:r>
            <a:endParaRPr lang="en-US" dirty="0"/>
          </a:p>
          <a:p>
            <a:pPr lvl="0"/>
            <a:r>
              <a:rPr lang="en-US" b="1" i="1" dirty="0"/>
              <a:t>Differentiate between the structural formulas of alkanes, alkenes and alkynes</a:t>
            </a:r>
            <a:endParaRPr lang="en-US" dirty="0"/>
          </a:p>
          <a:p>
            <a:pPr lvl="0"/>
            <a:r>
              <a:rPr lang="en-US" b="1" i="1" dirty="0"/>
              <a:t>Construct structural formulas of alkanes, alkenes, and alkynes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61722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MOLECULAR FORMULA-</a:t>
            </a:r>
            <a:r>
              <a:rPr lang="en-US" dirty="0" smtClean="0"/>
              <a:t>shows the # OF ATOMS of each ELEMENT in a compound; least informative formula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STRUCTURAL FORMULA</a:t>
            </a:r>
            <a:r>
              <a:rPr lang="en-US" dirty="0" smtClean="0"/>
              <a:t>- diagram of the molecular structure of compound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CONDENSED STRUCTURAL FORMULA- </a:t>
            </a:r>
            <a:r>
              <a:rPr lang="en-US" dirty="0" smtClean="0"/>
              <a:t>each carbon is written separately followed by atoms bonded to it.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629400" y="1600200"/>
            <a:ext cx="20574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C</a:t>
            </a:r>
            <a:r>
              <a:rPr lang="en-US" sz="3600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H</a:t>
            </a:r>
            <a:r>
              <a:rPr lang="en-US" sz="3600" baseline="-25000" dirty="0" smtClean="0">
                <a:solidFill>
                  <a:srgbClr val="FF0000"/>
                </a:solidFill>
              </a:rPr>
              <a:t>6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CH</a:t>
            </a:r>
            <a:r>
              <a:rPr lang="en-US" sz="3600" baseline="-25000" dirty="0" smtClean="0">
                <a:solidFill>
                  <a:srgbClr val="FF0000"/>
                </a:solidFill>
              </a:rPr>
              <a:t>3</a:t>
            </a:r>
            <a:r>
              <a:rPr lang="en-US" sz="3600" dirty="0" smtClean="0">
                <a:solidFill>
                  <a:srgbClr val="FF0000"/>
                </a:solidFill>
              </a:rPr>
              <a:t>CH</a:t>
            </a:r>
            <a:r>
              <a:rPr lang="en-US" sz="3600" baseline="-25000" dirty="0" smtClean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971800"/>
            <a:ext cx="2362200" cy="1690484"/>
          </a:xfrm>
          <a:prstGeom prst="rect">
            <a:avLst/>
          </a:prstGeom>
          <a:solidFill>
            <a:schemeClr val="accent3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Drawing Structural Formulas of </a:t>
            </a:r>
            <a:r>
              <a:rPr lang="en-US" dirty="0" err="1" smtClean="0"/>
              <a:t>Alkanes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TABLE P and TABLE Q to determine # of CARBON and HYDROGEN</a:t>
            </a:r>
          </a:p>
          <a:p>
            <a:endParaRPr lang="en-US" dirty="0" smtClean="0"/>
          </a:p>
          <a:p>
            <a:r>
              <a:rPr lang="en-US" b="1" dirty="0" smtClean="0"/>
              <a:t>Remember each Carbon must have FOUR bonds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en-US" sz="3600" dirty="0" smtClean="0"/>
              <a:t>Example: Structural Formula for Methane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400" dirty="0" smtClean="0"/>
              <a:t>CH</a:t>
            </a:r>
            <a:r>
              <a:rPr lang="en-US" sz="4400" baseline="-25000" dirty="0" smtClean="0"/>
              <a:t>4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28956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</a:t>
            </a:r>
            <a:endParaRPr lang="en-US" sz="5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0" y="33528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3200" y="33528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505994" y="26662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3505994" y="41140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29000" y="1447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4953000" y="28194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3429000" y="44196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23" name="TextBox 22"/>
          <p:cNvSpPr txBox="1"/>
          <p:nvPr/>
        </p:nvSpPr>
        <p:spPr>
          <a:xfrm>
            <a:off x="1828800" y="28194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0" grpId="0"/>
      <p:bldP spid="21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en-US" sz="3600" dirty="0" smtClean="0"/>
              <a:t>Example: Structural and Condensed Structural Formula for Ethane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400" dirty="0" smtClean="0"/>
              <a:t>C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H</a:t>
            </a:r>
            <a:r>
              <a:rPr lang="en-US" sz="4400" baseline="-25000" dirty="0" smtClean="0"/>
              <a:t>6</a:t>
            </a:r>
            <a:endParaRPr lang="en-US" sz="44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28956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</a:t>
            </a:r>
            <a:endParaRPr lang="en-US" sz="5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0" y="33528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3200" y="33528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505994" y="26662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3505994" y="41140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29000" y="1447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3429000" y="44196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23" name="TextBox 22"/>
          <p:cNvSpPr txBox="1"/>
          <p:nvPr/>
        </p:nvSpPr>
        <p:spPr>
          <a:xfrm>
            <a:off x="1828800" y="28194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28956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28194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44196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1447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4953794" y="41140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4953794" y="26662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62600" y="33528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33400" y="5638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CH</a:t>
            </a:r>
            <a:r>
              <a:rPr lang="en-US" sz="4400" kern="0" baseline="-25000" dirty="0" smtClean="0">
                <a:latin typeface="+mn-lt"/>
                <a:ea typeface="ＭＳ Ｐゴシック" pitchFamily="-111" charset="-128"/>
                <a:cs typeface="ＭＳ Ｐゴシック" pitchFamily="-111" charset="-128"/>
              </a:rPr>
              <a:t>3</a:t>
            </a:r>
            <a:r>
              <a:rPr lang="en-US" sz="4400" kern="0" dirty="0" smtClean="0">
                <a:latin typeface="+mn-lt"/>
                <a:ea typeface="ＭＳ Ｐゴシック" pitchFamily="-111" charset="-128"/>
                <a:cs typeface="ＭＳ Ｐゴシック" pitchFamily="-111" charset="-128"/>
              </a:rPr>
              <a:t>CH</a:t>
            </a:r>
            <a:r>
              <a:rPr lang="en-US" sz="4400" kern="0" baseline="-25000" dirty="0" smtClean="0">
                <a:ea typeface="ＭＳ Ｐゴシック" pitchFamily="-111" charset="-128"/>
                <a:cs typeface="ＭＳ Ｐゴシック" pitchFamily="-111" charset="-128"/>
              </a:rPr>
              <a:t>3</a:t>
            </a:r>
            <a:endParaRPr kumimoji="0" lang="en-US" sz="44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2" grpId="0"/>
      <p:bldP spid="23" grpId="0"/>
      <p:bldP spid="13" grpId="0"/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Drawing Structural Formulas of Alkenes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as </a:t>
            </a:r>
            <a:r>
              <a:rPr lang="en-US" dirty="0" err="1" smtClean="0"/>
              <a:t>Alkanes</a:t>
            </a:r>
            <a:r>
              <a:rPr lang="en-US" dirty="0" smtClean="0"/>
              <a:t> except….</a:t>
            </a:r>
          </a:p>
          <a:p>
            <a:pPr lvl="1"/>
            <a:r>
              <a:rPr lang="en-US" dirty="0" smtClean="0"/>
              <a:t>If there are more than </a:t>
            </a:r>
            <a:r>
              <a:rPr lang="en-US" b="1" dirty="0" smtClean="0"/>
              <a:t>3 carbons </a:t>
            </a:r>
            <a:r>
              <a:rPr lang="en-US" dirty="0" smtClean="0"/>
              <a:t>you need to give the location of DOUBLE BOND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Always START numbering the carbons at the end CLOSEST to the double bond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carbon containing compounds</a:t>
            </a:r>
          </a:p>
          <a:p>
            <a:r>
              <a:rPr lang="en-US" b="1" u="sng" dirty="0" smtClean="0"/>
              <a:t>Organic Compound</a:t>
            </a:r>
            <a:r>
              <a:rPr lang="en-US" dirty="0" smtClean="0"/>
              <a:t>: Contains CARBON and HYDROGEN</a:t>
            </a:r>
          </a:p>
          <a:p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Major sources of organic compounds are: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petroleum, coal, wood,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plants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&amp;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animals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ETHENE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828800" cy="685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400" dirty="0" smtClean="0"/>
              <a:t>C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H</a:t>
            </a:r>
            <a:r>
              <a:rPr lang="en-US" sz="4400" baseline="-25000" dirty="0" smtClean="0"/>
              <a:t>4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28956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</a:t>
            </a:r>
            <a:endParaRPr lang="en-US" sz="5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0" y="33528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3200" y="33528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505994" y="26662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3505994" y="41140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29000" y="1447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3429000" y="44196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23" name="TextBox 22"/>
          <p:cNvSpPr txBox="1"/>
          <p:nvPr/>
        </p:nvSpPr>
        <p:spPr>
          <a:xfrm>
            <a:off x="1828800" y="28194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28956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28194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44196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1447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4953794" y="41140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4953794" y="26662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62600" y="33528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91000" y="35052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533400" y="5638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CH</a:t>
            </a:r>
            <a:r>
              <a:rPr lang="en-US" sz="4400" kern="0" baseline="-25000" noProof="0" dirty="0" smtClean="0">
                <a:latin typeface="+mn-lt"/>
                <a:ea typeface="ＭＳ Ｐゴシック" pitchFamily="-111" charset="-128"/>
                <a:cs typeface="ＭＳ Ｐゴシック" pitchFamily="-111" charset="-128"/>
              </a:rPr>
              <a:t>2</a:t>
            </a:r>
            <a:r>
              <a:rPr lang="en-US" sz="4400" kern="0" dirty="0" smtClean="0">
                <a:latin typeface="+mn-lt"/>
                <a:ea typeface="ＭＳ Ｐゴシック" pitchFamily="-111" charset="-128"/>
                <a:cs typeface="ＭＳ Ｐゴシック" pitchFamily="-111" charset="-128"/>
              </a:rPr>
              <a:t>CH</a:t>
            </a:r>
            <a:r>
              <a:rPr lang="en-US" sz="4400" kern="0" baseline="-25000" dirty="0" smtClean="0">
                <a:ea typeface="ＭＳ Ｐゴシック" pitchFamily="-111" charset="-128"/>
                <a:cs typeface="ＭＳ Ｐゴシック" pitchFamily="-111" charset="-128"/>
              </a:rPr>
              <a:t>2</a:t>
            </a:r>
            <a:endParaRPr kumimoji="0" lang="en-US" sz="44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1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PROPENE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828800" cy="685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400" dirty="0" smtClean="0"/>
              <a:t>C</a:t>
            </a:r>
            <a:r>
              <a:rPr lang="en-US" sz="4400" baseline="-25000" dirty="0" smtClean="0"/>
              <a:t>3</a:t>
            </a:r>
            <a:r>
              <a:rPr lang="en-US" sz="4400" dirty="0" smtClean="0"/>
              <a:t>H</a:t>
            </a:r>
            <a:r>
              <a:rPr lang="en-US" sz="4400" baseline="-25000" dirty="0" smtClean="0"/>
              <a:t>6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28956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</a:t>
            </a:r>
            <a:endParaRPr lang="en-US" sz="5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0" y="33528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3200" y="33528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505994" y="26662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3505994" y="41140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29000" y="1447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3429000" y="44196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23" name="TextBox 22"/>
          <p:cNvSpPr txBox="1"/>
          <p:nvPr/>
        </p:nvSpPr>
        <p:spPr>
          <a:xfrm>
            <a:off x="1828800" y="28194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28956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28956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44196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1447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6325394" y="41902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4953794" y="26662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62600" y="32766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34200" y="33528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24600" y="28956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</a:t>
            </a:r>
            <a:endParaRPr lang="en-US" sz="5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562600" y="35052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533400" y="5638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CH</a:t>
            </a:r>
            <a:r>
              <a:rPr lang="en-US" sz="4400" kern="0" baseline="-25000" dirty="0" smtClean="0">
                <a:latin typeface="+mn-lt"/>
                <a:ea typeface="ＭＳ Ｐゴシック" pitchFamily="-111" charset="-128"/>
                <a:cs typeface="ＭＳ Ｐゴシック" pitchFamily="-111" charset="-128"/>
              </a:rPr>
              <a:t>3</a:t>
            </a:r>
            <a:r>
              <a:rPr lang="en-US" sz="4400" kern="0" dirty="0" smtClean="0">
                <a:latin typeface="+mn-lt"/>
                <a:ea typeface="ＭＳ Ｐゴシック" pitchFamily="-111" charset="-128"/>
                <a:cs typeface="ＭＳ Ｐゴシック" pitchFamily="-111" charset="-128"/>
              </a:rPr>
              <a:t>CH</a:t>
            </a:r>
            <a:r>
              <a:rPr lang="en-US" sz="4400" kern="0" dirty="0" smtClean="0">
                <a:ea typeface="ＭＳ Ｐゴシック" pitchFamily="-111" charset="-128"/>
                <a:cs typeface="ＭＳ Ｐゴシック" pitchFamily="-111" charset="-128"/>
              </a:rPr>
              <a:t>CH</a:t>
            </a:r>
            <a:r>
              <a:rPr lang="en-US" sz="4400" kern="0" baseline="-25000" dirty="0" smtClean="0">
                <a:ea typeface="ＭＳ Ｐゴシック" pitchFamily="-111" charset="-128"/>
                <a:cs typeface="ＭＳ Ｐゴシック" pitchFamily="-111" charset="-128"/>
              </a:rPr>
              <a:t>2</a:t>
            </a:r>
            <a:endParaRPr kumimoji="0" lang="en-US" sz="44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2" grpId="0"/>
      <p:bldP spid="23" grpId="0"/>
      <p:bldP spid="13" grpId="0"/>
      <p:bldP spid="14" grpId="0"/>
      <p:bldP spid="15" grpId="0"/>
      <p:bldP spid="16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BUTENE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828800" cy="685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400" dirty="0" smtClean="0"/>
              <a:t>C</a:t>
            </a:r>
            <a:r>
              <a:rPr lang="en-US" sz="4400" baseline="-25000" dirty="0" smtClean="0"/>
              <a:t>4</a:t>
            </a:r>
            <a:r>
              <a:rPr lang="en-US" sz="4400" dirty="0" smtClean="0"/>
              <a:t>H</a:t>
            </a:r>
            <a:r>
              <a:rPr lang="en-US" sz="4400" baseline="-25000" dirty="0" smtClean="0"/>
              <a:t>8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35052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</a:t>
            </a:r>
            <a:endParaRPr lang="en-US" sz="5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800600" y="39624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52800" y="39624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4115594" y="32758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4115594" y="47236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38600" y="20574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4038600" y="50292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23" name="TextBox 22"/>
          <p:cNvSpPr txBox="1"/>
          <p:nvPr/>
        </p:nvSpPr>
        <p:spPr>
          <a:xfrm>
            <a:off x="2514600" y="50292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35052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53400" y="35052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50292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86400" y="20574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6934994" y="47998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5563394" y="32758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72200" y="38862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43800" y="39624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34200" y="35052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</a:t>
            </a:r>
            <a:endParaRPr lang="en-US" sz="5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172200" y="41148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43200" y="35052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</a:t>
            </a:r>
            <a:endParaRPr lang="en-US" sz="5400" dirty="0"/>
          </a:p>
        </p:txBody>
      </p:sp>
      <p:cxnSp>
        <p:nvCxnSpPr>
          <p:cNvPr id="28" name="Straight Connector 27"/>
          <p:cNvCxnSpPr/>
          <p:nvPr/>
        </p:nvCxnSpPr>
        <p:spPr>
          <a:xfrm rot="5400000" flipH="1" flipV="1">
            <a:off x="2743994" y="32758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2667794" y="47236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81200" y="39624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67000" y="20574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34" name="TextBox 33"/>
          <p:cNvSpPr txBox="1"/>
          <p:nvPr/>
        </p:nvSpPr>
        <p:spPr>
          <a:xfrm>
            <a:off x="1066800" y="34290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35" name="TextBox 34"/>
          <p:cNvSpPr txBox="1"/>
          <p:nvPr/>
        </p:nvSpPr>
        <p:spPr>
          <a:xfrm>
            <a:off x="7315200" y="3276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19800" y="3276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0" y="3276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24200" y="3276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71800" y="6019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1- </a:t>
            </a:r>
            <a:r>
              <a:rPr lang="en-US" sz="3600" dirty="0" err="1" smtClean="0">
                <a:solidFill>
                  <a:srgbClr val="FF0000"/>
                </a:solidFill>
              </a:rPr>
              <a:t>Butene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228600" y="5943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CH</a:t>
            </a:r>
            <a:r>
              <a:rPr lang="en-US" sz="4400" kern="0" baseline="-25000" dirty="0" smtClean="0">
                <a:latin typeface="+mn-lt"/>
                <a:ea typeface="ＭＳ Ｐゴシック" pitchFamily="-111" charset="-128"/>
                <a:cs typeface="ＭＳ Ｐゴシック" pitchFamily="-111" charset="-128"/>
              </a:rPr>
              <a:t>3</a:t>
            </a:r>
            <a:r>
              <a:rPr lang="en-US" sz="4400" kern="0" dirty="0" smtClean="0">
                <a:latin typeface="+mn-lt"/>
                <a:ea typeface="ＭＳ Ｐゴシック" pitchFamily="-111" charset="-128"/>
                <a:cs typeface="ＭＳ Ｐゴシック" pitchFamily="-111" charset="-128"/>
              </a:rPr>
              <a:t>CH</a:t>
            </a:r>
            <a:r>
              <a:rPr lang="en-US" sz="4400" kern="0" baseline="-25000" dirty="0" smtClean="0">
                <a:ea typeface="ＭＳ Ｐゴシック" pitchFamily="-111" charset="-128"/>
                <a:cs typeface="ＭＳ Ｐゴシック" pitchFamily="-111" charset="-128"/>
              </a:rPr>
              <a:t>2</a:t>
            </a:r>
            <a:r>
              <a:rPr lang="en-US" sz="4400" kern="0" dirty="0" smtClean="0">
                <a:ea typeface="ＭＳ Ｐゴシック" pitchFamily="-111" charset="-128"/>
                <a:cs typeface="ＭＳ Ｐゴシック" pitchFamily="-111" charset="-128"/>
              </a:rPr>
              <a:t>CHCH</a:t>
            </a:r>
            <a:r>
              <a:rPr lang="en-US" sz="4400" kern="0" baseline="-25000" dirty="0" smtClean="0">
                <a:ea typeface="ＭＳ Ｐゴシック" pitchFamily="-111" charset="-128"/>
                <a:cs typeface="ＭＳ Ｐゴシック" pitchFamily="-111" charset="-128"/>
              </a:rPr>
              <a:t>2</a:t>
            </a:r>
            <a:endParaRPr kumimoji="0" lang="en-US" sz="44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2" grpId="0"/>
      <p:bldP spid="23" grpId="0"/>
      <p:bldP spid="13" grpId="0"/>
      <p:bldP spid="14" grpId="0"/>
      <p:bldP spid="15" grpId="0"/>
      <p:bldP spid="16" grpId="0"/>
      <p:bldP spid="26" grpId="0"/>
      <p:bldP spid="27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Check your understanding and practice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Lesson 3: Branched alkanes</a:t>
            </a:r>
            <a:r>
              <a:rPr lang="en-US" b="1" dirty="0"/>
              <a:t>					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i="1" dirty="0"/>
              <a:t>Objective:</a:t>
            </a:r>
            <a:endParaRPr lang="en-US" dirty="0"/>
          </a:p>
          <a:p>
            <a:pPr lvl="0"/>
            <a:r>
              <a:rPr lang="en-US" b="1" i="1" dirty="0"/>
              <a:t>Determine the name of branched alkanes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Branched Alkanes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naming branched </a:t>
            </a:r>
            <a:r>
              <a:rPr lang="en-US" dirty="0" smtClean="0"/>
              <a:t>alkanes, </a:t>
            </a:r>
            <a:r>
              <a:rPr lang="en-US" b="1" dirty="0"/>
              <a:t>name the longest </a:t>
            </a:r>
            <a:r>
              <a:rPr lang="en-US" b="1" dirty="0" smtClean="0"/>
              <a:t>chain of CARBONS </a:t>
            </a:r>
            <a:r>
              <a:rPr lang="en-US" dirty="0"/>
              <a:t>and use that as the ‘last name.’ Then name the shorter </a:t>
            </a:r>
            <a:r>
              <a:rPr lang="en-US" dirty="0" smtClean="0"/>
              <a:t>chains </a:t>
            </a:r>
            <a:r>
              <a:rPr lang="en-US" b="1" dirty="0" smtClean="0"/>
              <a:t>ALKYL GROUP</a:t>
            </a:r>
            <a:r>
              <a:rPr lang="en-US" dirty="0" smtClean="0"/>
              <a:t>, </a:t>
            </a:r>
            <a:r>
              <a:rPr lang="en-US" dirty="0"/>
              <a:t>specifying the position of each branch. Also make sure that your branches are numbered as low as possible.</a:t>
            </a:r>
          </a:p>
          <a:p>
            <a:endParaRPr lang="en-US" dirty="0">
              <a:ea typeface="ＭＳ Ｐゴシック" pitchFamily="-105" charset="-128"/>
            </a:endParaRP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Locating the Parent Chain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7467600" cy="2086535"/>
          </a:xfrm>
        </p:spPr>
      </p:pic>
      <p:sp>
        <p:nvSpPr>
          <p:cNvPr id="5" name="TextBox 4"/>
          <p:cNvSpPr txBox="1"/>
          <p:nvPr/>
        </p:nvSpPr>
        <p:spPr>
          <a:xfrm>
            <a:off x="1371600" y="49530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These are all just butane!!!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3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sz="3600" dirty="0" smtClean="0"/>
              <a:t>NAMING ALKYL GROUPS (Branches)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Count # of carbons in alkyl group (branch)</a:t>
            </a:r>
          </a:p>
          <a:p>
            <a:pPr>
              <a:buNone/>
            </a:pPr>
            <a:r>
              <a:rPr lang="en-US" sz="3200" dirty="0" smtClean="0"/>
              <a:t> </a:t>
            </a:r>
          </a:p>
          <a:p>
            <a:r>
              <a:rPr lang="en-US" sz="3200" dirty="0" smtClean="0"/>
              <a:t>Use prefix (TABLE P)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Add Suffix “</a:t>
            </a:r>
            <a:r>
              <a:rPr lang="en-US" sz="3200" dirty="0" err="1" smtClean="0">
                <a:solidFill>
                  <a:srgbClr val="FF0000"/>
                </a:solidFill>
              </a:rPr>
              <a:t>yl</a:t>
            </a:r>
            <a:r>
              <a:rPr lang="en-US" sz="3200" dirty="0" smtClean="0"/>
              <a:t>” to prefix</a:t>
            </a:r>
          </a:p>
          <a:p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   Ex. –</a:t>
            </a:r>
            <a:r>
              <a:rPr lang="en-US" sz="3200" dirty="0" smtClean="0">
                <a:solidFill>
                  <a:srgbClr val="0000FF"/>
                </a:solidFill>
              </a:rPr>
              <a:t>C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3 </a:t>
            </a:r>
            <a:r>
              <a:rPr lang="en-US" sz="3200" dirty="0" smtClean="0"/>
              <a:t>  (</a:t>
            </a:r>
            <a:r>
              <a:rPr lang="en-US" sz="3200" dirty="0" smtClean="0">
                <a:solidFill>
                  <a:srgbClr val="0000FF"/>
                </a:solidFill>
              </a:rPr>
              <a:t>Meth</a:t>
            </a:r>
            <a:r>
              <a:rPr lang="en-US" sz="3200" dirty="0" smtClean="0">
                <a:solidFill>
                  <a:srgbClr val="FF0000"/>
                </a:solidFill>
              </a:rPr>
              <a:t>yl)</a:t>
            </a:r>
            <a:endParaRPr lang="en-US" sz="3200" baseline="-25000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1" y="1774474"/>
            <a:ext cx="3276600" cy="50835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40502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/>
              <a:t>CH</a:t>
            </a:r>
            <a:r>
              <a:rPr lang="en-US" sz="2400" dirty="0"/>
              <a:t>3 </a:t>
            </a:r>
            <a:r>
              <a:rPr lang="en-US" sz="4000" dirty="0"/>
              <a:t>- CH</a:t>
            </a:r>
            <a:r>
              <a:rPr lang="en-US" sz="2400" dirty="0"/>
              <a:t>2 </a:t>
            </a:r>
            <a:r>
              <a:rPr lang="en-US" sz="4000" dirty="0"/>
              <a:t>- CH</a:t>
            </a:r>
            <a:r>
              <a:rPr lang="en-US" sz="2400" dirty="0"/>
              <a:t>2 </a:t>
            </a:r>
            <a:r>
              <a:rPr lang="en-US" sz="4000" dirty="0"/>
              <a:t>– CH – CH</a:t>
            </a:r>
            <a:r>
              <a:rPr lang="en-US" sz="4000" baseline="-25000" dirty="0"/>
              <a:t>2</a:t>
            </a:r>
            <a:r>
              <a:rPr lang="en-US" sz="4000" dirty="0" smtClean="0"/>
              <a:t> </a:t>
            </a:r>
            <a:r>
              <a:rPr lang="en-US" sz="4000" dirty="0"/>
              <a:t>– CH - CH</a:t>
            </a:r>
            <a:r>
              <a:rPr lang="en-US" sz="2400" dirty="0"/>
              <a:t>3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4038600" y="2209800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/>
              <a:t>CH</a:t>
            </a:r>
            <a:r>
              <a:rPr lang="en-US" sz="2400" dirty="0"/>
              <a:t>2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858000" y="2209800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/>
              <a:t>CH</a:t>
            </a:r>
            <a:r>
              <a:rPr lang="en-US" sz="2400"/>
              <a:t>3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4114800" y="2971800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/>
              <a:t>CH</a:t>
            </a:r>
            <a:r>
              <a:rPr lang="en-US" sz="2400"/>
              <a:t>3</a:t>
            </a:r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>
            <a:off x="4343400" y="1981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7086600" y="1981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4343400" y="2819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304799" y="3886200"/>
            <a:ext cx="88283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FF00FF"/>
                </a:solidFill>
              </a:rPr>
              <a:t>Step 1</a:t>
            </a:r>
            <a:r>
              <a:rPr lang="en-US" sz="3200" dirty="0"/>
              <a:t>: Find the longest continuous chain of </a:t>
            </a:r>
            <a:r>
              <a:rPr lang="en-US" sz="3200" dirty="0" smtClean="0"/>
              <a:t>carbons (parent chain)</a:t>
            </a:r>
            <a:endParaRPr lang="en-US" sz="3200" b="1" dirty="0"/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8305800" y="10668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6934200" y="1066800"/>
            <a:ext cx="43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5638800" y="1066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4343400" y="1066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5181600" y="2362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5181600" y="3124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381000" y="1066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228600" y="53340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/>
              <a:t>There are </a:t>
            </a:r>
            <a:r>
              <a:rPr lang="en-US" sz="3200" dirty="0">
                <a:solidFill>
                  <a:srgbClr val="00B050"/>
                </a:solidFill>
              </a:rPr>
              <a:t>7</a:t>
            </a:r>
            <a:r>
              <a:rPr lang="en-US" sz="3200" dirty="0"/>
              <a:t> continuous carbons, so the parent chain is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1905000" y="57912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 smtClean="0">
                <a:solidFill>
                  <a:srgbClr val="00B050"/>
                </a:solidFill>
              </a:rPr>
              <a:t>heptane</a:t>
            </a:r>
            <a:endParaRPr lang="en-US" dirty="0"/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217739" y="3810000"/>
            <a:ext cx="8610600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Example: Branched Alkane</a:t>
            </a:r>
            <a:endParaRPr lang="en-US" sz="4000" dirty="0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447800" y="1066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2667000" y="1066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8025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 autoUpdateAnimBg="0"/>
      <p:bldP spid="71692" grpId="1"/>
      <p:bldP spid="71692" grpId="2"/>
      <p:bldP spid="71693" grpId="0"/>
      <p:bldP spid="71693" grpId="1"/>
      <p:bldP spid="71693" grpId="2"/>
      <p:bldP spid="71694" grpId="0" autoUpdateAnimBg="0"/>
      <p:bldP spid="71694" grpId="1"/>
      <p:bldP spid="71694" grpId="2"/>
      <p:bldP spid="71695" grpId="0" autoUpdateAnimBg="0"/>
      <p:bldP spid="71695" grpId="1"/>
      <p:bldP spid="71695" grpId="2"/>
      <p:bldP spid="71696" grpId="0" autoUpdateAnimBg="0"/>
      <p:bldP spid="71696" grpId="1"/>
      <p:bldP spid="71697" grpId="0" autoUpdateAnimBg="0"/>
      <p:bldP spid="71697" grpId="1"/>
      <p:bldP spid="71698" grpId="0"/>
      <p:bldP spid="71699" grpId="0" autoUpdateAnimBg="0"/>
      <p:bldP spid="71700" grpId="0" autoUpdateAnimBg="0"/>
      <p:bldP spid="22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2819400"/>
            <a:ext cx="8991600" cy="1755775"/>
          </a:xfrm>
        </p:spPr>
        <p:txBody>
          <a:bodyPr>
            <a:normAutofit fontScale="92500"/>
          </a:bodyPr>
          <a:lstStyle/>
          <a:p>
            <a:pPr eaLnBrk="1" hangingPunct="1">
              <a:buNone/>
            </a:pPr>
            <a:r>
              <a:rPr lang="en-US" sz="3600" dirty="0" smtClean="0">
                <a:solidFill>
                  <a:srgbClr val="FF00FF"/>
                </a:solidFill>
                <a:ea typeface="ＭＳ Ｐゴシック" pitchFamily="-105" charset="-128"/>
              </a:rPr>
              <a:t>  Step 2</a:t>
            </a:r>
            <a:r>
              <a:rPr lang="en-US" sz="3600" dirty="0" smtClean="0">
                <a:ea typeface="ＭＳ Ｐゴシック" pitchFamily="-105" charset="-128"/>
              </a:rPr>
              <a:t>: Number the carbons in parent chain starting with the end that will give the </a:t>
            </a:r>
            <a:r>
              <a:rPr lang="en-US" sz="3600" dirty="0" smtClean="0">
                <a:solidFill>
                  <a:schemeClr val="hlink"/>
                </a:solidFill>
                <a:ea typeface="ＭＳ Ｐゴシック" pitchFamily="-105" charset="-128"/>
              </a:rPr>
              <a:t>attached groups</a:t>
            </a:r>
            <a:r>
              <a:rPr lang="en-US" sz="3600" dirty="0" smtClean="0">
                <a:ea typeface="ＭＳ Ｐゴシック" pitchFamily="-105" charset="-128"/>
              </a:rPr>
              <a:t> the smallest #.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457200" y="457200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n-US" sz="3600" dirty="0"/>
              <a:t>The chain is numbered from </a:t>
            </a:r>
            <a:r>
              <a:rPr lang="en-US" sz="3600" dirty="0">
                <a:solidFill>
                  <a:srgbClr val="00B050"/>
                </a:solidFill>
              </a:rPr>
              <a:t>right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/>
              <a:t>to </a:t>
            </a:r>
            <a:r>
              <a:rPr lang="en-US" sz="3600" dirty="0">
                <a:solidFill>
                  <a:srgbClr val="00B050"/>
                </a:solidFill>
              </a:rPr>
              <a:t>left</a:t>
            </a:r>
            <a:r>
              <a:rPr lang="en-US" sz="3600" dirty="0"/>
              <a:t> </a:t>
            </a:r>
            <a:r>
              <a:rPr lang="en-US" sz="3600" dirty="0" smtClean="0"/>
              <a:t>giving the attached groups the lowest #</a:t>
            </a:r>
            <a:endParaRPr lang="en-US" sz="3600" dirty="0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0" y="3048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/>
              <a:t>CH</a:t>
            </a:r>
            <a:r>
              <a:rPr lang="en-US" sz="2400" dirty="0"/>
              <a:t>3 </a:t>
            </a:r>
            <a:r>
              <a:rPr lang="en-US" sz="4000" dirty="0"/>
              <a:t>- CH</a:t>
            </a:r>
            <a:r>
              <a:rPr lang="en-US" sz="2400" dirty="0"/>
              <a:t>2 </a:t>
            </a:r>
            <a:r>
              <a:rPr lang="en-US" sz="4000" dirty="0"/>
              <a:t>- CH</a:t>
            </a:r>
            <a:r>
              <a:rPr lang="en-US" sz="2400" dirty="0"/>
              <a:t>2 </a:t>
            </a:r>
            <a:r>
              <a:rPr lang="en-US" sz="4000" dirty="0"/>
              <a:t>– CH – CH</a:t>
            </a:r>
            <a:r>
              <a:rPr lang="en-US" sz="4000" baseline="-25000" dirty="0"/>
              <a:t>2</a:t>
            </a:r>
            <a:r>
              <a:rPr lang="en-US" sz="4000" dirty="0" smtClean="0"/>
              <a:t> </a:t>
            </a:r>
            <a:r>
              <a:rPr lang="en-US" sz="4000" dirty="0"/>
              <a:t>– CH - CH</a:t>
            </a:r>
            <a:r>
              <a:rPr lang="en-US" sz="2400" dirty="0"/>
              <a:t>3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038600" y="1143000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chemeClr val="hlink"/>
                </a:solidFill>
              </a:rPr>
              <a:t>CH</a:t>
            </a:r>
            <a:r>
              <a:rPr lang="en-US" sz="24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6629400" y="1143000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chemeClr val="hlink"/>
                </a:solidFill>
              </a:rPr>
              <a:t>CH</a:t>
            </a:r>
            <a:r>
              <a:rPr lang="en-US" sz="24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038600" y="1905000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>
                <a:solidFill>
                  <a:schemeClr val="hlink"/>
                </a:solidFill>
              </a:rPr>
              <a:t>CH</a:t>
            </a:r>
            <a:r>
              <a:rPr lang="en-US" sz="24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4267200" y="914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7010400" y="914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4267200" y="1752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8077200" y="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6705600" y="0"/>
            <a:ext cx="43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5410200" y="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4114800" y="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2667000" y="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1371600" y="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152400" y="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 flipV="1">
            <a:off x="7162800" y="17526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228600" y="99060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00FF"/>
                </a:solidFill>
              </a:rPr>
              <a:t>1</a:t>
            </a:r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1524000" y="990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2895600" y="99060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00FF"/>
                </a:solidFill>
              </a:rPr>
              <a:t>3</a:t>
            </a:r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4267200" y="838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FF"/>
                </a:solidFill>
              </a:rPr>
              <a:t>4</a:t>
            </a:r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5562600" y="838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FF"/>
                </a:solidFill>
              </a:rPr>
              <a:t>5</a:t>
            </a:r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6934200" y="838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FF"/>
                </a:solidFill>
              </a:rPr>
              <a:t>6</a:t>
            </a:r>
          </a:p>
        </p:txBody>
      </p:sp>
      <p:sp>
        <p:nvSpPr>
          <p:cNvPr id="72732" name="Rectangle 28"/>
          <p:cNvSpPr>
            <a:spLocks noChangeArrowheads="1"/>
          </p:cNvSpPr>
          <p:nvPr/>
        </p:nvSpPr>
        <p:spPr bwMode="auto">
          <a:xfrm>
            <a:off x="7924800" y="914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FF"/>
                </a:solidFill>
              </a:rPr>
              <a:t>7</a:t>
            </a:r>
          </a:p>
        </p:txBody>
      </p:sp>
      <p:sp>
        <p:nvSpPr>
          <p:cNvPr id="72733" name="Oval 29"/>
          <p:cNvSpPr>
            <a:spLocks noChangeArrowheads="1"/>
          </p:cNvSpPr>
          <p:nvPr/>
        </p:nvSpPr>
        <p:spPr bwMode="auto">
          <a:xfrm>
            <a:off x="6477000" y="1219200"/>
            <a:ext cx="1219200" cy="914400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5" name="Oval 31"/>
          <p:cNvSpPr>
            <a:spLocks noChangeArrowheads="1"/>
          </p:cNvSpPr>
          <p:nvPr/>
        </p:nvSpPr>
        <p:spPr bwMode="auto">
          <a:xfrm>
            <a:off x="3886200" y="1143000"/>
            <a:ext cx="1295400" cy="1676400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228600" y="2819400"/>
            <a:ext cx="8610600" cy="175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4800600" y="58674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 smtClean="0">
                <a:solidFill>
                  <a:srgbClr val="00B050"/>
                </a:solidFill>
              </a:rPr>
              <a:t> heptane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7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  <p:bldP spid="72707" grpId="0" autoUpdateAnimBg="0"/>
      <p:bldP spid="72718" grpId="0" autoUpdateAnimBg="0"/>
      <p:bldP spid="72719" grpId="0" autoUpdateAnimBg="0"/>
      <p:bldP spid="72720" grpId="0" autoUpdateAnimBg="0"/>
      <p:bldP spid="72721" grpId="0" autoUpdateAnimBg="0"/>
      <p:bldP spid="72722" grpId="0" autoUpdateAnimBg="0"/>
      <p:bldP spid="72723" grpId="0" autoUpdateAnimBg="0"/>
      <p:bldP spid="72724" grpId="0" autoUpdateAnimBg="0"/>
      <p:bldP spid="72725" grpId="0" animBg="1"/>
      <p:bldP spid="72726" grpId="0" autoUpdateAnimBg="0"/>
      <p:bldP spid="72727" grpId="0" autoUpdateAnimBg="0"/>
      <p:bldP spid="72728" grpId="0" autoUpdateAnimBg="0"/>
      <p:bldP spid="72729" grpId="0" autoUpdateAnimBg="0"/>
      <p:bldP spid="72730" grpId="0" autoUpdateAnimBg="0"/>
      <p:bldP spid="72731" grpId="0" autoUpdateAnimBg="0"/>
      <p:bldP spid="72732" grpId="0" autoUpdateAnimBg="0"/>
      <p:bldP spid="72733" grpId="0" animBg="1"/>
      <p:bldP spid="727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Carbon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pPr marL="514350" indent="-514350"/>
            <a:r>
              <a:rPr lang="en-US" dirty="0" smtClean="0"/>
              <a:t>Carbon forms 4 COVALENT BONDS which may be single, double or triple</a:t>
            </a:r>
          </a:p>
          <a:p>
            <a:pPr marL="914400" lvl="1" indent="-514350"/>
            <a:r>
              <a:rPr lang="en-US" dirty="0" smtClean="0"/>
              <a:t>Due to 4 unpaired electrons</a:t>
            </a:r>
          </a:p>
          <a:p>
            <a:pPr marL="914400" lvl="1" indent="-514350"/>
            <a:r>
              <a:rPr lang="en-US" dirty="0" smtClean="0"/>
              <a:t>Shape is tetrahedral</a:t>
            </a:r>
          </a:p>
          <a:p>
            <a:pPr marL="914400" lvl="1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810000"/>
            <a:ext cx="2590800" cy="220980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28800" y="4267200"/>
            <a:ext cx="1066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600" dirty="0"/>
              <a:t>C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62200" y="41910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ea typeface="Arial" pitchFamily="-105" charset="0"/>
                <a:cs typeface="Arial" pitchFamily="-105" charset="0"/>
              </a:rPr>
              <a:t>●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971800" y="48006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ea typeface="Arial" pitchFamily="-105" charset="0"/>
                <a:cs typeface="Arial" pitchFamily="-105" charset="0"/>
              </a:rPr>
              <a:t>●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362200" y="56388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ea typeface="Arial" pitchFamily="-105" charset="0"/>
                <a:cs typeface="Arial" pitchFamily="-105" charset="0"/>
              </a:rPr>
              <a:t>●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47800" y="48006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ea typeface="Arial" pitchFamily="-105" charset="0"/>
                <a:cs typeface="Arial" pitchFamily="-105" charset="0"/>
              </a:rPr>
              <a:t>●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0574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b="1">
                <a:solidFill>
                  <a:srgbClr val="FF0000"/>
                </a:solidFill>
                <a:ea typeface="Arial" pitchFamily="-105" charset="0"/>
                <a:cs typeface="Arial" pitchFamily="-105" charset="0"/>
              </a:rPr>
              <a:t>Χ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447800" y="5029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b="1">
                <a:solidFill>
                  <a:srgbClr val="FF0000"/>
                </a:solidFill>
                <a:ea typeface="Arial" pitchFamily="-105" charset="0"/>
                <a:cs typeface="Arial" pitchFamily="-105" charset="0"/>
              </a:rPr>
              <a:t>Χ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133600" y="563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b="1">
                <a:solidFill>
                  <a:srgbClr val="FF0000"/>
                </a:solidFill>
                <a:ea typeface="Arial" pitchFamily="-105" charset="0"/>
                <a:cs typeface="Arial" pitchFamily="-105" charset="0"/>
              </a:rPr>
              <a:t>Χ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971800" y="5029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b="1">
                <a:solidFill>
                  <a:srgbClr val="FF0000"/>
                </a:solidFill>
                <a:ea typeface="Arial" pitchFamily="-105" charset="0"/>
                <a:cs typeface="Arial" pitchFamily="-105" charset="0"/>
              </a:rPr>
              <a:t>Χ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743200"/>
            <a:ext cx="1828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953000"/>
            <a:ext cx="1530531" cy="154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2895600"/>
            <a:ext cx="8991600" cy="1066800"/>
          </a:xfrm>
        </p:spPr>
        <p:txBody>
          <a:bodyPr>
            <a:normAutofit fontScale="92500"/>
          </a:bodyPr>
          <a:lstStyle/>
          <a:p>
            <a:pPr eaLnBrk="1" hangingPunct="1">
              <a:buNone/>
            </a:pPr>
            <a:r>
              <a:rPr lang="en-US" dirty="0" smtClean="0">
                <a:solidFill>
                  <a:srgbClr val="FF00FF"/>
                </a:solidFill>
                <a:ea typeface="ＭＳ Ｐゴシック" pitchFamily="-105" charset="-128"/>
              </a:rPr>
              <a:t>   Step 3</a:t>
            </a:r>
            <a:r>
              <a:rPr lang="en-US" dirty="0" smtClean="0">
                <a:ea typeface="ＭＳ Ｐゴシック" pitchFamily="-105" charset="-128"/>
              </a:rPr>
              <a:t> : Add numbers to the names of the groups to identify their positions on the chain.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914400" y="4724400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/>
              <a:t>In this </a:t>
            </a:r>
            <a:r>
              <a:rPr lang="en-US" sz="2800" dirty="0" smtClean="0"/>
              <a:t>example the </a:t>
            </a:r>
            <a:r>
              <a:rPr lang="en-US" sz="2800" dirty="0"/>
              <a:t>positions are: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143000" y="548640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</a:rPr>
              <a:t>- m</a:t>
            </a:r>
            <a:r>
              <a:rPr lang="en-US" sz="3600" dirty="0" smtClean="0">
                <a:solidFill>
                  <a:srgbClr val="FF0000"/>
                </a:solidFill>
              </a:rPr>
              <a:t>ethyl</a:t>
            </a:r>
            <a:r>
              <a:rPr lang="en-US" sz="3600" dirty="0" smtClean="0"/>
              <a:t>       </a:t>
            </a:r>
            <a:r>
              <a:rPr lang="en-US" sz="3600" dirty="0"/>
              <a:t>- </a:t>
            </a:r>
            <a:r>
              <a:rPr lang="en-US" sz="3600" dirty="0">
                <a:solidFill>
                  <a:srgbClr val="FF00FF"/>
                </a:solidFill>
              </a:rPr>
              <a:t>ethyl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0" y="3048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/>
              <a:t>CH</a:t>
            </a:r>
            <a:r>
              <a:rPr lang="en-US" sz="2400" dirty="0"/>
              <a:t>3 </a:t>
            </a:r>
            <a:r>
              <a:rPr lang="en-US" sz="4000" dirty="0"/>
              <a:t>- CH</a:t>
            </a:r>
            <a:r>
              <a:rPr lang="en-US" sz="2400" dirty="0"/>
              <a:t>2 </a:t>
            </a:r>
            <a:r>
              <a:rPr lang="en-US" sz="4000" dirty="0"/>
              <a:t>- CH</a:t>
            </a:r>
            <a:r>
              <a:rPr lang="en-US" sz="2400" dirty="0"/>
              <a:t>2 </a:t>
            </a:r>
            <a:r>
              <a:rPr lang="en-US" sz="4000" dirty="0"/>
              <a:t>– CH – CH</a:t>
            </a:r>
            <a:r>
              <a:rPr lang="en-US" sz="4000" baseline="-25000" dirty="0"/>
              <a:t>2</a:t>
            </a:r>
            <a:r>
              <a:rPr lang="en-US" sz="4000" dirty="0" smtClean="0"/>
              <a:t> </a:t>
            </a:r>
            <a:r>
              <a:rPr lang="en-US" sz="4000" dirty="0"/>
              <a:t>– CH - CH</a:t>
            </a:r>
            <a:r>
              <a:rPr lang="en-US" sz="2400" dirty="0"/>
              <a:t>3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4038600" y="1143000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solidFill>
                  <a:srgbClr val="FF00FF"/>
                </a:solidFill>
              </a:rPr>
              <a:t>CH</a:t>
            </a:r>
            <a:r>
              <a:rPr lang="en-US" sz="2400" dirty="0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6858000" y="1143000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FF0000"/>
                </a:solidFill>
              </a:rPr>
              <a:t>CH</a:t>
            </a:r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4038600" y="1905000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dirty="0">
                <a:solidFill>
                  <a:srgbClr val="FF00FF"/>
                </a:solidFill>
              </a:rPr>
              <a:t>CH</a:t>
            </a:r>
            <a:r>
              <a:rPr lang="en-US" sz="2400" dirty="0">
                <a:solidFill>
                  <a:srgbClr val="FF00FF"/>
                </a:solidFill>
              </a:rPr>
              <a:t>3</a:t>
            </a:r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4267200" y="914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>
            <a:off x="7086600" y="990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>
            <a:off x="4267200" y="1752600"/>
            <a:ext cx="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8077200" y="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6705600" y="0"/>
            <a:ext cx="43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5410200" y="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4114800" y="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FF"/>
                </a:solidFill>
              </a:rPr>
              <a:t>4</a:t>
            </a: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2667000" y="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1371600" y="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152400" y="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838200" y="5486400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752" name="Text Box 24"/>
          <p:cNvSpPr txBox="1">
            <a:spLocks noChangeArrowheads="1"/>
          </p:cNvSpPr>
          <p:nvPr/>
        </p:nvSpPr>
        <p:spPr bwMode="auto">
          <a:xfrm>
            <a:off x="3352800" y="5486400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solidFill>
                  <a:srgbClr val="FF00FF"/>
                </a:solidFill>
              </a:rPr>
              <a:t>4</a:t>
            </a: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228600" y="2743200"/>
            <a:ext cx="86868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562600" y="54864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 smtClean="0">
                <a:solidFill>
                  <a:srgbClr val="00B050"/>
                </a:solidFill>
              </a:rPr>
              <a:t>heptane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utoUpdateAnimBg="0"/>
      <p:bldP spid="73733" grpId="0" autoUpdateAnimBg="0"/>
      <p:bldP spid="73750" grpId="0" autoUpdateAnimBg="0"/>
      <p:bldP spid="7375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/>
              <a:t>CH</a:t>
            </a:r>
            <a:r>
              <a:rPr lang="en-US" sz="2400" dirty="0"/>
              <a:t>3 </a:t>
            </a:r>
            <a:r>
              <a:rPr lang="en-US" sz="4000" dirty="0"/>
              <a:t>- CH</a:t>
            </a:r>
            <a:r>
              <a:rPr lang="en-US" sz="2400" dirty="0"/>
              <a:t>2 </a:t>
            </a:r>
            <a:r>
              <a:rPr lang="en-US" sz="4000" dirty="0"/>
              <a:t>- CH</a:t>
            </a:r>
            <a:r>
              <a:rPr lang="en-US" sz="2400" dirty="0"/>
              <a:t>2 </a:t>
            </a:r>
            <a:r>
              <a:rPr lang="en-US" sz="4000" dirty="0"/>
              <a:t>– CH – 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</a:t>
            </a:r>
            <a:r>
              <a:rPr lang="en-US" sz="4000" dirty="0"/>
              <a:t>– CH - CH</a:t>
            </a:r>
            <a:r>
              <a:rPr lang="en-US" sz="2400" dirty="0"/>
              <a:t>3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038600" y="1143000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solidFill>
                  <a:srgbClr val="FF00FF"/>
                </a:solidFill>
              </a:rPr>
              <a:t>CH</a:t>
            </a:r>
            <a:r>
              <a:rPr lang="en-US" sz="2400" dirty="0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4038600" y="1905000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dirty="0">
                <a:solidFill>
                  <a:srgbClr val="FF00FF"/>
                </a:solidFill>
              </a:rPr>
              <a:t>CH</a:t>
            </a:r>
            <a:r>
              <a:rPr lang="en-US" sz="2400" dirty="0">
                <a:solidFill>
                  <a:srgbClr val="FF00FF"/>
                </a:solidFill>
              </a:rPr>
              <a:t>3</a:t>
            </a: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4267200" y="914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8077200" y="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6705600" y="0"/>
            <a:ext cx="43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5410200" y="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4114800" y="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2667000" y="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1371600" y="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152400" y="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152400" y="32004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solidFill>
                  <a:srgbClr val="FF00FF"/>
                </a:solidFill>
              </a:rPr>
              <a:t>Step </a:t>
            </a:r>
            <a:r>
              <a:rPr lang="en-US" sz="3600" dirty="0" smtClean="0">
                <a:solidFill>
                  <a:srgbClr val="FF00FF"/>
                </a:solidFill>
              </a:rPr>
              <a:t>4</a:t>
            </a:r>
            <a:r>
              <a:rPr lang="en-US" sz="3600" dirty="0" smtClean="0"/>
              <a:t>: </a:t>
            </a:r>
            <a:r>
              <a:rPr lang="en-US" sz="3600" dirty="0"/>
              <a:t>List the alkyl groups in alphabetical order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3048000"/>
            <a:ext cx="9116082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47800" y="53340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FF"/>
                </a:solidFill>
              </a:rPr>
              <a:t>4-</a:t>
            </a:r>
            <a:r>
              <a:rPr lang="en-US" sz="3600" dirty="0" smtClean="0">
                <a:solidFill>
                  <a:srgbClr val="FF00FF"/>
                </a:solidFill>
              </a:rPr>
              <a:t>ethyl    </a:t>
            </a:r>
            <a:r>
              <a:rPr lang="en-US" sz="3600" dirty="0" smtClean="0">
                <a:solidFill>
                  <a:srgbClr val="FF0000"/>
                </a:solidFill>
              </a:rPr>
              <a:t>2</a:t>
            </a:r>
            <a:r>
              <a:rPr lang="en-US" sz="3600" dirty="0">
                <a:solidFill>
                  <a:srgbClr val="FF0000"/>
                </a:solidFill>
              </a:rPr>
              <a:t>-methyl </a:t>
            </a: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4267200" y="1752600"/>
            <a:ext cx="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6858000" y="1143000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FF0000"/>
                </a:solidFill>
              </a:rPr>
              <a:t>CH</a:t>
            </a:r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7086600" y="990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715000" y="53340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 smtClean="0">
                <a:solidFill>
                  <a:srgbClr val="00B050"/>
                </a:solidFill>
              </a:rPr>
              <a:t>heptane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6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6" grpId="0" autoUpdateAnimBg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/>
              <a:t>CH</a:t>
            </a:r>
            <a:r>
              <a:rPr lang="en-US" sz="2400" dirty="0"/>
              <a:t>3 </a:t>
            </a:r>
            <a:r>
              <a:rPr lang="en-US" sz="4000" dirty="0"/>
              <a:t>- CH</a:t>
            </a:r>
            <a:r>
              <a:rPr lang="en-US" sz="2400" dirty="0"/>
              <a:t>2 </a:t>
            </a:r>
            <a:r>
              <a:rPr lang="en-US" sz="4000" dirty="0"/>
              <a:t>- CH</a:t>
            </a:r>
            <a:r>
              <a:rPr lang="en-US" sz="2400" dirty="0"/>
              <a:t>2 </a:t>
            </a:r>
            <a:r>
              <a:rPr lang="en-US" sz="4000" dirty="0"/>
              <a:t>– CH – 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</a:t>
            </a:r>
            <a:r>
              <a:rPr lang="en-US" sz="4000" dirty="0"/>
              <a:t>– CH - CH</a:t>
            </a:r>
            <a:r>
              <a:rPr lang="en-US" sz="2400" dirty="0"/>
              <a:t>3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038600" y="1143000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solidFill>
                  <a:srgbClr val="FF00FF"/>
                </a:solidFill>
              </a:rPr>
              <a:t>CH</a:t>
            </a:r>
            <a:r>
              <a:rPr lang="en-US" sz="2400" dirty="0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4038600" y="1905000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dirty="0">
                <a:solidFill>
                  <a:srgbClr val="FF00FF"/>
                </a:solidFill>
              </a:rPr>
              <a:t>CH</a:t>
            </a:r>
            <a:r>
              <a:rPr lang="en-US" sz="2400" dirty="0">
                <a:solidFill>
                  <a:srgbClr val="FF00FF"/>
                </a:solidFill>
              </a:rPr>
              <a:t>3</a:t>
            </a: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4267200" y="914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8077200" y="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6705600" y="0"/>
            <a:ext cx="43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5410200" y="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4114800" y="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2667000" y="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1371600" y="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152400" y="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4267200" y="1752600"/>
            <a:ext cx="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33400" y="3048000"/>
            <a:ext cx="838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solidFill>
                  <a:srgbClr val="FF00FF"/>
                </a:solidFill>
              </a:rPr>
              <a:t>Step </a:t>
            </a:r>
            <a:r>
              <a:rPr lang="en-US" sz="3600" dirty="0" smtClean="0">
                <a:solidFill>
                  <a:srgbClr val="FF00FF"/>
                </a:solidFill>
              </a:rPr>
              <a:t>5</a:t>
            </a:r>
            <a:r>
              <a:rPr lang="en-US" sz="3600" dirty="0" smtClean="0"/>
              <a:t>: </a:t>
            </a:r>
            <a:r>
              <a:rPr lang="en-US" sz="3600" dirty="0"/>
              <a:t>Use </a:t>
            </a:r>
            <a:r>
              <a:rPr lang="en-US" sz="3600" dirty="0" smtClean="0"/>
              <a:t>punctuation</a:t>
            </a:r>
          </a:p>
          <a:p>
            <a:pPr marL="571500" indent="-571500" eaLnBrk="0" hangingPunct="0">
              <a:spcBef>
                <a:spcPts val="0"/>
              </a:spcBef>
              <a:buFont typeface="Arial"/>
              <a:buChar char="•"/>
            </a:pPr>
            <a:r>
              <a:rPr lang="en-US" sz="3600" dirty="0" smtClean="0"/>
              <a:t>Commas separate </a:t>
            </a:r>
            <a:r>
              <a:rPr lang="en-US" sz="3600" dirty="0">
                <a:solidFill>
                  <a:srgbClr val="00B050"/>
                </a:solidFill>
              </a:rPr>
              <a:t>numbers</a:t>
            </a:r>
          </a:p>
          <a:p>
            <a:pPr marL="571500" indent="-571500" eaLnBrk="0" hangingPunct="0">
              <a:spcBef>
                <a:spcPts val="0"/>
              </a:spcBef>
              <a:buFont typeface="Arial"/>
              <a:buChar char="•"/>
            </a:pPr>
            <a:r>
              <a:rPr lang="en-US" sz="3600" dirty="0" smtClean="0"/>
              <a:t>Hyphens separate numbers and </a:t>
            </a:r>
            <a:r>
              <a:rPr lang="en-US" sz="3600" dirty="0">
                <a:solidFill>
                  <a:srgbClr val="00B050"/>
                </a:solidFill>
              </a:rPr>
              <a:t>words</a:t>
            </a:r>
            <a:r>
              <a:rPr lang="en-US" sz="3600" dirty="0" smtClean="0">
                <a:solidFill>
                  <a:srgbClr val="00B050"/>
                </a:solidFill>
              </a:rPr>
              <a:t>.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04800" y="2971800"/>
            <a:ext cx="8610600" cy="243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143000" y="579120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 smtClean="0">
                <a:solidFill>
                  <a:srgbClr val="FF00FF"/>
                </a:solidFill>
              </a:rPr>
              <a:t>4-ethyl-</a:t>
            </a:r>
            <a:r>
              <a:rPr lang="en-US" sz="3600" dirty="0" smtClean="0">
                <a:solidFill>
                  <a:srgbClr val="FF0000"/>
                </a:solidFill>
              </a:rPr>
              <a:t>2- methyl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srgbClr val="00B050"/>
                </a:solidFill>
              </a:rPr>
              <a:t>heptane</a:t>
            </a:r>
            <a:endParaRPr lang="en-US" sz="3600" dirty="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858000" y="1143000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FF0000"/>
                </a:solidFill>
              </a:rPr>
              <a:t>CH</a:t>
            </a:r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7086600" y="990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2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>
            <a:noAutofit/>
          </a:bodyPr>
          <a:lstStyle/>
          <a:p>
            <a:r>
              <a:rPr lang="en-US" sz="2800" dirty="0" smtClean="0">
                <a:ea typeface="ＭＳ Ｐゴシック" pitchFamily="-105" charset="-128"/>
              </a:rPr>
              <a:t>**Use </a:t>
            </a:r>
            <a:r>
              <a:rPr lang="en-US" sz="2800" dirty="0">
                <a:ea typeface="ＭＳ Ｐゴシック" pitchFamily="-105" charset="-128"/>
              </a:rPr>
              <a:t>prefixes if </a:t>
            </a:r>
            <a:r>
              <a:rPr lang="en-US" sz="2800" dirty="0" smtClean="0">
                <a:ea typeface="ＭＳ Ｐゴシック" pitchFamily="-105" charset="-128"/>
              </a:rPr>
              <a:t>the same group </a:t>
            </a:r>
            <a:r>
              <a:rPr lang="en-US" sz="2800" dirty="0">
                <a:ea typeface="ＭＳ Ｐゴシック" pitchFamily="-105" charset="-128"/>
              </a:rPr>
              <a:t>appears more than once in the structure.</a:t>
            </a:r>
            <a:br>
              <a:rPr lang="en-US" sz="2800" dirty="0">
                <a:ea typeface="ＭＳ Ｐゴシック" pitchFamily="-105" charset="-128"/>
              </a:rPr>
            </a:br>
            <a:endParaRPr lang="en-US" sz="2800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>
                <a:ea typeface="ＭＳ Ｐゴシック" pitchFamily="-105" charset="-128"/>
              </a:rPr>
              <a:t>   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1828800" y="3962400"/>
            <a:ext cx="54102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/>
              <a:t>Di		=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/>
              <a:t>Tri		=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/>
              <a:t>		=	four times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/>
              <a:t>		=	five times</a:t>
            </a:r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1752600" y="4038600"/>
            <a:ext cx="5562600" cy="2819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4733544" y="40386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solidFill>
                  <a:srgbClr val="00B050"/>
                </a:solidFill>
              </a:rPr>
              <a:t>twice</a:t>
            </a: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4648200" y="48006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solidFill>
                  <a:srgbClr val="00B050"/>
                </a:solidFill>
              </a:rPr>
              <a:t>three times</a:t>
            </a: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1828800" y="54102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solidFill>
                  <a:srgbClr val="00B050"/>
                </a:solidFill>
              </a:rPr>
              <a:t>Tetra</a:t>
            </a: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1828800" y="621665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solidFill>
                  <a:srgbClr val="00B050"/>
                </a:solidFill>
              </a:rPr>
              <a:t>Penta</a:t>
            </a:r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4114800" y="2743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5"/>
          <p:cNvSpPr>
            <a:spLocks noChangeShapeType="1"/>
          </p:cNvSpPr>
          <p:nvPr/>
        </p:nvSpPr>
        <p:spPr bwMode="auto">
          <a:xfrm>
            <a:off x="6781800" y="2743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3810000" y="2133600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0000"/>
                </a:solidFill>
              </a:rPr>
              <a:t>CH</a:t>
            </a:r>
            <a:r>
              <a:rPr lang="en-US" sz="24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6477000" y="2133600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0000"/>
                </a:solidFill>
              </a:rPr>
              <a:t>CH</a:t>
            </a:r>
            <a:r>
              <a:rPr lang="en-US" sz="24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228600" y="28956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/>
              <a:t>	CH</a:t>
            </a:r>
            <a:r>
              <a:rPr lang="en-US" sz="2400" dirty="0"/>
              <a:t>3 </a:t>
            </a:r>
            <a:r>
              <a:rPr lang="en-US" sz="4000" dirty="0"/>
              <a:t>- CH</a:t>
            </a:r>
            <a:r>
              <a:rPr lang="en-US" sz="2400" dirty="0"/>
              <a:t>2 </a:t>
            </a:r>
            <a:r>
              <a:rPr lang="en-US" sz="4000" dirty="0"/>
              <a:t>– CH – CH</a:t>
            </a:r>
            <a:r>
              <a:rPr lang="en-US" sz="2400" dirty="0"/>
              <a:t>2</a:t>
            </a:r>
            <a:r>
              <a:rPr lang="en-US" sz="4000" dirty="0"/>
              <a:t> – CH - CH</a:t>
            </a:r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457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3" grpId="0" autoUpdateAnimBg="0"/>
      <p:bldP spid="74774" grpId="0" autoUpdateAnimBg="0"/>
      <p:bldP spid="74775" grpId="0" autoUpdateAnimBg="0"/>
      <p:bldP spid="74776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sp>
        <p:nvSpPr>
          <p:cNvPr id="19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3429000"/>
            <a:ext cx="6019800" cy="688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chemeClr val="tx1"/>
                </a:solidFill>
                <a:ea typeface="ＭＳ Ｐゴシック" pitchFamily="-105" charset="-128"/>
              </a:rPr>
              <a:t>Step 1: 6 carbons	 =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886200" y="1752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553200" y="1752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620000" y="24384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477000" y="2438400"/>
            <a:ext cx="43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953000" y="2438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657600" y="2438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209800" y="2438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914400" y="2438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581400" y="1143000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B050"/>
                </a:solidFill>
              </a:rPr>
              <a:t>CH</a:t>
            </a:r>
            <a:r>
              <a:rPr lang="en-US" sz="24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248400" y="1143000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>
                <a:solidFill>
                  <a:srgbClr val="00B050"/>
                </a:solidFill>
              </a:rPr>
              <a:t>CH</a:t>
            </a:r>
            <a:r>
              <a:rPr lang="en-US" sz="240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0" y="19050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/>
              <a:t>	CH</a:t>
            </a:r>
            <a:r>
              <a:rPr lang="en-US" sz="2400" dirty="0"/>
              <a:t>3 </a:t>
            </a:r>
            <a:r>
              <a:rPr lang="en-US" sz="4000" dirty="0"/>
              <a:t>- CH</a:t>
            </a:r>
            <a:r>
              <a:rPr lang="en-US" sz="2400" dirty="0"/>
              <a:t>2 </a:t>
            </a:r>
            <a:r>
              <a:rPr lang="en-US" sz="4000" dirty="0"/>
              <a:t>– CH – CH</a:t>
            </a:r>
            <a:r>
              <a:rPr lang="en-US" sz="2400" dirty="0"/>
              <a:t>2</a:t>
            </a:r>
            <a:r>
              <a:rPr lang="en-US" sz="4000" dirty="0"/>
              <a:t> – CH - CH</a:t>
            </a:r>
            <a:r>
              <a:rPr lang="en-US" sz="2400" dirty="0"/>
              <a:t>3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486400" y="34290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</a:rPr>
              <a:t>hex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248400" y="40386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</a:rPr>
              <a:t>hexane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2057400" y="403860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latin typeface="+mn-lt"/>
              </a:rPr>
              <a:t>So parent chain is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457200" y="50292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latin typeface="+mn-lt"/>
              </a:rPr>
              <a:t>Step</a:t>
            </a:r>
            <a:r>
              <a:rPr lang="en-US" sz="3600" dirty="0" smtClean="0">
                <a:latin typeface="+mn-lt"/>
              </a:rPr>
              <a:t> 2:    number right to left</a:t>
            </a:r>
            <a:endParaRPr lang="en-US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990600" y="2743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362200" y="2743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733800" y="2743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029200" y="2743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6629400" y="2743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7848600" y="2743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7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20" grpId="0" autoUpdateAnimBg="0"/>
      <p:bldP spid="23" grpId="0" autoUpdateAnimBg="0"/>
      <p:bldP spid="28" grpId="0" autoUpdateAnimBg="0"/>
      <p:bldP spid="21" grpId="0" autoUpdateAnimBg="0"/>
      <p:bldP spid="22" grpId="0" autoUpdateAnimBg="0"/>
      <p:bldP spid="24" grpId="0" autoUpdateAnimBg="0"/>
      <p:bldP spid="25" grpId="0" autoUpdateAnimBg="0"/>
      <p:bldP spid="26" grpId="0" autoUpdateAnimBg="0"/>
      <p:bldP spid="2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99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886200" y="1295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553200" y="1295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20000" y="1981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77000" y="1981200"/>
            <a:ext cx="43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53000" y="1981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57600" y="1981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09800" y="1981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14400" y="1981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81400" y="685800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B050"/>
                </a:solidFill>
              </a:rPr>
              <a:t>CH</a:t>
            </a:r>
            <a:r>
              <a:rPr lang="en-US" sz="24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248400" y="685800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B050"/>
                </a:solidFill>
              </a:rPr>
              <a:t>CH</a:t>
            </a:r>
            <a:r>
              <a:rPr lang="en-US" sz="24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3505200" y="685800"/>
            <a:ext cx="12192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6248400" y="609600"/>
            <a:ext cx="11430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0" y="14478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/>
              <a:t>	CH</a:t>
            </a:r>
            <a:r>
              <a:rPr lang="en-US" sz="2400" dirty="0"/>
              <a:t>3 </a:t>
            </a:r>
            <a:r>
              <a:rPr lang="en-US" sz="4000" dirty="0"/>
              <a:t>- CH</a:t>
            </a:r>
            <a:r>
              <a:rPr lang="en-US" sz="2400" dirty="0"/>
              <a:t>2 </a:t>
            </a:r>
            <a:r>
              <a:rPr lang="en-US" sz="4000" dirty="0"/>
              <a:t>– CH – CH</a:t>
            </a:r>
            <a:r>
              <a:rPr lang="en-US" sz="2400" dirty="0"/>
              <a:t>2</a:t>
            </a:r>
            <a:r>
              <a:rPr lang="en-US" sz="4000" dirty="0"/>
              <a:t> – CH - CH</a:t>
            </a:r>
            <a:r>
              <a:rPr lang="en-US" sz="2400" dirty="0"/>
              <a:t>3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286000" y="38100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 err="1">
                <a:solidFill>
                  <a:srgbClr val="00B050"/>
                </a:solidFill>
              </a:rPr>
              <a:t>dimethyl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33400" y="4114800"/>
            <a:ext cx="838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600" dirty="0" smtClean="0"/>
          </a:p>
          <a:p>
            <a:pPr eaLnBrk="0" hangingPunct="0">
              <a:spcBef>
                <a:spcPct val="50000"/>
              </a:spcBef>
            </a:pPr>
            <a:r>
              <a:rPr lang="en-US" sz="3600" dirty="0" smtClean="0"/>
              <a:t>Step 5:  </a:t>
            </a:r>
            <a:r>
              <a:rPr lang="en-US" sz="3600" dirty="0" smtClean="0">
                <a:solidFill>
                  <a:srgbClr val="00B050"/>
                </a:solidFill>
              </a:rPr>
              <a:t>2,4- </a:t>
            </a:r>
            <a:r>
              <a:rPr lang="en-US" sz="3600" dirty="0" err="1" smtClean="0">
                <a:solidFill>
                  <a:srgbClr val="00B050"/>
                </a:solidFill>
              </a:rPr>
              <a:t>dimethyl</a:t>
            </a:r>
            <a:r>
              <a:rPr lang="en-US" sz="3600" dirty="0" err="1" smtClean="0">
                <a:solidFill>
                  <a:srgbClr val="FF0000"/>
                </a:solidFill>
              </a:rPr>
              <a:t>hexane</a:t>
            </a:r>
            <a:endParaRPr lang="en-US" sz="3600" dirty="0" smtClean="0">
              <a:solidFill>
                <a:srgbClr val="FF00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600" dirty="0" smtClean="0"/>
              <a:t> 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33400" y="31242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/>
              <a:t>Step 3:    -methyl and    -methyl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2286000" y="31242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5181600" y="3124200"/>
            <a:ext cx="37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dirty="0">
                <a:solidFill>
                  <a:srgbClr val="00B050"/>
                </a:solidFill>
              </a:rPr>
              <a:t>4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2209800" y="3505200"/>
            <a:ext cx="51816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4510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pic>
        <p:nvPicPr>
          <p:cNvPr id="4" name="Picture 3" descr="Screen Shot 2015-03-18 at 2.02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52600"/>
            <a:ext cx="3535466" cy="280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Check your understanding and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Lesson 4: Isomers</a:t>
            </a:r>
            <a:r>
              <a:rPr lang="en-US" b="1" dirty="0"/>
              <a:t>						</a:t>
            </a:r>
          </a:p>
          <a:p>
            <a:pPr marL="0" indent="0">
              <a:buNone/>
            </a:pPr>
            <a:r>
              <a:rPr lang="en-US" b="1" i="1" dirty="0"/>
              <a:t>Objective:</a:t>
            </a:r>
            <a:endParaRPr lang="en-US" dirty="0"/>
          </a:p>
          <a:p>
            <a:pPr lvl="0"/>
            <a:r>
              <a:rPr lang="en-US" b="1" i="1" dirty="0"/>
              <a:t>Identify and construct isomers of alkanes, alkenes and alkynes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782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Compounds with the SAME MOLECULAR formula but </a:t>
            </a:r>
            <a:r>
              <a:rPr lang="en-US" b="1" dirty="0" smtClean="0"/>
              <a:t>different</a:t>
            </a:r>
            <a:r>
              <a:rPr lang="en-US" dirty="0" smtClean="0"/>
              <a:t> STRUCTURAL FORMULA</a:t>
            </a:r>
          </a:p>
          <a:p>
            <a:pPr lvl="1"/>
            <a:r>
              <a:rPr lang="en-US" dirty="0" smtClean="0"/>
              <a:t>Have different properties</a:t>
            </a:r>
          </a:p>
          <a:p>
            <a:pPr lvl="1"/>
            <a:r>
              <a:rPr lang="en-US" dirty="0" smtClean="0"/>
              <a:t>The more carbons the more possible isomers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5638800" y="3276600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91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 dirty="0"/>
              <a:t>Single Bond</a:t>
            </a:r>
            <a:r>
              <a:rPr lang="en-US" sz="3600" dirty="0"/>
              <a:t> – </a:t>
            </a:r>
            <a:r>
              <a:rPr lang="en-US" sz="3600" dirty="0">
                <a:solidFill>
                  <a:srgbClr val="FF0000"/>
                </a:solidFill>
              </a:rPr>
              <a:t>single covalent </a:t>
            </a:r>
            <a:r>
              <a:rPr lang="en-US" sz="3600" dirty="0"/>
              <a:t>bond in which they share </a:t>
            </a:r>
            <a:r>
              <a:rPr lang="en-US" sz="3600" b="1" dirty="0">
                <a:solidFill>
                  <a:srgbClr val="0070C0"/>
                </a:solidFill>
              </a:rPr>
              <a:t>1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/>
              <a:t>pair of electrons. (2 e-)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905000" y="33528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/>
              <a:t>C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667000" y="3352800"/>
            <a:ext cx="76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/>
              <a:t>C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362200" y="36576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2133600" y="3200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2971800" y="3200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76600" y="3657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29718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1524000" y="3657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21336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V="1">
            <a:off x="2514600" y="38100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953000" y="3124200"/>
            <a:ext cx="45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/>
              <a:t>C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572000" y="3276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ea typeface="Arial" pitchFamily="-105" charset="0"/>
                <a:cs typeface="Arial" pitchFamily="-105" charset="0"/>
              </a:rPr>
              <a:t>●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5105400" y="38100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ea typeface="Arial" pitchFamily="-105" charset="0"/>
                <a:cs typeface="Arial" pitchFamily="-105" charset="0"/>
              </a:rPr>
              <a:t>●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7010400" y="32766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  <a:ea typeface="Arial" pitchFamily="-105" charset="0"/>
                <a:cs typeface="Arial" pitchFamily="-105" charset="0"/>
              </a:rPr>
              <a:t>●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400800" y="28194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70C0"/>
                </a:solidFill>
                <a:ea typeface="Arial" pitchFamily="-105" charset="0"/>
                <a:cs typeface="Arial" pitchFamily="-105" charset="0"/>
              </a:rPr>
              <a:t>●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400800" y="38100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  <a:ea typeface="Arial" pitchFamily="-105" charset="0"/>
                <a:cs typeface="Arial" pitchFamily="-105" charset="0"/>
              </a:rPr>
              <a:t>●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5105400" y="28194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ea typeface="Arial" pitchFamily="-105" charset="0"/>
                <a:cs typeface="Arial" pitchFamily="-105" charset="0"/>
              </a:rPr>
              <a:t>●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5638800" y="32766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ea typeface="Arial" pitchFamily="-105" charset="0"/>
                <a:cs typeface="Arial" pitchFamily="-105" charset="0"/>
              </a:rPr>
              <a:t>●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6324600" y="31242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6019800" y="32766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  <a:ea typeface="Arial" pitchFamily="-105" charset="0"/>
                <a:cs typeface="Arial" pitchFamily="-105" charset="0"/>
              </a:rPr>
              <a:t>●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2514600" y="381000"/>
            <a:ext cx="4038600" cy="711200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>
                <a:solidFill>
                  <a:srgbClr val="000000"/>
                </a:solidFill>
              </a:rPr>
              <a:t>Types Of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43" grpId="0" animBg="1"/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 animBg="1"/>
      <p:bldP spid="14350" grpId="0" animBg="1"/>
      <p:bldP spid="14352" grpId="0" autoUpdateAnimBg="0"/>
      <p:bldP spid="14353" grpId="0" autoUpdateAnimBg="0"/>
      <p:bldP spid="14354" grpId="0" autoUpdateAnimBg="0"/>
      <p:bldP spid="14355" grpId="0" autoUpdateAnimBg="0"/>
      <p:bldP spid="14356" grpId="0" autoUpdateAnimBg="0"/>
      <p:bldP spid="14357" grpId="0" autoUpdateAnimBg="0"/>
      <p:bldP spid="14358" grpId="0" autoUpdateAnimBg="0"/>
      <p:bldP spid="14360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the isomers: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2819400" cy="14276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4" r="34873"/>
          <a:stretch/>
        </p:blipFill>
        <p:spPr>
          <a:xfrm>
            <a:off x="3810000" y="2133600"/>
            <a:ext cx="19812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4"/>
          <a:stretch/>
        </p:blipFill>
        <p:spPr>
          <a:xfrm>
            <a:off x="1066800" y="3810000"/>
            <a:ext cx="6705600" cy="271848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1981200"/>
            <a:ext cx="3048000" cy="182991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33800" y="2057400"/>
            <a:ext cx="2286000" cy="20574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4254284"/>
            <a:ext cx="3048000" cy="18299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57600" y="4406684"/>
            <a:ext cx="2438400" cy="21218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6000" y="3783228"/>
            <a:ext cx="1828800" cy="2617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9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Drawing an isomer of an Alkane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same molecular formula</a:t>
            </a:r>
          </a:p>
          <a:p>
            <a:r>
              <a:rPr lang="en-US" dirty="0" smtClean="0"/>
              <a:t>Draw a different structural formula</a:t>
            </a:r>
          </a:p>
          <a:p>
            <a:pPr lvl="1"/>
            <a:r>
              <a:rPr lang="en-US" dirty="0" smtClean="0"/>
              <a:t>(if name of compound is different but it has the same molecular formula it is an isomer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Branched alkanes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 Draw an isomer of hexane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057400"/>
            <a:ext cx="4546600" cy="1790700"/>
          </a:xfrm>
          <a:prstGeom prst="rect">
            <a:avLst/>
          </a:prstGeom>
        </p:spPr>
      </p:pic>
      <p:pic>
        <p:nvPicPr>
          <p:cNvPr id="1026" name="Picture 2" descr="Image result for 2,2-methyl pent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800"/>
            <a:ext cx="4495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3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Isomers of Alkenes/Alkynes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 or Triple bond in different locations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Example: </a:t>
            </a:r>
            <a:r>
              <a:rPr lang="en-US" dirty="0" smtClean="0"/>
              <a:t>Isomers of </a:t>
            </a:r>
            <a:r>
              <a:rPr lang="en-US" dirty="0" err="1" smtClean="0"/>
              <a:t>butene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038600"/>
            <a:ext cx="2561133" cy="173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029986"/>
            <a:ext cx="3073400" cy="171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Drawing an isomer of an alkene/alkyne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same molecular formula</a:t>
            </a:r>
          </a:p>
          <a:p>
            <a:r>
              <a:rPr lang="en-US" dirty="0" smtClean="0"/>
              <a:t>Move the location of the double or triple bond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****Be careful not to move it into the same position.  Remember you can read compounds left to right or right to left.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Draw an isomer of 1-pentene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981200"/>
            <a:ext cx="3642659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Which two compounds are isomers of each other?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1200"/>
            <a:ext cx="2902084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0" y="2044700"/>
            <a:ext cx="2184400" cy="101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345727"/>
            <a:ext cx="3162300" cy="22384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4442" y="3421039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5300" y="4119225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5975" y="3277169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9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Check your understanding and practice</a:t>
            </a:r>
          </a:p>
        </p:txBody>
      </p:sp>
    </p:spTree>
    <p:extLst>
      <p:ext uri="{BB962C8B-B14F-4D97-AF65-F5344CB8AC3E}">
        <p14:creationId xmlns:p14="http://schemas.microsoft.com/office/powerpoint/2010/main" val="27489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Lesson 5: Functional groups</a:t>
            </a:r>
            <a:r>
              <a:rPr lang="en-US" b="1" dirty="0"/>
              <a:t>			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i="1" dirty="0"/>
              <a:t>Objective:</a:t>
            </a:r>
            <a:endParaRPr lang="en-US" dirty="0"/>
          </a:p>
          <a:p>
            <a:pPr lvl="0"/>
            <a:r>
              <a:rPr lang="en-US" b="1" i="1" dirty="0"/>
              <a:t>Determine the name of the organic compound based upon the functional groups</a:t>
            </a:r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6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5791200" y="2971800"/>
            <a:ext cx="762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8305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 dirty="0"/>
              <a:t>Double Bond</a:t>
            </a:r>
            <a:r>
              <a:rPr lang="en-US" sz="3600" dirty="0"/>
              <a:t> – carbon atoms may share </a:t>
            </a:r>
            <a:r>
              <a:rPr lang="en-US" sz="3600" b="1" dirty="0">
                <a:solidFill>
                  <a:srgbClr val="0070C0"/>
                </a:solidFill>
              </a:rPr>
              <a:t>2 </a:t>
            </a:r>
            <a:r>
              <a:rPr lang="en-US" sz="3600" dirty="0"/>
              <a:t>pairs of electrons to form a double bond.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676400" y="29718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/>
              <a:t>C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438400" y="2971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/>
              <a:t>C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1371600" y="3429000"/>
            <a:ext cx="304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1371600" y="3048000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2971800" y="3505200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2971800" y="3048000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2209800" y="34290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209800" y="32766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V="1">
            <a:off x="2362200" y="35052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096000" y="30480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  <a:ea typeface="Arial" pitchFamily="-105" charset="0"/>
                <a:cs typeface="Arial" pitchFamily="-105" charset="0"/>
              </a:rPr>
              <a:t>●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6096000" y="28194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  <a:ea typeface="Arial" pitchFamily="-105" charset="0"/>
                <a:cs typeface="Arial" pitchFamily="-105" charset="0"/>
              </a:rPr>
              <a:t>●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867400" y="30480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ea typeface="Arial" pitchFamily="-105" charset="0"/>
                <a:cs typeface="Arial" pitchFamily="-105" charset="0"/>
              </a:rPr>
              <a:t>●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5867400" y="28194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ea typeface="Arial" pitchFamily="-105" charset="0"/>
                <a:cs typeface="Arial" pitchFamily="-105" charset="0"/>
              </a:rPr>
              <a:t>●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5029200" y="32766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ea typeface="Arial" pitchFamily="-105" charset="0"/>
                <a:cs typeface="Arial" pitchFamily="-105" charset="0"/>
              </a:rPr>
              <a:t>●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029200" y="26670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ea typeface="Arial" pitchFamily="-105" charset="0"/>
                <a:cs typeface="Arial" pitchFamily="-105" charset="0"/>
              </a:rPr>
              <a:t>●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6477000" y="28956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5334000" y="28956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/>
              <a:t>C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858000" y="32766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  <a:ea typeface="Arial" pitchFamily="-105" charset="0"/>
                <a:cs typeface="Arial" pitchFamily="-105" charset="0"/>
              </a:rPr>
              <a:t>●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6781800" y="25908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70C0"/>
                </a:solidFill>
                <a:ea typeface="Arial" pitchFamily="-105" charset="0"/>
                <a:cs typeface="Arial" pitchFamily="-105" charset="0"/>
              </a:rPr>
              <a:t>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utoUpdateAnimBg="0"/>
      <p:bldP spid="15364" grpId="0" autoUpdateAnimBg="0"/>
      <p:bldP spid="15365" grpId="0" autoUpdateAnimBg="0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utoUpdateAnimBg="0"/>
      <p:bldP spid="15374" grpId="0" autoUpdateAnimBg="0"/>
      <p:bldP spid="15375" grpId="0" autoUpdateAnimBg="0"/>
      <p:bldP spid="15376" grpId="0" autoUpdateAnimBg="0"/>
      <p:bldP spid="15377" grpId="0" autoUpdateAnimBg="0"/>
      <p:bldP spid="15378" grpId="0" autoUpdateAnimBg="0"/>
      <p:bldP spid="15379" grpId="0" autoUpdateAnimBg="0"/>
      <p:bldP spid="15380" grpId="0" autoUpdateAnimBg="0"/>
      <p:bldP spid="15381" grpId="0" autoUpdateAnimBg="0"/>
      <p:bldP spid="15382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Name or Draw substituted Hydrocarbons use Table 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example given in table R and compare to your problem.  </a:t>
            </a:r>
          </a:p>
          <a:p>
            <a:r>
              <a:rPr lang="en-US" dirty="0" smtClean="0"/>
              <a:t>Locate the class of compound and see how it is named or drawn in the example:</a:t>
            </a:r>
          </a:p>
          <a:p>
            <a:r>
              <a:rPr lang="en-US" dirty="0" smtClean="0"/>
              <a:t>Use it as a model to draw or name your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486400" cy="3886200"/>
          </a:xfrm>
        </p:spPr>
        <p:txBody>
          <a:bodyPr/>
          <a:lstStyle/>
          <a:p>
            <a:r>
              <a:rPr lang="en-US" dirty="0"/>
              <a:t>Have </a:t>
            </a:r>
            <a:r>
              <a:rPr lang="en-US" dirty="0" smtClean="0"/>
              <a:t>one or more </a:t>
            </a:r>
            <a:r>
              <a:rPr lang="en-US" dirty="0"/>
              <a:t>of the halogens as a branched group. </a:t>
            </a:r>
            <a:endParaRPr lang="en-US" dirty="0" smtClean="0"/>
          </a:p>
          <a:p>
            <a:r>
              <a:rPr lang="en-US" dirty="0" smtClean="0"/>
              <a:t>Name chain</a:t>
            </a:r>
          </a:p>
          <a:p>
            <a:r>
              <a:rPr lang="en-US" dirty="0" smtClean="0"/>
              <a:t>Add halogen prefix</a:t>
            </a:r>
          </a:p>
          <a:p>
            <a:r>
              <a:rPr lang="en-US" dirty="0" smtClean="0"/>
              <a:t># location of halogen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257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9062" y="1524000"/>
            <a:ext cx="2438400" cy="37830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074" name="Picture 2" descr="http://t1.gstatic.com/images?q=tbn:ANd9GcTz0pVDuAALaaL2Vbf6-sGt6L0WYwAiDTUjiLAiRcWmhdtjLJNP:ibchem.com/IB/ibfiles/organic/org_img/structures/200/2-chloropropan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1992924" cy="119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96200" y="556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556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556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38350"/>
            <a:ext cx="3886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362200" y="2038350"/>
            <a:ext cx="457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38400" y="188595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-105" charset="0"/>
              </a:rPr>
              <a:t>F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14400" y="4196862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2- </a:t>
            </a:r>
            <a:r>
              <a:rPr lang="en-US" sz="3200" dirty="0" err="1">
                <a:solidFill>
                  <a:srgbClr val="FF0000"/>
                </a:solidFill>
              </a:rPr>
              <a:t>fluoropropane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257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684242"/>
            <a:ext cx="2286000" cy="354664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127976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more than one of the same          halogen use di</a:t>
            </a:r>
            <a:r>
              <a:rPr lang="en-US" dirty="0" smtClean="0"/>
              <a:t>, tri </a:t>
            </a:r>
            <a:r>
              <a:rPr lang="en-US" dirty="0"/>
              <a:t>etc.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81400"/>
            <a:ext cx="2095500" cy="1466850"/>
          </a:xfrm>
        </p:spPr>
      </p:pic>
      <p:sp>
        <p:nvSpPr>
          <p:cNvPr id="6" name="TextBox 5"/>
          <p:cNvSpPr txBox="1"/>
          <p:nvPr/>
        </p:nvSpPr>
        <p:spPr>
          <a:xfrm>
            <a:off x="3200400" y="4038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1, 2 </a:t>
            </a:r>
            <a:r>
              <a:rPr lang="en-US" sz="2400" dirty="0" err="1" smtClean="0">
                <a:solidFill>
                  <a:srgbClr val="FF0000"/>
                </a:solidFill>
              </a:rPr>
              <a:t>dibromoethane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257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2944" y="1752600"/>
            <a:ext cx="2291055" cy="35544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384021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</a:t>
            </a:r>
            <a:r>
              <a:rPr lang="en-US" dirty="0" smtClean="0">
                <a:solidFill>
                  <a:srgbClr val="FF0000"/>
                </a:solidFill>
              </a:rPr>
              <a:t>oh</a:t>
            </a:r>
            <a:r>
              <a:rPr lang="en-US" dirty="0" smtClean="0"/>
              <a:t>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534400" cy="4191000"/>
          </a:xfrm>
        </p:spPr>
        <p:txBody>
          <a:bodyPr/>
          <a:lstStyle/>
          <a:p>
            <a:r>
              <a:rPr lang="en-US" dirty="0" smtClean="0"/>
              <a:t>Functional group (</a:t>
            </a:r>
            <a:r>
              <a:rPr lang="en-US" dirty="0" smtClean="0">
                <a:solidFill>
                  <a:srgbClr val="FF0000"/>
                </a:solidFill>
              </a:rPr>
              <a:t>OH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dirty="0" smtClean="0"/>
          </a:p>
          <a:p>
            <a:r>
              <a:rPr lang="en-US" dirty="0" smtClean="0"/>
              <a:t>Name chain</a:t>
            </a:r>
          </a:p>
          <a:p>
            <a:r>
              <a:rPr lang="en-US" dirty="0" smtClean="0"/>
              <a:t>Suffix </a:t>
            </a:r>
            <a:r>
              <a:rPr lang="en-US" dirty="0" err="1" smtClean="0"/>
              <a:t>ol</a:t>
            </a:r>
            <a:endParaRPr lang="en-US" dirty="0" smtClean="0"/>
          </a:p>
          <a:p>
            <a:r>
              <a:rPr lang="en-US" dirty="0" smtClean="0"/>
              <a:t># location of OH  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4" name="Picture 3" descr="Screen shot 2012-05-08 at 7.47.54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81599"/>
            <a:ext cx="9144000" cy="167640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608042"/>
            <a:ext cx="2286000" cy="354664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098" name="Picture 2" descr="http://t0.gstatic.com/images?q=tbn:ANd9GcRARlp5hHJyhU5MvcK9TLviG3xlVBQ8cq_rR04L0bwSPdUvUkKPxA:wiki.chemprime.chemeddl.org/images/5/52/1_propan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2713892" cy="153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0800" y="5105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5105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5105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9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8" name="Content Placeholder 5" descr="ferment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145108"/>
            <a:ext cx="1981200" cy="1938317"/>
          </a:xfrm>
        </p:spPr>
      </p:pic>
      <p:pic>
        <p:nvPicPr>
          <p:cNvPr id="5" name="Picture 4" descr="Screen shot 2012-05-08 at 7.47.54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81599"/>
            <a:ext cx="9144000" cy="1676401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6296" y="1447800"/>
            <a:ext cx="2438400" cy="37830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76063" y="4112733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1-butanol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t0.gstatic.com/images?q=tbn:ANd9GcQyqlMjztWFCsn8wL5tUawaxmzBns_pUrYjhzqh7p2YuKWxdO6N:upload.wikimedia.org/wikipedia/commons/4/4b/Butanol_flat_structu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32194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3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304800"/>
            <a:ext cx="7467600" cy="1143000"/>
          </a:xfrm>
        </p:spPr>
        <p:txBody>
          <a:bodyPr/>
          <a:lstStyle/>
          <a:p>
            <a:r>
              <a:rPr lang="en-US" dirty="0" smtClean="0"/>
              <a:t>Ether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609600"/>
            <a:ext cx="6019800" cy="2958345"/>
          </a:xfrm>
        </p:spPr>
        <p:txBody>
          <a:bodyPr/>
          <a:lstStyle/>
          <a:p>
            <a:pPr marL="0" indent="0" fontAlgn="t">
              <a:buNone/>
            </a:pPr>
            <a:endParaRPr lang="en-US" sz="2800" b="1" dirty="0"/>
          </a:p>
          <a:p>
            <a:pPr fontAlgn="t"/>
            <a:endParaRPr lang="en-US" sz="2800" b="1" dirty="0" smtClean="0"/>
          </a:p>
          <a:p>
            <a:pPr fontAlgn="t"/>
            <a:r>
              <a:rPr lang="en-US" sz="2800" b="1" dirty="0" smtClean="0"/>
              <a:t>Name each chain then place in alpha order (*this is an exception)</a:t>
            </a:r>
          </a:p>
          <a:p>
            <a:pPr fontAlgn="t"/>
            <a:r>
              <a:rPr lang="en-US" sz="2800" b="1" u="sng" dirty="0" smtClean="0"/>
              <a:t>suffix</a:t>
            </a:r>
            <a:r>
              <a:rPr lang="en-US" sz="2800" b="1" dirty="0" smtClean="0"/>
              <a:t>: -ether</a:t>
            </a:r>
          </a:p>
          <a:p>
            <a:pPr fontAlgn="t"/>
            <a:endParaRPr lang="en-US" sz="2800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382108"/>
            <a:ext cx="2593731" cy="17145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400"/>
            <a:ext cx="91440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676400"/>
            <a:ext cx="2438400" cy="37830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112972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Example: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6000" y="3200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C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0" y="3886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H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0" y="25146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H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2514600" y="2971800"/>
            <a:ext cx="0" cy="258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14600" y="3733800"/>
            <a:ext cx="0" cy="350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905000" y="3581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743200" y="3581400"/>
            <a:ext cx="83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953000" y="3200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C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5181600" y="3733800"/>
            <a:ext cx="0" cy="350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5181600" y="2895600"/>
            <a:ext cx="0" cy="350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5410200" y="3581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953000" y="2438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H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953000" y="3962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H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524000" y="32766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H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505200" y="3200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O</a:t>
            </a: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3962400" y="3581400"/>
            <a:ext cx="914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791200" y="32766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H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4800600" y="2209800"/>
            <a:ext cx="1828800" cy="2362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1143000" y="2133600"/>
            <a:ext cx="1676400" cy="2286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105400" y="16002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00B050"/>
                </a:solidFill>
              </a:rPr>
              <a:t>methyl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219200" y="1600200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00B050"/>
                </a:solidFill>
              </a:rPr>
              <a:t>methyl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743200" y="4038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Oxygen bridge</a:t>
            </a: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 flipV="1">
            <a:off x="3733800" y="3810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676400"/>
            <a:ext cx="2438400" cy="37830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400"/>
            <a:ext cx="91440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838200" y="4800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Di</a:t>
            </a:r>
            <a:r>
              <a:rPr lang="en-US" sz="2400" b="1" dirty="0" err="1" smtClean="0">
                <a:solidFill>
                  <a:srgbClr val="FF0000"/>
                </a:solidFill>
              </a:rPr>
              <a:t>methyl</a:t>
            </a:r>
            <a:r>
              <a:rPr lang="en-US" sz="2400" b="1" dirty="0" smtClean="0">
                <a:solidFill>
                  <a:srgbClr val="FF0000"/>
                </a:solidFill>
              </a:rPr>
              <a:t> ether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5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/>
      <p:bldP spid="27" grpId="0"/>
      <p:bldP spid="28" grpId="0" animBg="1"/>
      <p:bldP spid="3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Aldehyde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3886200"/>
          </a:xfrm>
        </p:spPr>
        <p:txBody>
          <a:bodyPr/>
          <a:lstStyle/>
          <a:p>
            <a:r>
              <a:rPr lang="en-US" dirty="0" smtClean="0"/>
              <a:t>Name chain</a:t>
            </a:r>
          </a:p>
          <a:p>
            <a:r>
              <a:rPr lang="en-US" dirty="0" smtClean="0"/>
              <a:t>Suffix: al</a:t>
            </a:r>
            <a:endParaRPr lang="en-US" dirty="0"/>
          </a:p>
        </p:txBody>
      </p:sp>
      <p:pic>
        <p:nvPicPr>
          <p:cNvPr id="4" name="Picture 3" descr="Screen shot 2012-05-08 at 7.57.54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15490"/>
            <a:ext cx="9144000" cy="154251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2989" y="1600200"/>
            <a:ext cx="2438400" cy="37830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050" name="Picture 2" descr="http://t1.gstatic.com/images?q=tbn:ANd9GcSj7WtFgjF_LuXyN0jz3RGEl9jQfPsCtUynyMn2inS1dqfQpxe4Tg:4.bp.blogspot.com/-dJM64EyvP3Q/TnHNH2NGZmI/AAAAAAAAADA/hfxMGpTo5Cw/s1600/Propionaldehy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2805945"/>
            <a:ext cx="25812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4" name="Picture 3" descr="Screen shot 2012-05-08 at 7.57.54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15490"/>
            <a:ext cx="9144000" cy="154251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155" y="1676400"/>
            <a:ext cx="2362199" cy="366486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85800" y="3432087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butanal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AutoShape 2" descr="data:image/jpeg;base64,/9j/4AAQSkZJRgABAQAAAQABAAD/2wCEAAkGBwgHBhQIBxQVFRUXGSAXFxYYGSAgHhweJiUgICMdISAfHysiHiElIB8dJDEiJTU3MC8wISEzODMsNyguLjcBCgoKBQUFDgUFDisZExkrKysrKysrKysrKysrKysrKysrKysrKysrKysrKysrKysrKysrKysrKysrKysrKysrK//AABEIAKgBLAMBIgACEQEDEQH/xAAcAAEAAgMBAQEAAAAAAAAAAAAABgcDBAUCAQj/xABPEAABAgQDBAMLBA8GBwAAAAABAAIDBAURBhIhBxMxQSJRYQgUMjY3cXOBkbGzcnShshUWMzRSVFV1g5KkwcLR0hcjU2KT0zU4QkNEY6L/xAAUAQEAAAAAAAAAAAAAAAAAAAAA/8QAFBEBAAAAAAAAAAAAAAAAAAAAAP/aAAwDAQACEQMRAD8AvFERAREQEREBERAREQEREBERAREQEREBERAREQEREBERAREQEREBERAREQEREBERAREQEREBERAREQeI7zDguiDkCVEtl2L5jGtAiVKbhthlsYwsrSSLBrHX1+UVKpz70f8AJPuVK7C8W0Cg4SiylYmIcJ5mHPDXE3LSyGL8OsH2ILwUHwbjeaxDi+fokaExjZV7mtcCbus8s1voNBdb39o+Dfx2D7T/ACUB2NzMGc2k1ialXBzHve9jhwLTFcQR5wUF0IiICju0DEUbCuFItZl2Ne6GWANcSAczmt5edSJQPbj5M5nzw/iMQSvDlRfV8Py9TigNMaEyIWjgC5odYe1ZK5OvptFjz8MAmFCfEAPAlrSbH2KE4Mx9hOSwjJys1OQmvZLw2PaSbhwaAQdORWbE+0DCU1hqal5ecguc+BEa1oJuSWkAcOZQdPZtimPjDDf2VmobYZ3jmZWkkWFuvzqVKte5+8nw9M/9yspAREQQzHWMpnDNdp9Ol4bHibi7txcTdvShtuLcfDPHqUzVQbcJiDKYposzMkNYyO5znHgAHwCT6gpr/aPg38dg+0/yQfNpWKpjB2G/srKw2xDvGsyuJAsb66eZd+jTjqhSIM7EABiQ2PIHAFzQbfSqj21Yww9XMF96UmZhxYm9Y7K062Adc8FaeFPFeU9BC+o1B1UREBERAREQEXCxliqnYQoxqVTJ45WMHhPdyaPeSeAUClKjtXxXCE9TGy8hBdqwRRdzm8r3Y8+vK2/mQW0iqOaxnjrA0djsbwIcxLHomYlxqD9Av2Oa2/Iq06bPytUkGT8g4PhxGhzHDmD7vMdQg2UREBERAREQEREBERBhnPvR/wAk+5U3sFw3Q6xhCLMVWWgxniZc0OiMa4gZIZtcjhck+tXNMtL5dzG8S0gexQPYph2rYYwrFkq5D3UR0w54bma7olkMA3aSOLT7EHf+0XCf4jK/6LP5KudjsCFK7S6xLyzQ1jYj2ta0WAAiuAAA4ADSyudVps8wvWqPj+qVOpQskKPEe6E/Mw5gYjnDRriRoQdQEFloiICge3HyZzPnh/EYp4oltVo8/X8DR6bSWbyK8sytu0Xs9rjq4gcAUGjgrBuGJrB0lMTMnLOe+XhOc50JpJJYCSSRqSVmxTgvC8vhmajwJKWa5sCI5rhCaCCGOIINtCCu9hCTmKdhSUkpxuWJDgQ2PbcGzg0Ai4JBsRyWXEktGncOzMpKjM98GIxouBdxaQBc6C5PNBB+5+8nw9M/9yspQfY9QanhzBwkKzD3cTevdlzNdobWN2khThAREQVDtugwpnFdEgTDQ5ro7muadQQXwAQewhT37RsJ/iMr/os/ko5tNw1V65iakzlLhZ2S8YvjOzNGVueEb2c4E6NdwvwViIKe24YZoNJwT3zS5WBCfvmDMyG1ptZ2lwOCszCnivKeghfUao3tjoFTxHg/vCiw95E3rXZczW6DNc3cQOYUpw9LxZSgS8tMjK9kFjXC4NiGgEXGnHqQdBERAREQEREFOY2Y3Ee2+Qoc30oMJm8LDwLrOiG/WHBjAR2K41TmPHtwxtnkMRzmkCK3dufyabOhkm/AND2OPZdXGDcXCDTrFNlqxSotNnRdkVpY4efmO0cQeRAVZdzzUIxoc1RJkkmWjaDXoh99B2ZmPPrKsut1WVolIi1OeIDITS49vUB2k2AHMkBVr3PNOjMoMzWpgWMzF0P4QZfXzZ3PHqKC2EREBERAREQEREBERAREQcDCeInYhdNh0MM73mokt4V82S3S4C178PpXfUE2VfdKt+c5j+FTtAREQEREGhX6gaRQpiphubcwnxct7XytLrX5Xta684cqZrNAgVRzcm+htiZb3tmANr2F7XWpjvxIn/msb4bli2e+Ikj82hfVCCQoiICIiAuBjHET8OS8vFZDETfTMOXILsuUPv0uBva3D6V31BNrn/D5D84y/wDEgnaIiAiIgIiIC16hOy1NkXzs84Mhw2l73HkBqTpqfMFsKvcZvdi7FMLBUvfcsyzE+4cMoILIN+RcbOI42sRwKCSYioVHxvh0S0304UQCJDiMOouLte0+Y+sEjmoLTqBtPwlBEjRY8tOQGgNhiNcOaBy4ggcgMxAAFrcFPMXV6XwphyJUXAEtGWFDH/W86MYAOs9XAAnkt+jRJ+NSYUWrNayMWNMRrPBa62oFyeB7T5ygrONgXGWMplhx5NMhy7SHd7S/M9ulh8ol1tbWurSkJOWp0kyTkmhkNjQ1rRwAHJZ0QEREBERARVnhiuVSZ20T9ImIr3QIcEuZCJ6LTeDqP1ne1WYgIqwxZXarKbZqfSZaM9sCJCa58MHouOaNqf1R7FZ6AiIgIvjiGtzO0AVROxPiraNWoshgt4lZKEcr5ojpPP8Al5i/ENFiBq5wuAgsyi0OSohjmQBG/jOmIlzfputcjqGnBdJVVH2b4vk4QmaTW5l8VouGxS/I49t4jgB5w5dXZdjicxA+NRMQtEOdltIg0GcA5S6w0BBsDbTVpHGwCwEREBEXNxHW5PDtFi1aoEhkNtyBxJ4Bo7SSAPOg2alJQalToshNXLIrHQ32NjlcC068tCvlLkIFKpsOnylwyEwMaCbmwFhrz0VUUmDj3aTB+ykWaNOlHE7pkIHO4X43Ba4g8MxNja4bYr1WsL48wdKOrNBqUabEPpRIEe7rtGpsHOcDpe4GV1uBJsgt9FHsB4qlsYYdZVZcZXXLIjPwHi1x2ixBHYQpCgIiIC5ldoclXYUKHUA4iFFbHZY26bb2v1jXguHtJxtCwZSWxITN7MRTkgQus83G2uUXGg1JIGl7iMSWC8d4hhCfxJVI0s52ogS925QeAOVzRccOfyigtZFTFUmsabLJmHOT8y6oSDnZYheOmwntcS4G18pzFp4EDoq4JCcgVCSZOyhzMiND2O62kXB9iDOiIgIirjH+OKpArzMI4NY185EF3xDYiCCLjQ6Xy9Il2gFtHX0Cx1y6PQafRpmPMyLSHzETexXOJJJ6rnXKNbN4C5soC3Zriyah76oVyabFOpEPOGNPUAIjbjzAeZa9AxViTCGL2YWxy8RocYgS80BxubNBNtddCDq0kG5bYoO/EkprFO0Pez0NzZSnkGGHggRZhwvnAI1bDFrHrsQSCVO0RAREQEREBERBQ32wRsObbahOQJaNNF0PJu4IJcAdycxsDp0besKW/wBqk/8Akeof6bv6VzsIf8wFT9AffLq3UFBRsQRsR7aqdOR5aNKlrAzdxgQ42MU5hcDQ5reoq5sS1Cr06SbFoUp328usYe9bDs2xObM4WOoAt29irbGvl9pnoW/Wjq4EEE+2jHf5E/boX9K9Q8T45dEAfRLC+p79hadvgqcogi+06cfI4AnY8O99yWaf5rM5fK48lydhsrBl9m0vEhCxiOiPees53Nv+q1o9SlGLaUa5hmZpbOMWE5rb/hW6P/1ZQXYJXIUxhc4fj9CPKvcDDdo7K5xdex6nFzSOVhe1wgtBakGl0+BPvn4MGG2K/wAOKGAPdwFi61yNAts6alV9hTHk5ifHszS6ayE+SgjSOL3J0HG+Uhzs1tPBaTqgk2J6lW6bBY6gyffZJIc3fNhZRyN3DW/Yo/8AbRjv8ift0L+lTtEEToVexZO1RkvVqV3vCN80bvqG/LYEjotFzcgDsvdQ7ukZt8PDMtKNvZ8bMe3K06H9a9uzsVuqtdvlFi1TBHfUuCXS8QRSAL9Cxa72XDieppQWHIysGRkocnLCzIbQxo6gBYD2BZiARYriYKxFLYow3BqksQS5oERoPgRAOk089Dw6xY8CuhWKpKUWlxKlUXBkOG3M4n3DrJNgBzJAQfabTJCky/e9LhQ4LOOWGwNF+uwGp7VwcQ1zFMhUTAo1M76h2B3vfMOHrzGVwvp1rT2V4qq+L6G+p1aFDht3hZDLA4ZgOJ6RPAm1xzDuFlNUEE+2jHf5E/boX9K7uF6pXqlvPs/I955cuT+/ZFz3vfwAMuWw48b9i7yIKcxQG1PugZCTmblkOGHNBvbM1sSKD+sG69g6lcap7anmwvtIp2MXg7n7jFIHg+ECe0mG9xA/yFW7Lx4M1LtmJZzXscA5rmm4IOoII0IKDHPyMpUpUylQhsiwza7HtDmmxBFwdDYgFZIEGFLwRBl2hrWiwa0AADqAGgUW2m4xZgzDZnYWQx3ENgw33s43GYkAg2a25J67C+oXZwxOz9Rw/AnaqwQ4sRge5jb2bfUDXUG1rg8DcII5M4lxvDmXMgUbO0OIa7v2EMwvobFulxrZY/tox3+RP26F/Sp2iDn0GbqE9TGzFXl+9opvmhbwRMupA6TdDcWPrVW7Hg2o7Q6xVZi5iCIWNJ5Nc9+nqENo9SuJU1hWYh4K2yTtJqJDIc6d5Be7QElxc0X87ojO1wA5oLlWnO0unz8eHHnoMOI6Hcw3PYHFhNrltxoTYcOoLcVfY9x7O0XEsph7DrIUaYjO/vGPzdEGwbq3wSdXEm9mi9rEFBYKIiAiIgIiICIiCIUfBP2N2gTOK9/m38Pd7rJbL9z1zZjf7nwsOPYpeiIIfW8D/ZXH8rirf5dwwM3W7vmsXm+bMLeH1Hh2qYIiAiIgKA4v2X0+u1T7NUuNEk5q9zFhcCeGYgEEOtpdpHbdT5EFVzOzTFdUh96VmsxnwTo5jWEF45g9O3tuOxTrCmGKXhOlCn0htm8XOOrnu/CceZ82g5ALmbP6xP1d9QFRfn3M/GgQ+i0ZYbcuVvRAva51OvapagIiIC8vY2IwsiAEEWIPAjqXpEFYzeyTvGpun8GTsaRLtXQxdzD2DpA24mzs3qWE7J6lWZlj8Z1KNMw2m+5aC1t/OXEDS4JAB14hT/Fk5Hp+FZudkzliQ5eLEY6wNnNY4g2OhsQNCseDZ2YqWE5SenXZokSCx73WAu4tBJsAANepB0pCTlqdJsk5FgZDYMrWtGgCzoiAiIg0K3R5CvUx9NqrA+G8ag/QQRqCDzCrqBssrtEvCwrVo8GEeEJ7cwHscG37Q0K1FEto1YqFGk5OJTX5DEnYMF/RabsdmzN6QNr2Go17UHEoWyeBCrIrOK5qJPxm+BvAQwW1FwXOLrG9hcN14KyERAREQFG8bYKpGM5ES9UDg5msOKywe3rGoIINtQfoOqkiIKsZs5xlLQe9JOtxhC1Aux2YDkAd5f2EW5LuYL2eUjB0R9UmIjo8wQS+Zi6Wv4RAJOW+tySTx1sputWqU+Wq1NiU+ebmhxGljh2HT1HqPIoNkEOF2r6oNs2qExJOi4Nq7rx5PSG4/wDdlz4Dx8kENPV0Re91OUBERAREQEREBERAREQEREBF8JAFysUpNy07D3km9kQA2JY4OF+NrjnqEEK2VfdKt+c5j+FTta8nISkiXmShsZvHmI/K0DM88XG3Fx5kpBnZSYjOgQIjHOb4TWuBLeWoBuNdNUGwiIgIixTExAlYRjTLmsaOLnEAe0oORjvxIn/msb4bli2e+Ikj82hfVC7b2S0/Jljw2JDiNsRo5rmkewgg+tfIMKWp8mIUENhw4bbACwa1oHsAAQZ0WGWmpebh72Ue17eF2uBF+q4WZAREQFBNrn/D5D84y/8AEppMTkrLRGw5mIxhcbNDnAFx00AJ14jh1heZ6nydQa1s9DZEDHCIzO0HK8cHC/Ai51QbKLDNTUvJw97Nvaxt7Xc4AX6rlZGPbEYHwyCCLgjgR1hB6REQEREBERBqmnSRqQqRhs3wZuxEyjMGXvlvxtck2W0qq7o0kYIg2/Gm/DiqzpD7xh/Ib7ggzoortT02eztv8I+8LR2JknZjKE/+34sRBOEREBERAREQEREBERBhnPvR/wAk+5Vh3OPiRG+dP+HCVnzn3o/5J9yoDZBAx3Fw3EdhKLKsg792YRgc2fKy5FmHTLl+lB+hVTmybyp1r0sT4zl1+89r/wDj0/2O/wBtR/YkJxu0GqtqZaYwc7elngl+8dmLezNeyC7EREBQPbj5M5nzw/iMU8UD24+TOZ88P4jEHewD4jSHzWD9Rqz4w8Upz5vF+o5VthWV2puwzKupkaREHcw90Hg5gzKMoNmcbWustflNqraDMGfjyBhbl+8DQbluU5rf3fG17IOj3P3k+Hpn/wAKspVr3P3k+Hpn/uVlICIiCpds/jnQvnB+vAVtKnNvAm3Yio4pxaIu9fuy7gH5oOUnsva66/ee1/8Ax6f7Hf7aB3QfiB+nZ7nKb4U8VpT0EL6jVS21eXx/CwpmxVFlHwN43SEDmza24sGnFXThTxXlPQQvqNQdVERAREQEREFVd0d4kQfnTPhxVilq3tiEs0QqdKFuUWOdvC2n/krL3R3iRB+dM+HFVnSH3jD+Q33BBS2NKvtSj4WmIVckZWHLlhEV7XNzNbpqLTDvcVN9iXkxlP0vxYi39qfk8nfRH3haGxLyYyn6X4sRBOUREBERAREQEREBERBhnPvR/wAk+5Vh3OPiRG+dP+HCVpvaHsLHcDoVzMN4cpOGJF0lQ4e6hueYhbmc7pEAE3e4ng0adiDqqnNk3lTrXpYnxnK41xqThai0eqxqpTYWSLHJdFdnecxJLjo5xA1JOgCDsoiICge3HyZzPnh/EYp4tCuUan1+mOptWZvIT7Zm5nNvYgjVpB4gc0GhgHxGkPmsH6jVnxh4pTnzeL9Ry36fJy9OkYcjJjLDhtDGNuTZoFgLkkmwHNepyVgzso+UmhmY9pY4XIu0ixFxqNDyQV33P3k+Hpn/ALlZS5mH6BTMN0/vCiw93DzF2XM52p4m7iTyXTQEREFS7Z/HOhfOD9eAraXIrWGqRXJ2BOVSFnfLuzwXZnDK67TezXAHVreN+C66CtO6D8QP07Pc5TbCnivKeghfUavWIaBS8SU/vCtQ95DzB2XM5uovY3aQeZW7KS0GTlGSssLMY0MaLk2AFgLnU6DmgzIiICIiAiIg4OMsJ07GNMbTqqYgY2IIg3ZANwHN5g6WcfoXbhQxChCG3gAAPUvaINCu0mXrtHi0udzBkVuVxabG3YSCsWGaFKYaokOkU8uMOHmyl5Bd0nFxuQBzcV1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wgHBhQIBxQVFRUXGSAXFxYYGSAgHhweJiUgICMdISAfHysiHiElIB8dJDEiJTU3MC8wISEzODMsNyguLjcBCgoKBQUFDgUFDisZExkrKysrKysrKysrKysrKysrKysrKysrKysrKysrKysrKysrKysrKysrKysrKysrKysrK//AABEIAKgBLAMBIgACEQEDEQH/xAAcAAEAAgMBAQEAAAAAAAAAAAAABgcDBAUCAQj/xABPEAABAgQDBAMLBA8GBwAAAAABAAIDBAURBhIhBxMxQSJRYQgUMjY3cXOBkbGzcnShshUWMzRSVFV1g5KkwcLR0hcjU2KT0zU4QkNEY6L/xAAUAQEAAAAAAAAAAAAAAAAAAAAA/8QAFBEBAAAAAAAAAAAAAAAAAAAAAP/aAAwDAQACEQMRAD8AvFERAREQEREBERAREQEREBERAREQEREBERAREQEREBERAREQEREBERAREQEREBERAREQEREBERAREQeI7zDguiDkCVEtl2L5jGtAiVKbhthlsYwsrSSLBrHX1+UVKpz70f8AJPuVK7C8W0Cg4SiylYmIcJ5mHPDXE3LSyGL8OsH2ILwUHwbjeaxDi+fokaExjZV7mtcCbus8s1voNBdb39o+Dfx2D7T/ACUB2NzMGc2k1ialXBzHve9jhwLTFcQR5wUF0IiICju0DEUbCuFItZl2Ne6GWANcSAczmt5edSJQPbj5M5nzw/iMQSvDlRfV8Py9TigNMaEyIWjgC5odYe1ZK5OvptFjz8MAmFCfEAPAlrSbH2KE4Mx9hOSwjJys1OQmvZLw2PaSbhwaAQdORWbE+0DCU1hqal5ecguc+BEa1oJuSWkAcOZQdPZtimPjDDf2VmobYZ3jmZWkkWFuvzqVKte5+8nw9M/9yspAREQQzHWMpnDNdp9Ol4bHibi7txcTdvShtuLcfDPHqUzVQbcJiDKYposzMkNYyO5znHgAHwCT6gpr/aPg38dg+0/yQfNpWKpjB2G/srKw2xDvGsyuJAsb66eZd+jTjqhSIM7EABiQ2PIHAFzQbfSqj21Yww9XMF96UmZhxYm9Y7K062Adc8FaeFPFeU9BC+o1B1UREBERAREQEXCxliqnYQoxqVTJ45WMHhPdyaPeSeAUClKjtXxXCE9TGy8hBdqwRRdzm8r3Y8+vK2/mQW0iqOaxnjrA0djsbwIcxLHomYlxqD9Av2Oa2/Iq06bPytUkGT8g4PhxGhzHDmD7vMdQg2UREBERAREQEREBERBhnPvR/wAk+5U3sFw3Q6xhCLMVWWgxniZc0OiMa4gZIZtcjhck+tXNMtL5dzG8S0gexQPYph2rYYwrFkq5D3UR0w54bma7olkMA3aSOLT7EHf+0XCf4jK/6LP5KudjsCFK7S6xLyzQ1jYj2ta0WAAiuAAA4ADSyudVps8wvWqPj+qVOpQskKPEe6E/Mw5gYjnDRriRoQdQEFloiICge3HyZzPnh/EYp4oltVo8/X8DR6bSWbyK8sytu0Xs9rjq4gcAUGjgrBuGJrB0lMTMnLOe+XhOc50JpJJYCSSRqSVmxTgvC8vhmajwJKWa5sCI5rhCaCCGOIINtCCu9hCTmKdhSUkpxuWJDgQ2PbcGzg0Ai4JBsRyWXEktGncOzMpKjM98GIxouBdxaQBc6C5PNBB+5+8nw9M/9yspQfY9QanhzBwkKzD3cTevdlzNdobWN2khThAREQVDtugwpnFdEgTDQ5ro7muadQQXwAQewhT37RsJ/iMr/os/ko5tNw1V65iakzlLhZ2S8YvjOzNGVueEb2c4E6NdwvwViIKe24YZoNJwT3zS5WBCfvmDMyG1ptZ2lwOCszCnivKeghfUao3tjoFTxHg/vCiw95E3rXZczW6DNc3cQOYUpw9LxZSgS8tMjK9kFjXC4NiGgEXGnHqQdBERAREQEREFOY2Y3Ee2+Qoc30oMJm8LDwLrOiG/WHBjAR2K41TmPHtwxtnkMRzmkCK3dufyabOhkm/AND2OPZdXGDcXCDTrFNlqxSotNnRdkVpY4efmO0cQeRAVZdzzUIxoc1RJkkmWjaDXoh99B2ZmPPrKsut1WVolIi1OeIDITS49vUB2k2AHMkBVr3PNOjMoMzWpgWMzF0P4QZfXzZ3PHqKC2EREBERAREQEREBERAREQcDCeInYhdNh0MM73mokt4V82S3S4C178PpXfUE2VfdKt+c5j+FTtAREQEREGhX6gaRQpiphubcwnxct7XytLrX5Xta684cqZrNAgVRzcm+htiZb3tmANr2F7XWpjvxIn/msb4bli2e+Ikj82hfVCCQoiICIiAuBjHET8OS8vFZDETfTMOXILsuUPv0uBva3D6V31BNrn/D5D84y/wDEgnaIiAiIgIiIC16hOy1NkXzs84Mhw2l73HkBqTpqfMFsKvcZvdi7FMLBUvfcsyzE+4cMoILIN+RcbOI42sRwKCSYioVHxvh0S0304UQCJDiMOouLte0+Y+sEjmoLTqBtPwlBEjRY8tOQGgNhiNcOaBy4ggcgMxAAFrcFPMXV6XwphyJUXAEtGWFDH/W86MYAOs9XAAnkt+jRJ+NSYUWrNayMWNMRrPBa62oFyeB7T5ygrONgXGWMplhx5NMhy7SHd7S/M9ulh8ol1tbWurSkJOWp0kyTkmhkNjQ1rRwAHJZ0QEREBERARVnhiuVSZ20T9ImIr3QIcEuZCJ6LTeDqP1ne1WYgIqwxZXarKbZqfSZaM9sCJCa58MHouOaNqf1R7FZ6AiIgIvjiGtzO0AVROxPiraNWoshgt4lZKEcr5ojpPP8Al5i/ENFiBq5wuAgsyi0OSohjmQBG/jOmIlzfputcjqGnBdJVVH2b4vk4QmaTW5l8VouGxS/I49t4jgB5w5dXZdjicxA+NRMQtEOdltIg0GcA5S6w0BBsDbTVpHGwCwEREBEXNxHW5PDtFi1aoEhkNtyBxJ4Bo7SSAPOg2alJQalToshNXLIrHQ32NjlcC068tCvlLkIFKpsOnylwyEwMaCbmwFhrz0VUUmDj3aTB+ykWaNOlHE7pkIHO4X43Ba4g8MxNja4bYr1WsL48wdKOrNBqUabEPpRIEe7rtGpsHOcDpe4GV1uBJsgt9FHsB4qlsYYdZVZcZXXLIjPwHi1x2ixBHYQpCgIiIC5ldoclXYUKHUA4iFFbHZY26bb2v1jXguHtJxtCwZSWxITN7MRTkgQus83G2uUXGg1JIGl7iMSWC8d4hhCfxJVI0s52ogS925QeAOVzRccOfyigtZFTFUmsabLJmHOT8y6oSDnZYheOmwntcS4G18pzFp4EDoq4JCcgVCSZOyhzMiND2O62kXB9iDOiIgIirjH+OKpArzMI4NY185EF3xDYiCCLjQ6Xy9Il2gFtHX0Cx1y6PQafRpmPMyLSHzETexXOJJJ6rnXKNbN4C5soC3Zriyah76oVyabFOpEPOGNPUAIjbjzAeZa9AxViTCGL2YWxy8RocYgS80BxubNBNtddCDq0kG5bYoO/EkprFO0Pez0NzZSnkGGHggRZhwvnAI1bDFrHrsQSCVO0RAREQEREBERBQ32wRsObbahOQJaNNF0PJu4IJcAdycxsDp0besKW/wBqk/8Akeof6bv6VzsIf8wFT9AffLq3UFBRsQRsR7aqdOR5aNKlrAzdxgQ42MU5hcDQ5reoq5sS1Cr06SbFoUp328usYe9bDs2xObM4WOoAt29irbGvl9pnoW/Wjq4EEE+2jHf5E/boX9K9Q8T45dEAfRLC+p79hadvgqcogi+06cfI4AnY8O99yWaf5rM5fK48lydhsrBl9m0vEhCxiOiPees53Nv+q1o9SlGLaUa5hmZpbOMWE5rb/hW6P/1ZQXYJXIUxhc4fj9CPKvcDDdo7K5xdex6nFzSOVhe1wgtBakGl0+BPvn4MGG2K/wAOKGAPdwFi61yNAts6alV9hTHk5ifHszS6ayE+SgjSOL3J0HG+Uhzs1tPBaTqgk2J6lW6bBY6gyffZJIc3fNhZRyN3DW/Yo/8AbRjv8ift0L+lTtEEToVexZO1RkvVqV3vCN80bvqG/LYEjotFzcgDsvdQ7ukZt8PDMtKNvZ8bMe3K06H9a9uzsVuqtdvlFi1TBHfUuCXS8QRSAL9Cxa72XDieppQWHIysGRkocnLCzIbQxo6gBYD2BZiARYriYKxFLYow3BqksQS5oERoPgRAOk089Dw6xY8CuhWKpKUWlxKlUXBkOG3M4n3DrJNgBzJAQfabTJCky/e9LhQ4LOOWGwNF+uwGp7VwcQ1zFMhUTAo1M76h2B3vfMOHrzGVwvp1rT2V4qq+L6G+p1aFDht3hZDLA4ZgOJ6RPAm1xzDuFlNUEE+2jHf5E/boX9K7uF6pXqlvPs/I955cuT+/ZFz3vfwAMuWw48b9i7yIKcxQG1PugZCTmblkOGHNBvbM1sSKD+sG69g6lcap7anmwvtIp2MXg7n7jFIHg+ECe0mG9xA/yFW7Lx4M1LtmJZzXscA5rmm4IOoII0IKDHPyMpUpUylQhsiwza7HtDmmxBFwdDYgFZIEGFLwRBl2hrWiwa0AADqAGgUW2m4xZgzDZnYWQx3ENgw33s43GYkAg2a25J67C+oXZwxOz9Rw/AnaqwQ4sRge5jb2bfUDXUG1rg8DcII5M4lxvDmXMgUbO0OIa7v2EMwvobFulxrZY/tox3+RP26F/Sp2iDn0GbqE9TGzFXl+9opvmhbwRMupA6TdDcWPrVW7Hg2o7Q6xVZi5iCIWNJ5Nc9+nqENo9SuJU1hWYh4K2yTtJqJDIc6d5Be7QElxc0X87ojO1wA5oLlWnO0unz8eHHnoMOI6Hcw3PYHFhNrltxoTYcOoLcVfY9x7O0XEsph7DrIUaYjO/vGPzdEGwbq3wSdXEm9mi9rEFBYKIiAiIgIiICIiCIUfBP2N2gTOK9/m38Pd7rJbL9z1zZjf7nwsOPYpeiIIfW8D/ZXH8rirf5dwwM3W7vmsXm+bMLeH1Hh2qYIiAiIgKA4v2X0+u1T7NUuNEk5q9zFhcCeGYgEEOtpdpHbdT5EFVzOzTFdUh96VmsxnwTo5jWEF45g9O3tuOxTrCmGKXhOlCn0htm8XOOrnu/CceZ82g5ALmbP6xP1d9QFRfn3M/GgQ+i0ZYbcuVvRAva51OvapagIiIC8vY2IwsiAEEWIPAjqXpEFYzeyTvGpun8GTsaRLtXQxdzD2DpA24mzs3qWE7J6lWZlj8Z1KNMw2m+5aC1t/OXEDS4JAB14hT/Fk5Hp+FZudkzliQ5eLEY6wNnNY4g2OhsQNCseDZ2YqWE5SenXZokSCx73WAu4tBJsAANepB0pCTlqdJsk5FgZDYMrWtGgCzoiAiIg0K3R5CvUx9NqrA+G8ag/QQRqCDzCrqBssrtEvCwrVo8GEeEJ7cwHscG37Q0K1FEto1YqFGk5OJTX5DEnYMF/RabsdmzN6QNr2Go17UHEoWyeBCrIrOK5qJPxm+BvAQwW1FwXOLrG9hcN14KyERAREQFG8bYKpGM5ES9UDg5msOKywe3rGoIINtQfoOqkiIKsZs5xlLQe9JOtxhC1Aux2YDkAd5f2EW5LuYL2eUjB0R9UmIjo8wQS+Zi6Wv4RAJOW+tySTx1sputWqU+Wq1NiU+ebmhxGljh2HT1HqPIoNkEOF2r6oNs2qExJOi4Nq7rx5PSG4/wDdlz4Dx8kENPV0Re91OUBERAREQEREBERAREQEREBF8JAFysUpNy07D3km9kQA2JY4OF+NrjnqEEK2VfdKt+c5j+FTta8nISkiXmShsZvHmI/K0DM88XG3Fx5kpBnZSYjOgQIjHOb4TWuBLeWoBuNdNUGwiIgIixTExAlYRjTLmsaOLnEAe0oORjvxIn/msb4bli2e+Ikj82hfVC7b2S0/Jljw2JDiNsRo5rmkewgg+tfIMKWp8mIUENhw4bbACwa1oHsAAQZ0WGWmpebh72Ue17eF2uBF+q4WZAREQFBNrn/D5D84y/8AEppMTkrLRGw5mIxhcbNDnAFx00AJ14jh1heZ6nydQa1s9DZEDHCIzO0HK8cHC/Ai51QbKLDNTUvJw97Nvaxt7Xc4AX6rlZGPbEYHwyCCLgjgR1hB6REQEREBERBqmnSRqQqRhs3wZuxEyjMGXvlvxtck2W0qq7o0kYIg2/Gm/DiqzpD7xh/Ib7ggzoortT02eztv8I+8LR2JknZjKE/+34sRBOEREBERAREQEREBERBhnPvR/wAk+5Vh3OPiRG+dP+HCVnzn3o/5J9yoDZBAx3Fw3EdhKLKsg792YRgc2fKy5FmHTLl+lB+hVTmybyp1r0sT4zl1+89r/wDj0/2O/wBtR/YkJxu0GqtqZaYwc7elngl+8dmLezNeyC7EREBQPbj5M5nzw/iMU8UD24+TOZ88P4jEHewD4jSHzWD9Rqz4w8Upz5vF+o5VthWV2puwzKupkaREHcw90Hg5gzKMoNmcbWustflNqraDMGfjyBhbl+8DQbluU5rf3fG17IOj3P3k+Hpn/wAKspVr3P3k+Hpn/uVlICIiCpds/jnQvnB+vAVtKnNvAm3Yio4pxaIu9fuy7gH5oOUnsva66/ee1/8Ax6f7Hf7aB3QfiB+nZ7nKb4U8VpT0EL6jVS21eXx/CwpmxVFlHwN43SEDmza24sGnFXThTxXlPQQvqNQdVERAREQEREFVd0d4kQfnTPhxVilq3tiEs0QqdKFuUWOdvC2n/krL3R3iRB+dM+HFVnSH3jD+Q33BBS2NKvtSj4WmIVckZWHLlhEV7XNzNbpqLTDvcVN9iXkxlP0vxYi39qfk8nfRH3haGxLyYyn6X4sRBOUREBERAREQEREBERBhnPvR/wAk+5Vh3OPiRG+dP+HCVpvaHsLHcDoVzMN4cpOGJF0lQ4e6hueYhbmc7pEAE3e4ng0adiDqqnNk3lTrXpYnxnK41xqThai0eqxqpTYWSLHJdFdnecxJLjo5xA1JOgCDsoiICge3HyZzPnh/EYp4tCuUan1+mOptWZvIT7Zm5nNvYgjVpB4gc0GhgHxGkPmsH6jVnxh4pTnzeL9Ry36fJy9OkYcjJjLDhtDGNuTZoFgLkkmwHNepyVgzso+UmhmY9pY4XIu0ixFxqNDyQV33P3k+Hpn/ALlZS5mH6BTMN0/vCiw93DzF2XM52p4m7iTyXTQEREFS7Z/HOhfOD9eAraXIrWGqRXJ2BOVSFnfLuzwXZnDK67TezXAHVreN+C66CtO6D8QP07Pc5TbCnivKeghfUavWIaBS8SU/vCtQ95DzB2XM5uovY3aQeZW7KS0GTlGSssLMY0MaLk2AFgLnU6DmgzIiICIiAiIg4OMsJ07GNMbTqqYgY2IIg3ZANwHN5g6WcfoXbhQxChCG3gAAPUvaINCu0mXrtHi0udzBkVuVxabG3YSCsWGaFKYaokOkU8uMOHmyl5Bd0nFxuQBzcV1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wgHBhQIBxQVFRUXGSAXFxYYGSAgHhweJiUgICMdISAfHysiHiElIB8dJDEiJTU3MC8wISEzODMsNyguLjcBCgoKBQUFDgUFDisZExkrKysrKysrKysrKysrKysrKysrKysrKysrKysrKysrKysrKysrKysrKysrKysrKysrK//AABEIAKgBLAMBIgACEQEDEQH/xAAcAAEAAgMBAQEAAAAAAAAAAAAABgcDBAUCAQj/xABPEAABAgQDBAMLBA8GBwAAAAABAAIDBAURBhIhBxMxQSJRYQgUMjY3cXOBkbGzcnShshUWMzRSVFV1g5KkwcLR0hcjU2KT0zU4QkNEY6L/xAAUAQEAAAAAAAAAAAAAAAAAAAAA/8QAFBEBAAAAAAAAAAAAAAAAAAAAAP/aAAwDAQACEQMRAD8AvFERAREQEREBERAREQEREBERAREQEREBERAREQEREBERAREQEREBERAREQEREBERAREQEREBERAREQeI7zDguiDkCVEtl2L5jGtAiVKbhthlsYwsrSSLBrHX1+UVKpz70f8AJPuVK7C8W0Cg4SiylYmIcJ5mHPDXE3LSyGL8OsH2ILwUHwbjeaxDi+fokaExjZV7mtcCbus8s1voNBdb39o+Dfx2D7T/ACUB2NzMGc2k1ialXBzHve9jhwLTFcQR5wUF0IiICju0DEUbCuFItZl2Ne6GWANcSAczmt5edSJQPbj5M5nzw/iMQSvDlRfV8Py9TigNMaEyIWjgC5odYe1ZK5OvptFjz8MAmFCfEAPAlrSbH2KE4Mx9hOSwjJys1OQmvZLw2PaSbhwaAQdORWbE+0DCU1hqal5ecguc+BEa1oJuSWkAcOZQdPZtimPjDDf2VmobYZ3jmZWkkWFuvzqVKte5+8nw9M/9yspAREQQzHWMpnDNdp9Ol4bHibi7txcTdvShtuLcfDPHqUzVQbcJiDKYposzMkNYyO5znHgAHwCT6gpr/aPg38dg+0/yQfNpWKpjB2G/srKw2xDvGsyuJAsb66eZd+jTjqhSIM7EABiQ2PIHAFzQbfSqj21Yww9XMF96UmZhxYm9Y7K062Adc8FaeFPFeU9BC+o1B1UREBERAREQEXCxliqnYQoxqVTJ45WMHhPdyaPeSeAUClKjtXxXCE9TGy8hBdqwRRdzm8r3Y8+vK2/mQW0iqOaxnjrA0djsbwIcxLHomYlxqD9Av2Oa2/Iq06bPytUkGT8g4PhxGhzHDmD7vMdQg2UREBERAREQEREBERBhnPvR/wAk+5U3sFw3Q6xhCLMVWWgxniZc0OiMa4gZIZtcjhck+tXNMtL5dzG8S0gexQPYph2rYYwrFkq5D3UR0w54bma7olkMA3aSOLT7EHf+0XCf4jK/6LP5KudjsCFK7S6xLyzQ1jYj2ta0WAAiuAAA4ADSyudVps8wvWqPj+qVOpQskKPEe6E/Mw5gYjnDRriRoQdQEFloiICge3HyZzPnh/EYp4oltVo8/X8DR6bSWbyK8sytu0Xs9rjq4gcAUGjgrBuGJrB0lMTMnLOe+XhOc50JpJJYCSSRqSVmxTgvC8vhmajwJKWa5sCI5rhCaCCGOIINtCCu9hCTmKdhSUkpxuWJDgQ2PbcGzg0Ai4JBsRyWXEktGncOzMpKjM98GIxouBdxaQBc6C5PNBB+5+8nw9M/9yspQfY9QanhzBwkKzD3cTevdlzNdobWN2khThAREQVDtugwpnFdEgTDQ5ro7muadQQXwAQewhT37RsJ/iMr/os/ko5tNw1V65iakzlLhZ2S8YvjOzNGVueEb2c4E6NdwvwViIKe24YZoNJwT3zS5WBCfvmDMyG1ptZ2lwOCszCnivKeghfUao3tjoFTxHg/vCiw95E3rXZczW6DNc3cQOYUpw9LxZSgS8tMjK9kFjXC4NiGgEXGnHqQdBERAREQEREFOY2Y3Ee2+Qoc30oMJm8LDwLrOiG/WHBjAR2K41TmPHtwxtnkMRzmkCK3dufyabOhkm/AND2OPZdXGDcXCDTrFNlqxSotNnRdkVpY4efmO0cQeRAVZdzzUIxoc1RJkkmWjaDXoh99B2ZmPPrKsut1WVolIi1OeIDITS49vUB2k2AHMkBVr3PNOjMoMzWpgWMzF0P4QZfXzZ3PHqKC2EREBERAREQEREBERAREQcDCeInYhdNh0MM73mokt4V82S3S4C178PpXfUE2VfdKt+c5j+FTtAREQEREGhX6gaRQpiphubcwnxct7XytLrX5Xta684cqZrNAgVRzcm+htiZb3tmANr2F7XWpjvxIn/msb4bli2e+Ikj82hfVCCQoiICIiAuBjHET8OS8vFZDETfTMOXILsuUPv0uBva3D6V31BNrn/D5D84y/wDEgnaIiAiIgIiIC16hOy1NkXzs84Mhw2l73HkBqTpqfMFsKvcZvdi7FMLBUvfcsyzE+4cMoILIN+RcbOI42sRwKCSYioVHxvh0S0304UQCJDiMOouLte0+Y+sEjmoLTqBtPwlBEjRY8tOQGgNhiNcOaBy4ggcgMxAAFrcFPMXV6XwphyJUXAEtGWFDH/W86MYAOs9XAAnkt+jRJ+NSYUWrNayMWNMRrPBa62oFyeB7T5ygrONgXGWMplhx5NMhy7SHd7S/M9ulh8ol1tbWurSkJOWp0kyTkmhkNjQ1rRwAHJZ0QEREBERARVnhiuVSZ20T9ImIr3QIcEuZCJ6LTeDqP1ne1WYgIqwxZXarKbZqfSZaM9sCJCa58MHouOaNqf1R7FZ6AiIgIvjiGtzO0AVROxPiraNWoshgt4lZKEcr5ojpPP8Al5i/ENFiBq5wuAgsyi0OSohjmQBG/jOmIlzfputcjqGnBdJVVH2b4vk4QmaTW5l8VouGxS/I49t4jgB5w5dXZdjicxA+NRMQtEOdltIg0GcA5S6w0BBsDbTVpHGwCwEREBEXNxHW5PDtFi1aoEhkNtyBxJ4Bo7SSAPOg2alJQalToshNXLIrHQ32NjlcC068tCvlLkIFKpsOnylwyEwMaCbmwFhrz0VUUmDj3aTB+ykWaNOlHE7pkIHO4X43Ba4g8MxNja4bYr1WsL48wdKOrNBqUabEPpRIEe7rtGpsHOcDpe4GV1uBJsgt9FHsB4qlsYYdZVZcZXXLIjPwHi1x2ixBHYQpCgIiIC5ldoclXYUKHUA4iFFbHZY26bb2v1jXguHtJxtCwZSWxITN7MRTkgQus83G2uUXGg1JIGl7iMSWC8d4hhCfxJVI0s52ogS925QeAOVzRccOfyigtZFTFUmsabLJmHOT8y6oSDnZYheOmwntcS4G18pzFp4EDoq4JCcgVCSZOyhzMiND2O62kXB9iDOiIgIirjH+OKpArzMI4NY185EF3xDYiCCLjQ6Xy9Il2gFtHX0Cx1y6PQafRpmPMyLSHzETexXOJJJ6rnXKNbN4C5soC3Zriyah76oVyabFOpEPOGNPUAIjbjzAeZa9AxViTCGL2YWxy8RocYgS80BxubNBNtddCDq0kG5bYoO/EkprFO0Pez0NzZSnkGGHggRZhwvnAI1bDFrHrsQSCVO0RAREQEREBERBQ32wRsObbahOQJaNNF0PJu4IJcAdycxsDp0besKW/wBqk/8Akeof6bv6VzsIf8wFT9AffLq3UFBRsQRsR7aqdOR5aNKlrAzdxgQ42MU5hcDQ5reoq5sS1Cr06SbFoUp328usYe9bDs2xObM4WOoAt29irbGvl9pnoW/Wjq4EEE+2jHf5E/boX9K9Q8T45dEAfRLC+p79hadvgqcogi+06cfI4AnY8O99yWaf5rM5fK48lydhsrBl9m0vEhCxiOiPees53Nv+q1o9SlGLaUa5hmZpbOMWE5rb/hW6P/1ZQXYJXIUxhc4fj9CPKvcDDdo7K5xdex6nFzSOVhe1wgtBakGl0+BPvn4MGG2K/wAOKGAPdwFi61yNAts6alV9hTHk5ifHszS6ayE+SgjSOL3J0HG+Uhzs1tPBaTqgk2J6lW6bBY6gyffZJIc3fNhZRyN3DW/Yo/8AbRjv8ift0L+lTtEEToVexZO1RkvVqV3vCN80bvqG/LYEjotFzcgDsvdQ7ukZt8PDMtKNvZ8bMe3K06H9a9uzsVuqtdvlFi1TBHfUuCXS8QRSAL9Cxa72XDieppQWHIysGRkocnLCzIbQxo6gBYD2BZiARYriYKxFLYow3BqksQS5oERoPgRAOk089Dw6xY8CuhWKpKUWlxKlUXBkOG3M4n3DrJNgBzJAQfabTJCky/e9LhQ4LOOWGwNF+uwGp7VwcQ1zFMhUTAo1M76h2B3vfMOHrzGVwvp1rT2V4qq+L6G+p1aFDht3hZDLA4ZgOJ6RPAm1xzDuFlNUEE+2jHf5E/boX9K7uF6pXqlvPs/I955cuT+/ZFz3vfwAMuWw48b9i7yIKcxQG1PugZCTmblkOGHNBvbM1sSKD+sG69g6lcap7anmwvtIp2MXg7n7jFIHg+ECe0mG9xA/yFW7Lx4M1LtmJZzXscA5rmm4IOoII0IKDHPyMpUpUylQhsiwza7HtDmmxBFwdDYgFZIEGFLwRBl2hrWiwa0AADqAGgUW2m4xZgzDZnYWQx3ENgw33s43GYkAg2a25J67C+oXZwxOz9Rw/AnaqwQ4sRge5jb2bfUDXUG1rg8DcII5M4lxvDmXMgUbO0OIa7v2EMwvobFulxrZY/tox3+RP26F/Sp2iDn0GbqE9TGzFXl+9opvmhbwRMupA6TdDcWPrVW7Hg2o7Q6xVZi5iCIWNJ5Nc9+nqENo9SuJU1hWYh4K2yTtJqJDIc6d5Be7QElxc0X87ojO1wA5oLlWnO0unz8eHHnoMOI6Hcw3PYHFhNrltxoTYcOoLcVfY9x7O0XEsph7DrIUaYjO/vGPzdEGwbq3wSdXEm9mi9rEFBYKIiAiIgIiICIiCIUfBP2N2gTOK9/m38Pd7rJbL9z1zZjf7nwsOPYpeiIIfW8D/ZXH8rirf5dwwM3W7vmsXm+bMLeH1Hh2qYIiAiIgKA4v2X0+u1T7NUuNEk5q9zFhcCeGYgEEOtpdpHbdT5EFVzOzTFdUh96VmsxnwTo5jWEF45g9O3tuOxTrCmGKXhOlCn0htm8XOOrnu/CceZ82g5ALmbP6xP1d9QFRfn3M/GgQ+i0ZYbcuVvRAva51OvapagIiIC8vY2IwsiAEEWIPAjqXpEFYzeyTvGpun8GTsaRLtXQxdzD2DpA24mzs3qWE7J6lWZlj8Z1KNMw2m+5aC1t/OXEDS4JAB14hT/Fk5Hp+FZudkzliQ5eLEY6wNnNY4g2OhsQNCseDZ2YqWE5SenXZokSCx73WAu4tBJsAANepB0pCTlqdJsk5FgZDYMrWtGgCzoiAiIg0K3R5CvUx9NqrA+G8ag/QQRqCDzCrqBssrtEvCwrVo8GEeEJ7cwHscG37Q0K1FEto1YqFGk5OJTX5DEnYMF/RabsdmzN6QNr2Go17UHEoWyeBCrIrOK5qJPxm+BvAQwW1FwXOLrG9hcN14KyERAREQFG8bYKpGM5ES9UDg5msOKywe3rGoIINtQfoOqkiIKsZs5xlLQe9JOtxhC1Aux2YDkAd5f2EW5LuYL2eUjB0R9UmIjo8wQS+Zi6Wv4RAJOW+tySTx1sputWqU+Wq1NiU+ebmhxGljh2HT1HqPIoNkEOF2r6oNs2qExJOi4Nq7rx5PSG4/wDdlz4Dx8kENPV0Re91OUBERAREQEREBERAREQEREBF8JAFysUpNy07D3km9kQA2JY4OF+NrjnqEEK2VfdKt+c5j+FTta8nISkiXmShsZvHmI/K0DM88XG3Fx5kpBnZSYjOgQIjHOb4TWuBLeWoBuNdNUGwiIgIixTExAlYRjTLmsaOLnEAe0oORjvxIn/msb4bli2e+Ikj82hfVC7b2S0/Jljw2JDiNsRo5rmkewgg+tfIMKWp8mIUENhw4bbACwa1oHsAAQZ0WGWmpebh72Ue17eF2uBF+q4WZAREQFBNrn/D5D84y/8AEppMTkrLRGw5mIxhcbNDnAFx00AJ14jh1heZ6nydQa1s9DZEDHCIzO0HK8cHC/Ai51QbKLDNTUvJw97Nvaxt7Xc4AX6rlZGPbEYHwyCCLgjgR1hB6REQEREBERBqmnSRqQqRhs3wZuxEyjMGXvlvxtck2W0qq7o0kYIg2/Gm/DiqzpD7xh/Ib7ggzoortT02eztv8I+8LR2JknZjKE/+34sRBOEREBERAREQEREBERBhnPvR/wAk+5Vh3OPiRG+dP+HCVnzn3o/5J9yoDZBAx3Fw3EdhKLKsg792YRgc2fKy5FmHTLl+lB+hVTmybyp1r0sT4zl1+89r/wDj0/2O/wBtR/YkJxu0GqtqZaYwc7elngl+8dmLezNeyC7EREBQPbj5M5nzw/iMU8UD24+TOZ88P4jEHewD4jSHzWD9Rqz4w8Upz5vF+o5VthWV2puwzKupkaREHcw90Hg5gzKMoNmcbWustflNqraDMGfjyBhbl+8DQbluU5rf3fG17IOj3P3k+Hpn/wAKspVr3P3k+Hpn/uVlICIiCpds/jnQvnB+vAVtKnNvAm3Yio4pxaIu9fuy7gH5oOUnsva66/ee1/8Ax6f7Hf7aB3QfiB+nZ7nKb4U8VpT0EL6jVS21eXx/CwpmxVFlHwN43SEDmza24sGnFXThTxXlPQQvqNQdVERAREQEREFVd0d4kQfnTPhxVilq3tiEs0QqdKFuUWOdvC2n/krL3R3iRB+dM+HFVnSH3jD+Q33BBS2NKvtSj4WmIVckZWHLlhEV7XNzNbpqLTDvcVN9iXkxlP0vxYi39qfk8nfRH3haGxLyYyn6X4sRBOUREBERAREQEREBERBhnPvR/wAk+5Vh3OPiRG+dP+HCVpvaHsLHcDoVzMN4cpOGJF0lQ4e6hueYhbmc7pEAE3e4ng0adiDqqnNk3lTrXpYnxnK41xqThai0eqxqpTYWSLHJdFdnecxJLjo5xA1JOgCDsoiICge3HyZzPnh/EYp4tCuUan1+mOptWZvIT7Zm5nNvYgjVpB4gc0GhgHxGkPmsH6jVnxh4pTnzeL9Ry36fJy9OkYcjJjLDhtDGNuTZoFgLkkmwHNepyVgzso+UmhmY9pY4XIu0ixFxqNDyQV33P3k+Hpn/ALlZS5mH6BTMN0/vCiw93DzF2XM52p4m7iTyXTQEREFS7Z/HOhfOD9eAraXIrWGqRXJ2BOVSFnfLuzwXZnDK67TezXAHVreN+C66CtO6D8QP07Pc5TbCnivKeghfUavWIaBS8SU/vCtQ95DzB2XM5uovY3aQeZW7KS0GTlGSssLMY0MaLk2AFgLnU6DmgzIiICIiAiIg4OMsJ07GNMbTqqYgY2IIg3ZANwHN5g6WcfoXbhQxChCG3gAAPUvaINCu0mXrtHi0udzBkVuVxabG3YSCsWGaFKYaokOkU8uMOHmyl5Bd0nFxuQBzcV1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6289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18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5867400" y="2819400"/>
            <a:ext cx="6858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876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 dirty="0"/>
              <a:t>Triple Bond</a:t>
            </a:r>
            <a:r>
              <a:rPr lang="en-US" sz="3600" dirty="0"/>
              <a:t> – carbon atoms may share     </a:t>
            </a:r>
            <a:r>
              <a:rPr lang="en-US" sz="3600" b="1" dirty="0">
                <a:solidFill>
                  <a:srgbClr val="0070C0"/>
                </a:solidFill>
              </a:rPr>
              <a:t>3 </a:t>
            </a:r>
            <a:r>
              <a:rPr lang="en-US" sz="3600" dirty="0">
                <a:solidFill>
                  <a:srgbClr val="0070C0"/>
                </a:solidFill>
              </a:rPr>
              <a:t>pairs of electrons </a:t>
            </a:r>
            <a:r>
              <a:rPr lang="en-US" sz="3600" dirty="0"/>
              <a:t>to form a triple bond.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257800" y="29718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4400"/>
              <a:t>C</a:t>
            </a:r>
            <a:endParaRPr lang="en-US" sz="320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553200" y="29718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4400" dirty="0">
                <a:solidFill>
                  <a:srgbClr val="0070C0"/>
                </a:solidFill>
              </a:rPr>
              <a:t>C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867400" y="32766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/>
              <a:t>●</a:t>
            </a:r>
            <a:endParaRPr lang="en-US" sz="3200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867400" y="30480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/>
              <a:t>●</a:t>
            </a:r>
            <a:endParaRPr lang="en-US" sz="320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096000" y="32766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70C0"/>
                </a:solidFill>
              </a:rPr>
              <a:t>●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096000" y="28194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70C0"/>
                </a:solidFill>
              </a:rPr>
              <a:t>●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096000" y="30480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70C0"/>
                </a:solidFill>
              </a:rPr>
              <a:t>●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086600" y="30480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70C0"/>
                </a:solidFill>
              </a:rPr>
              <a:t>●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953000" y="30480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/>
              <a:t>●</a:t>
            </a:r>
            <a:endParaRPr lang="en-US" sz="3200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5867400" y="28194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/>
              <a:t>●</a:t>
            </a:r>
            <a:endParaRPr lang="en-US" sz="3200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905000" y="2971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C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819400" y="2971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C</a:t>
            </a: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2362200" y="31242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2362200" y="32766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2362200" y="34290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3276600" y="3200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1524000" y="3200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2514600" y="25908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8" grpId="0" autoUpdateAnimBg="0"/>
      <p:bldP spid="16389" grpId="0" autoUpdateAnimBg="0"/>
      <p:bldP spid="16390" grpId="0" autoUpdateAnimBg="0"/>
      <p:bldP spid="16391" grpId="0" autoUpdateAnimBg="0"/>
      <p:bldP spid="16392" grpId="0" autoUpdateAnimBg="0"/>
      <p:bldP spid="16393" grpId="0" autoUpdateAnimBg="0"/>
      <p:bldP spid="16394" grpId="0" autoUpdateAnimBg="0"/>
      <p:bldP spid="16395" grpId="0" autoUpdateAnimBg="0"/>
      <p:bldP spid="16396" grpId="0" autoUpdateAnimBg="0"/>
      <p:bldP spid="16397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ketone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52400" y="1676400"/>
            <a:ext cx="8534400" cy="3886200"/>
          </a:xfrm>
        </p:spPr>
        <p:txBody>
          <a:bodyPr/>
          <a:lstStyle/>
          <a:p>
            <a:r>
              <a:rPr lang="en-US" dirty="0" smtClean="0"/>
              <a:t>Name parent chain</a:t>
            </a:r>
          </a:p>
          <a:p>
            <a:pPr fontAlgn="t"/>
            <a:r>
              <a:rPr lang="en-US" b="1" u="sng" dirty="0"/>
              <a:t>Suffix</a:t>
            </a:r>
            <a:r>
              <a:rPr lang="en-US" b="1" dirty="0"/>
              <a:t>: -</a:t>
            </a:r>
            <a:r>
              <a:rPr lang="en-US" b="1" dirty="0" smtClean="0"/>
              <a:t>one</a:t>
            </a:r>
          </a:p>
          <a:p>
            <a:pPr fontAlgn="t"/>
            <a:r>
              <a:rPr lang="en-US" dirty="0" smtClean="0"/>
              <a:t># location of functional </a:t>
            </a:r>
          </a:p>
          <a:p>
            <a:pPr marL="114300" indent="0" fontAlgn="t">
              <a:buNone/>
            </a:pPr>
            <a:r>
              <a:rPr lang="en-US" dirty="0"/>
              <a:t> </a:t>
            </a:r>
            <a:r>
              <a:rPr lang="en-US" dirty="0" smtClean="0"/>
              <a:t>    group</a:t>
            </a:r>
            <a:endParaRPr lang="en-US" dirty="0"/>
          </a:p>
          <a:p>
            <a:pPr fontAlgn="t"/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2-05-08 at 7.59.41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29892"/>
            <a:ext cx="9144000" cy="152810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878" y="1524000"/>
            <a:ext cx="2438400" cy="37830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62800" y="556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556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556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556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600" y="556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t3.gstatic.com/images?q=tbn:ANd9GcTGzrR_DfCerpaA6o-tdZwr2qm7Mzuu7JnEfnojV8LNiE-2-O10OA:www.ivy-rose.co.uk/Chemistry/Organic/molecules/2-ketones/2-pentanon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800"/>
            <a:ext cx="2794185" cy="11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2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4" name="Picture 3" descr="Screen shot 2012-05-08 at 7.59.41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29892"/>
            <a:ext cx="9144000" cy="152810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600200"/>
            <a:ext cx="2438400" cy="37830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62800" y="556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556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556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556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600" y="556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4700" y="3810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2- butanone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4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981200"/>
            <a:ext cx="2405743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t0.gstatic.com/images?q=tbn:ANd9GcTn2Jm6fHz4tUi_DGsMm6nD3Ow-6g7Q5PzUXdWDO7iI7XXvcAsd:www.chemeddl.org/alfresco//d/d/workspace/SpacesStore/03909d4d-6e90-4beb-b99b-807269cc11f8/butanone-lewis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82044"/>
            <a:ext cx="31623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33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Organic Acids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3886200"/>
          </a:xfrm>
        </p:spPr>
        <p:txBody>
          <a:bodyPr/>
          <a:lstStyle/>
          <a:p>
            <a:r>
              <a:rPr lang="en-US" dirty="0" smtClean="0"/>
              <a:t>Name parent chain</a:t>
            </a:r>
          </a:p>
          <a:p>
            <a:r>
              <a:rPr lang="en-US" dirty="0" smtClean="0"/>
              <a:t>Drop ending and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add -</a:t>
            </a:r>
            <a:r>
              <a:rPr lang="en-US" dirty="0" err="1" smtClean="0"/>
              <a:t>oic</a:t>
            </a:r>
            <a:r>
              <a:rPr lang="en-US" dirty="0" smtClean="0"/>
              <a:t> acid</a:t>
            </a:r>
            <a:endParaRPr lang="en-US" dirty="0"/>
          </a:p>
        </p:txBody>
      </p:sp>
      <p:pic>
        <p:nvPicPr>
          <p:cNvPr id="4" name="Picture 3" descr="Screen shot 2012-05-08 at 7.55.26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01049"/>
            <a:ext cx="9144000" cy="155695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4308" y="1224835"/>
            <a:ext cx="2627333" cy="407621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 flipH="1">
            <a:off x="304800" y="4419600"/>
            <a:ext cx="1676400" cy="1219200"/>
          </a:xfrm>
          <a:prstGeom prst="wedgeRoundRectCallout">
            <a:avLst>
              <a:gd name="adj1" fmla="val -80734"/>
              <a:gd name="adj2" fmla="val 71571"/>
              <a:gd name="adj3" fmla="val 16667"/>
            </a:avLst>
          </a:prstGeom>
          <a:solidFill>
            <a:schemeClr val="folHlink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81000" y="4572000"/>
            <a:ext cx="152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/>
              <a:t>Carboxyl group</a:t>
            </a:r>
          </a:p>
        </p:txBody>
      </p:sp>
      <p:pic>
        <p:nvPicPr>
          <p:cNvPr id="8194" name="Picture 2" descr="http://t2.gstatic.com/images?q=tbn:ANd9GcTgtfWGWNTzB8g3Wg4rWBhRJenfJNSxSDdPKaB9XqHaA4mz4XQK:upload.wikimedia.org/wikipedia/commons/3/32/Propionic_acid_flat_struc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3597579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0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Example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55838"/>
            <a:ext cx="2348243" cy="1905000"/>
          </a:xfrm>
        </p:spPr>
      </p:pic>
      <p:pic>
        <p:nvPicPr>
          <p:cNvPr id="4" name="Picture 3" descr="Screen shot 2012-05-08 at 7.55.26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01049"/>
            <a:ext cx="9144000" cy="155695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524000"/>
            <a:ext cx="2438400" cy="37830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2000" y="28194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C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86400" y="32766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OH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10200" y="24384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O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5029200" y="27432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5105400" y="28956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4191000" y="3124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5029200" y="33528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733800" y="28194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C</a:t>
            </a: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H="1">
            <a:off x="3352800" y="3124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3962400" y="2514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39624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733800" y="35814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H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819400" y="28194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H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3733800" y="19812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38500" y="4572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Ethanoic</a:t>
            </a:r>
            <a:r>
              <a:rPr lang="en-US" sz="2400" b="1" dirty="0" smtClean="0">
                <a:solidFill>
                  <a:srgbClr val="FF0000"/>
                </a:solidFill>
              </a:rPr>
              <a:t> acid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686800" cy="3886200"/>
          </a:xfrm>
        </p:spPr>
        <p:txBody>
          <a:bodyPr/>
          <a:lstStyle/>
          <a:p>
            <a:r>
              <a:rPr lang="en-US" dirty="0"/>
              <a:t>Name chain </a:t>
            </a:r>
            <a:r>
              <a:rPr lang="en-US" dirty="0" smtClean="0"/>
              <a:t>bonded to O first </a:t>
            </a:r>
          </a:p>
          <a:p>
            <a:r>
              <a:rPr lang="en-US" dirty="0" smtClean="0"/>
              <a:t>Name chain with double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bond =O last</a:t>
            </a:r>
          </a:p>
          <a:p>
            <a:r>
              <a:rPr lang="en-US" u="sng" dirty="0" smtClean="0"/>
              <a:t>Suffix</a:t>
            </a:r>
            <a:r>
              <a:rPr lang="en-US" dirty="0"/>
              <a:t>: </a:t>
            </a:r>
            <a:r>
              <a:rPr lang="en-US" dirty="0" smtClean="0"/>
              <a:t>-</a:t>
            </a:r>
            <a:r>
              <a:rPr lang="en-US" dirty="0" err="1" smtClean="0"/>
              <a:t>oate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Screen shot 2012-05-08 at 8.02.24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96829"/>
            <a:ext cx="9144000" cy="1561171"/>
          </a:xfrm>
          <a:prstGeom prst="rect">
            <a:avLst/>
          </a:prstGeom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6296" y="1600200"/>
            <a:ext cx="2438400" cy="37830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218" name="Picture 2" descr="http://t1.gstatic.com/images?q=tbn:ANd9GcS41JGdM3cmQUccEiRELN-6PWLgPryTro29zim9cwq1E6_LZgnQAQ:www.ivy-rose.co.uk/Chemistry/Organic/molecules/methyl-esters/methyl-propanoat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33800"/>
            <a:ext cx="2708030" cy="110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8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5" name="Picture 4" descr="Screen shot 2012-05-08 at 8.02.24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96829"/>
            <a:ext cx="9144000" cy="1561171"/>
          </a:xfrm>
          <a:prstGeom prst="rect">
            <a:avLst/>
          </a:prstGeom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600200"/>
            <a:ext cx="2438400" cy="37830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3429000" y="44151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Ethyl </a:t>
            </a:r>
            <a:r>
              <a:rPr lang="en-US" sz="2400" b="1" dirty="0" err="1" smtClean="0">
                <a:solidFill>
                  <a:srgbClr val="FF0000"/>
                </a:solidFill>
              </a:rPr>
              <a:t>propanoate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www.ivy-rose.co.uk/Chemistry/Organic/molecules/ethyl-esters/ethyl-propanoat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05944"/>
            <a:ext cx="2900396" cy="10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1.gstatic.com/images?q=tbn:ANd9GcRGP-_Ri8RpvG2xUcGtk7bUFKKzm2FIz5j255imtQ-yseHwsvZ7Kw:chempics.files.wordpress.com/2014/01/banana-m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245745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32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Amines</a:t>
            </a:r>
            <a:endParaRPr lang="en-US" dirty="0"/>
          </a:p>
        </p:txBody>
      </p:sp>
      <p:sp>
        <p:nvSpPr>
          <p:cNvPr id="46" name="Content Placeholder 45"/>
          <p:cNvSpPr>
            <a:spLocks noGrp="1"/>
          </p:cNvSpPr>
          <p:nvPr>
            <p:ph idx="1"/>
          </p:nvPr>
        </p:nvSpPr>
        <p:spPr>
          <a:xfrm>
            <a:off x="394211" y="1730988"/>
            <a:ext cx="8229600" cy="3886200"/>
          </a:xfrm>
        </p:spPr>
        <p:txBody>
          <a:bodyPr/>
          <a:lstStyle/>
          <a:p>
            <a:r>
              <a:rPr lang="en-US" dirty="0" smtClean="0"/>
              <a:t>Name chain</a:t>
            </a:r>
          </a:p>
          <a:p>
            <a:r>
              <a:rPr lang="en-US" dirty="0" smtClean="0"/>
              <a:t>Suffix: amine</a:t>
            </a:r>
            <a:endParaRPr lang="en-US" dirty="0"/>
          </a:p>
        </p:txBody>
      </p:sp>
      <p:pic>
        <p:nvPicPr>
          <p:cNvPr id="4" name="Picture 3" descr="Screen shot 2012-05-08 at 8.04.32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03150"/>
            <a:ext cx="9144000" cy="1554850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0"/>
            <a:ext cx="2438400" cy="37830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2880051" y="2912690"/>
            <a:ext cx="3807068" cy="1990847"/>
            <a:chOff x="2104293" y="2105146"/>
            <a:chExt cx="4226169" cy="2280566"/>
          </a:xfrm>
        </p:grpSpPr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4501662" y="2907750"/>
              <a:ext cx="6096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dirty="0"/>
                <a:t>C</a:t>
              </a:r>
            </a:p>
          </p:txBody>
        </p: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4507524" y="3668896"/>
              <a:ext cx="7620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dirty="0"/>
                <a:t>H</a:t>
              </a:r>
              <a:endParaRPr lang="en-US" sz="3200" baseline="-18000" dirty="0"/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663462" y="2105146"/>
              <a:ext cx="685800" cy="5794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dirty="0"/>
                <a:t>H</a:t>
              </a:r>
              <a:endParaRPr lang="en-US" sz="3200" baseline="-18000" dirty="0"/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4501662" y="2145750"/>
              <a:ext cx="9144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dirty="0"/>
                <a:t>H</a:t>
              </a:r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V="1">
              <a:off x="4730262" y="2648988"/>
              <a:ext cx="0" cy="258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4730262" y="3441150"/>
              <a:ext cx="0" cy="3508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4120662" y="3205999"/>
              <a:ext cx="381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>
              <a:off x="4958862" y="3205999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5263662" y="2907750"/>
              <a:ext cx="10668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/>
                <a:t>NH</a:t>
              </a:r>
              <a:r>
                <a:rPr lang="en-US" sz="3200" baseline="-20000"/>
                <a:t>2</a:t>
              </a:r>
            </a:p>
          </p:txBody>
        </p:sp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3587262" y="3852312"/>
              <a:ext cx="609600" cy="5334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3663462" y="2907750"/>
              <a:ext cx="685800" cy="5847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dirty="0" smtClean="0"/>
                <a:t>C</a:t>
              </a:r>
              <a:endParaRPr lang="en-US" sz="3200" baseline="-18000" dirty="0"/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 flipV="1">
              <a:off x="3892062" y="2661138"/>
              <a:ext cx="0" cy="258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V="1">
              <a:off x="3892062" y="3441150"/>
              <a:ext cx="0" cy="258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2898532" y="2105146"/>
              <a:ext cx="685800" cy="5794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dirty="0"/>
                <a:t>H</a:t>
              </a:r>
              <a:endParaRPr lang="en-US" sz="3200" baseline="-18000" dirty="0"/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3663462" y="3669750"/>
              <a:ext cx="685800" cy="5794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dirty="0"/>
                <a:t>H</a:t>
              </a:r>
              <a:endParaRPr lang="en-US" sz="3200" baseline="-18000" dirty="0"/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>
              <a:off x="3282462" y="3205999"/>
              <a:ext cx="381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898532" y="2895502"/>
              <a:ext cx="685800" cy="5847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dirty="0" smtClean="0"/>
                <a:t>C</a:t>
              </a:r>
              <a:endParaRPr lang="en-US" sz="3200" baseline="-18000" dirty="0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2570285" y="3205999"/>
              <a:ext cx="381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42" name="Line 9"/>
            <p:cNvSpPr>
              <a:spLocks noChangeShapeType="1"/>
            </p:cNvSpPr>
            <p:nvPr/>
          </p:nvSpPr>
          <p:spPr bwMode="auto">
            <a:xfrm flipV="1">
              <a:off x="3124200" y="2684584"/>
              <a:ext cx="0" cy="258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 flipV="1">
              <a:off x="3124200" y="3480277"/>
              <a:ext cx="0" cy="258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2872155" y="3684576"/>
              <a:ext cx="685800" cy="5794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dirty="0"/>
                <a:t>H</a:t>
              </a:r>
              <a:endParaRPr lang="en-US" sz="3200" baseline="-18000" dirty="0"/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2104293" y="2861712"/>
              <a:ext cx="685800" cy="5794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dirty="0"/>
                <a:t>H</a:t>
              </a:r>
              <a:endParaRPr lang="en-US" sz="3200" baseline="-18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97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pic>
        <p:nvPicPr>
          <p:cNvPr id="4" name="Picture 3" descr="Screen shot 2012-05-08 at 8.04.32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03150"/>
            <a:ext cx="9144000" cy="155485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62400" y="28956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/>
              <a:t>C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68262" y="3656746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/>
              <a:t>H</a:t>
            </a:r>
            <a:endParaRPr lang="en-US" sz="3200" baseline="-180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124200" y="2133600"/>
            <a:ext cx="6858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/>
              <a:t>H</a:t>
            </a:r>
            <a:endParaRPr lang="en-US" sz="3200" baseline="-180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62400" y="2133600"/>
            <a:ext cx="91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/>
              <a:t>H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4191000" y="2636838"/>
            <a:ext cx="0" cy="258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191000" y="3429000"/>
            <a:ext cx="0" cy="350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581400" y="3193849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 dirty="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419600" y="3193849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724400" y="289560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NH</a:t>
            </a:r>
            <a:r>
              <a:rPr lang="en-US" sz="3200" baseline="-20000"/>
              <a:t>2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048000" y="3840162"/>
            <a:ext cx="6096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81" y="1524000"/>
            <a:ext cx="2438400" cy="37830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904392" y="469402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ethanamine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124200" y="2895600"/>
            <a:ext cx="6858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smtClean="0"/>
              <a:t>C</a:t>
            </a:r>
            <a:endParaRPr lang="en-US" sz="3200" baseline="-18000" dirty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3352800" y="2648988"/>
            <a:ext cx="0" cy="258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3352800" y="3429000"/>
            <a:ext cx="0" cy="258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286000" y="2901462"/>
            <a:ext cx="6858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/>
              <a:t>H</a:t>
            </a:r>
            <a:endParaRPr lang="en-US" sz="3200" baseline="-18000" dirty="0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124200" y="3657600"/>
            <a:ext cx="6858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/>
              <a:t>H</a:t>
            </a:r>
            <a:endParaRPr lang="en-US" sz="3200" baseline="-18000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743200" y="3193849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32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534400" cy="3886200"/>
          </a:xfrm>
        </p:spPr>
        <p:txBody>
          <a:bodyPr/>
          <a:lstStyle/>
          <a:p>
            <a:r>
              <a:rPr lang="en-US" dirty="0" smtClean="0"/>
              <a:t>Different than amines due to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double bonded =O</a:t>
            </a:r>
          </a:p>
          <a:p>
            <a:r>
              <a:rPr lang="en-US" dirty="0" smtClean="0"/>
              <a:t>Name parent chain</a:t>
            </a:r>
          </a:p>
          <a:p>
            <a:r>
              <a:rPr lang="en-US" dirty="0" smtClean="0"/>
              <a:t>Suffix: amide</a:t>
            </a:r>
            <a:endParaRPr lang="en-US" dirty="0"/>
          </a:p>
        </p:txBody>
      </p:sp>
      <p:pic>
        <p:nvPicPr>
          <p:cNvPr id="4" name="Picture 3" descr="Screen shot 2012-05-08 at 8.08.39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470"/>
            <a:ext cx="9144000" cy="157953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0"/>
            <a:ext cx="2438400" cy="37830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1266" name="Picture 2" descr="http://t0.gstatic.com/images?q=tbn:ANd9GcTbF_JV1_4Eq5IwftXGn1VtwkY8x0aWl9J3pu8DPdtDStABUIOaUw:www.ivy-rose.co.uk/Chemistry/Organic/molecules/amides/propanamid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22" y="3685088"/>
            <a:ext cx="2404704" cy="119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5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4" name="Picture 3" descr="Screen shot 2012-05-08 at 8.08.39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470"/>
            <a:ext cx="9144000" cy="157953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0"/>
            <a:ext cx="2438400" cy="37830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3962400" y="4039997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butanamide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63777"/>
            <a:ext cx="2335234" cy="1920081"/>
          </a:xfrm>
          <a:prstGeom prst="rect">
            <a:avLst/>
          </a:prstGeom>
        </p:spPr>
      </p:pic>
      <p:pic>
        <p:nvPicPr>
          <p:cNvPr id="12290" name="Picture 2" descr="http://t3.gstatic.com/images?q=tbn:ANd9GcRHmsGlbCF3fyXDhfRP6tXtsZfG_kQhnIxKUY4yREK-snVbc-kmEw:www.ivy-rose.co.uk/Chemistry/Organic/molecules/amides/butanamide-structur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62200"/>
            <a:ext cx="2750483" cy="115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34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Organic compounds that </a:t>
            </a:r>
            <a:r>
              <a:rPr lang="en-US" b="1" u="sng" dirty="0" smtClean="0"/>
              <a:t>ONLY</a:t>
            </a:r>
            <a:r>
              <a:rPr lang="en-US" dirty="0" smtClean="0"/>
              <a:t> contain </a:t>
            </a:r>
            <a:r>
              <a:rPr lang="en-US" b="1" dirty="0" smtClean="0"/>
              <a:t>CARBON </a:t>
            </a:r>
            <a:r>
              <a:rPr lang="en-US" dirty="0" smtClean="0"/>
              <a:t>and</a:t>
            </a:r>
            <a:r>
              <a:rPr lang="en-US" b="1" dirty="0" smtClean="0"/>
              <a:t> HYDROGEN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Properties of Organic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2973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Generally NONPOLAR</a:t>
            </a:r>
          </a:p>
          <a:p>
            <a:pPr marL="914400" lvl="1" indent="-514350"/>
            <a:r>
              <a:rPr lang="en-US" dirty="0" smtClean="0"/>
              <a:t>INSOLUBLE in Water (like dissolves like)</a:t>
            </a:r>
          </a:p>
          <a:p>
            <a:pPr marL="914400" lvl="1" indent="-514350"/>
            <a:r>
              <a:rPr lang="en-US" dirty="0" smtClean="0"/>
              <a:t>SOLUBLE in </a:t>
            </a:r>
            <a:r>
              <a:rPr lang="en-US" dirty="0" err="1" smtClean="0"/>
              <a:t>Nonpolar</a:t>
            </a:r>
            <a:r>
              <a:rPr lang="en-US" dirty="0" smtClean="0"/>
              <a:t> substances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POOR Conductors of Electricity )non electrolytes) </a:t>
            </a:r>
            <a:r>
              <a:rPr lang="en-US" dirty="0" err="1" smtClean="0"/>
              <a:t>b/c</a:t>
            </a:r>
            <a:r>
              <a:rPr lang="en-US" dirty="0" smtClean="0"/>
              <a:t> they do not form ions </a:t>
            </a:r>
          </a:p>
          <a:p>
            <a:pPr marL="514350" indent="-514350">
              <a:buNone/>
            </a:pP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10" descr="Corn O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1762" y="1828800"/>
            <a:ext cx="732238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"/>
          <p:cNvSpPr>
            <a:spLocks noChangeArrowheads="1"/>
          </p:cNvSpPr>
          <p:nvPr/>
        </p:nvSpPr>
        <p:spPr bwMode="auto">
          <a:xfrm>
            <a:off x="5257800" y="2590800"/>
            <a:ext cx="990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2819400" y="2590800"/>
            <a:ext cx="990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304800"/>
            <a:ext cx="8540750" cy="5486400"/>
          </a:xfrm>
          <a:ln cap="flat">
            <a:noFill/>
          </a:ln>
        </p:spPr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dirty="0" smtClean="0"/>
              <a:t>They </a:t>
            </a:r>
            <a:r>
              <a:rPr lang="en-US" sz="3600" dirty="0"/>
              <a:t>have</a:t>
            </a:r>
            <a:r>
              <a:rPr lang="en-US" sz="3600" dirty="0" smtClean="0"/>
              <a:t> LOW </a:t>
            </a:r>
            <a:r>
              <a:rPr lang="en-US" sz="3600" dirty="0"/>
              <a:t>melting points – </a:t>
            </a:r>
            <a:r>
              <a:rPr lang="en-US" dirty="0"/>
              <a:t>due to</a:t>
            </a:r>
            <a:r>
              <a:rPr lang="en-US" dirty="0" smtClean="0"/>
              <a:t> WEAK INTERMOLECULAR forces</a:t>
            </a:r>
            <a:r>
              <a:rPr lang="en-US" dirty="0"/>
              <a:t>.</a:t>
            </a:r>
            <a:endParaRPr lang="en-US" sz="3600" dirty="0"/>
          </a:p>
          <a:p>
            <a:pPr>
              <a:buFontTx/>
              <a:buNone/>
            </a:pPr>
            <a:r>
              <a:rPr lang="en-US" sz="3600" dirty="0"/>
              <a:t>			</a:t>
            </a:r>
            <a:r>
              <a:rPr lang="en-US" sz="3600" dirty="0" smtClean="0"/>
              <a:t>	</a:t>
            </a:r>
          </a:p>
          <a:p>
            <a:pPr>
              <a:buFontTx/>
              <a:buNone/>
            </a:pPr>
            <a:r>
              <a:rPr lang="en-US" sz="3600" dirty="0" smtClean="0"/>
              <a:t>			     C</a:t>
            </a:r>
            <a:r>
              <a:rPr lang="en-US" sz="3600" dirty="0"/>
              <a:t>-</a:t>
            </a:r>
            <a:r>
              <a:rPr lang="en-US" sz="3600" dirty="0" smtClean="0"/>
              <a:t>C </a:t>
            </a:r>
            <a:r>
              <a:rPr lang="en-US" sz="3600" dirty="0">
                <a:ea typeface="Arial" pitchFamily="-105" charset="0"/>
                <a:cs typeface="Arial" pitchFamily="-105" charset="0"/>
              </a:rPr>
              <a:t>● ● </a:t>
            </a:r>
            <a:r>
              <a:rPr lang="en-US" sz="3600" dirty="0" smtClean="0">
                <a:ea typeface="Arial" pitchFamily="-105" charset="0"/>
                <a:cs typeface="Arial" pitchFamily="-105" charset="0"/>
              </a:rPr>
              <a:t>●   </a:t>
            </a:r>
            <a:r>
              <a:rPr lang="en-US" sz="3600" dirty="0"/>
              <a:t>C-</a:t>
            </a:r>
            <a:r>
              <a:rPr lang="en-US" sz="3600" dirty="0" smtClean="0"/>
              <a:t>C</a:t>
            </a:r>
          </a:p>
          <a:p>
            <a:pPr>
              <a:buFontTx/>
              <a:buNone/>
            </a:pPr>
            <a:endParaRPr lang="en-US" sz="3600" dirty="0" smtClean="0"/>
          </a:p>
          <a:p>
            <a:pPr>
              <a:buFontTx/>
              <a:buNone/>
            </a:pPr>
            <a:endParaRPr lang="en-US" sz="3600" dirty="0" smtClean="0"/>
          </a:p>
          <a:p>
            <a:pPr marL="742950" indent="-742950">
              <a:buFont typeface="+mj-lt"/>
              <a:buAutoNum type="arabicPeriod" startAt="5"/>
            </a:pPr>
            <a:r>
              <a:rPr lang="en-US" sz="3600" dirty="0" smtClean="0"/>
              <a:t>Combustible (flammable)</a:t>
            </a:r>
          </a:p>
          <a:p>
            <a:pPr>
              <a:buFontTx/>
              <a:buNone/>
            </a:pPr>
            <a:endParaRPr lang="en-US" sz="3600" dirty="0"/>
          </a:p>
          <a:p>
            <a:pPr>
              <a:buFontTx/>
              <a:buNone/>
            </a:pPr>
            <a:endParaRPr lang="en-US" sz="3600" dirty="0" smtClean="0"/>
          </a:p>
          <a:p>
            <a:pPr>
              <a:buFontTx/>
              <a:buNone/>
            </a:pP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886200" y="38100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weak</a:t>
            </a: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 flipV="1">
            <a:off x="4419600" y="33528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362200" y="3733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STRONG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5105400" y="3733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STRONG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V="1">
            <a:off x="3048000" y="32766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5715000" y="32766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/>
      <p:bldP spid="34" grpId="0" animBg="1"/>
      <p:bldP spid="35" grpId="0"/>
      <p:bldP spid="35" grpId="1"/>
      <p:bldP spid="36" grpId="0"/>
      <p:bldP spid="36" grpId="1"/>
      <p:bldP spid="37" grpId="0" animBg="1"/>
      <p:bldP spid="3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Check your understanding and practice</a:t>
            </a:r>
          </a:p>
        </p:txBody>
      </p:sp>
    </p:spTree>
    <p:extLst>
      <p:ext uri="{BB962C8B-B14F-4D97-AF65-F5344CB8AC3E}">
        <p14:creationId xmlns:p14="http://schemas.microsoft.com/office/powerpoint/2010/main" val="12882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Lesson 6: Organic Reactions</a:t>
            </a:r>
            <a:r>
              <a:rPr lang="en-US" b="1" dirty="0"/>
              <a:t>							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en-US" b="1" i="1" dirty="0" smtClean="0"/>
              <a:t>Objective</a:t>
            </a:r>
            <a:r>
              <a:rPr lang="en-US" b="1" i="1" dirty="0"/>
              <a:t>:</a:t>
            </a:r>
            <a:endParaRPr lang="en-US" dirty="0"/>
          </a:p>
          <a:p>
            <a:pPr lvl="0"/>
            <a:r>
              <a:rPr lang="en-US" b="1" i="1" dirty="0"/>
              <a:t>Differentiate between the types of organic reactions</a:t>
            </a:r>
            <a:endParaRPr lang="en-US" dirty="0"/>
          </a:p>
          <a:p>
            <a:pPr lvl="0"/>
            <a:r>
              <a:rPr lang="en-US" b="1" i="1" dirty="0"/>
              <a:t>Compose addition and substitution reactions</a:t>
            </a:r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1. Combustion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r>
              <a:rPr lang="en-US" b="1" dirty="0" smtClean="0"/>
              <a:t>Organic Compound </a:t>
            </a:r>
            <a:r>
              <a:rPr lang="en-US" dirty="0" smtClean="0"/>
              <a:t>is burned in the presence of oxygen to produce </a:t>
            </a:r>
            <a:r>
              <a:rPr lang="en-US" dirty="0" smtClean="0">
                <a:solidFill>
                  <a:srgbClr val="FF0000"/>
                </a:solidFill>
              </a:rPr>
              <a:t>CO</a:t>
            </a:r>
            <a:r>
              <a:rPr lang="en-US" baseline="-25000" dirty="0" smtClean="0">
                <a:solidFill>
                  <a:srgbClr val="FF0000"/>
                </a:solidFill>
              </a:rPr>
              <a:t>2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en-US" dirty="0" smtClean="0"/>
          </a:p>
          <a:p>
            <a:r>
              <a:rPr lang="en-US" b="1" dirty="0" smtClean="0"/>
              <a:t>O</a:t>
            </a:r>
            <a:r>
              <a:rPr lang="en-US" b="1" baseline="-25000" dirty="0" smtClean="0"/>
              <a:t>2</a:t>
            </a:r>
            <a:r>
              <a:rPr lang="en-US" b="1" dirty="0" smtClean="0"/>
              <a:t> is always a REACTANT!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191000"/>
            <a:ext cx="6248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3-18 at 4.06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9144000" cy="3886200"/>
          </a:xfrm>
        </p:spPr>
        <p:txBody>
          <a:bodyPr/>
          <a:lstStyle/>
          <a:p>
            <a:r>
              <a:rPr lang="en-US" dirty="0" smtClean="0"/>
              <a:t>Similar to single replacement: </a:t>
            </a:r>
            <a:r>
              <a:rPr lang="en-US" dirty="0" smtClean="0">
                <a:solidFill>
                  <a:srgbClr val="FF0000"/>
                </a:solidFill>
              </a:rPr>
              <a:t>two atoms switch</a:t>
            </a:r>
            <a:endParaRPr lang="en-US" dirty="0" smtClean="0"/>
          </a:p>
          <a:p>
            <a:r>
              <a:rPr lang="en-US" dirty="0" smtClean="0"/>
              <a:t>First compound is </a:t>
            </a:r>
            <a:r>
              <a:rPr lang="en-US" dirty="0" smtClean="0">
                <a:solidFill>
                  <a:srgbClr val="FF0000"/>
                </a:solidFill>
              </a:rPr>
              <a:t>saturated (single bonds)</a:t>
            </a:r>
            <a:endParaRPr lang="en-US" dirty="0" smtClean="0"/>
          </a:p>
          <a:p>
            <a:r>
              <a:rPr lang="en-US" dirty="0" smtClean="0"/>
              <a:t>One H is switched with one Halogen (group17). 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CH</a:t>
            </a:r>
            <a:r>
              <a:rPr lang="en-US" baseline="-25000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  +  Cl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</a:rPr>
              <a:t>   CH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Cl   +  </a:t>
            </a:r>
            <a:r>
              <a:rPr lang="en-US" dirty="0" err="1" smtClean="0">
                <a:solidFill>
                  <a:srgbClr val="000000"/>
                </a:solidFill>
              </a:rPr>
              <a:t>HCl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257800"/>
            <a:ext cx="59938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1026" name="Picture 2" descr="Image result for substitution of eth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2" y="2042960"/>
            <a:ext cx="5943599" cy="115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733800" y="2042960"/>
            <a:ext cx="2743200" cy="11574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r>
              <a:rPr lang="en-US" dirty="0" smtClean="0"/>
              <a:t>Double or Triple Bond is broken and two or more atoms are added</a:t>
            </a:r>
          </a:p>
          <a:p>
            <a:pPr lvl="1"/>
            <a:r>
              <a:rPr lang="en-US" dirty="0" smtClean="0"/>
              <a:t>Molecule must be unsaturated</a:t>
            </a:r>
          </a:p>
          <a:p>
            <a:pPr lvl="1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B0F0"/>
                </a:solidFill>
              </a:rPr>
              <a:t>       </a:t>
            </a:r>
            <a:r>
              <a:rPr lang="en-US" dirty="0" smtClean="0">
                <a:solidFill>
                  <a:srgbClr val="000000"/>
                </a:solidFill>
              </a:rPr>
              <a:t>C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     +     Br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    </a:t>
            </a:r>
            <a:r>
              <a:rPr lang="en-US" dirty="0" smtClean="0">
                <a:solidFill>
                  <a:srgbClr val="000000"/>
                </a:solidFill>
              </a:rPr>
              <a:t> C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Br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800600"/>
            <a:ext cx="2095500" cy="1466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876800"/>
            <a:ext cx="1387452" cy="1295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0" y="5257800"/>
            <a:ext cx="486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ym typeface="Wingdings"/>
              </a:rPr>
              <a:t>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895600" y="5257800"/>
            <a:ext cx="394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+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5334000"/>
            <a:ext cx="606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Br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pic>
        <p:nvPicPr>
          <p:cNvPr id="2050" name="Picture 2" descr="Image result for prop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2" y="2057400"/>
            <a:ext cx="1907088" cy="102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38191"/>
            <a:ext cx="15430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2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HOMOLOGOUS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of organic compounds with similar properties and structures</a:t>
            </a:r>
          </a:p>
          <a:p>
            <a:r>
              <a:rPr lang="en-US" dirty="0" smtClean="0"/>
              <a:t>TABLE Q gives the general formula and examples (name and structure)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Esterification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3886200"/>
          </a:xfrm>
        </p:spPr>
        <p:txBody>
          <a:bodyPr/>
          <a:lstStyle/>
          <a:p>
            <a:r>
              <a:rPr lang="en-US" dirty="0" smtClean="0"/>
              <a:t>Forms esters (smells)</a:t>
            </a:r>
          </a:p>
          <a:p>
            <a:r>
              <a:rPr lang="en-US" b="1" dirty="0" smtClean="0"/>
              <a:t>Identify ester as product (Use TABLE R)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2396021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505200"/>
            <a:ext cx="1705574" cy="1054688"/>
          </a:xfrm>
          <a:prstGeom prst="rect">
            <a:avLst/>
          </a:prstGeom>
        </p:spPr>
      </p:pic>
      <p:sp>
        <p:nvSpPr>
          <p:cNvPr id="12" name="Plus 11"/>
          <p:cNvSpPr/>
          <p:nvPr/>
        </p:nvSpPr>
        <p:spPr>
          <a:xfrm>
            <a:off x="2286000" y="3886200"/>
            <a:ext cx="304800" cy="3048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 bwMode="auto">
          <a:xfrm>
            <a:off x="4419600" y="3886200"/>
            <a:ext cx="533400" cy="3048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71" y="3352800"/>
            <a:ext cx="4002729" cy="12192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6400800" y="3276600"/>
            <a:ext cx="1219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Screen shot 2012-05-08 at 8.02.24 P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296829"/>
            <a:ext cx="9144000" cy="1561171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981200" y="5562600"/>
            <a:ext cx="14478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Enzymatic breakdown of sugar into alcohol (ethanol) and CO</a:t>
            </a:r>
            <a:r>
              <a:rPr lang="en-US" baseline="-25000" dirty="0" smtClean="0"/>
              <a:t>2</a:t>
            </a:r>
          </a:p>
          <a:p>
            <a:r>
              <a:rPr lang="en-US" b="1" dirty="0" smtClean="0"/>
              <a:t>Identify Alcohol and CO</a:t>
            </a:r>
            <a:r>
              <a:rPr lang="en-US" b="1" baseline="-25000" dirty="0" smtClean="0"/>
              <a:t>2</a:t>
            </a:r>
            <a:r>
              <a:rPr lang="en-US" b="1" dirty="0" smtClean="0"/>
              <a:t> as product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C</a:t>
            </a:r>
            <a:r>
              <a:rPr lang="en-US" baseline="-25000" dirty="0" smtClean="0">
                <a:solidFill>
                  <a:srgbClr val="000000"/>
                </a:solidFill>
              </a:rPr>
              <a:t>6</a:t>
            </a:r>
            <a:r>
              <a:rPr lang="en-US" dirty="0" smtClean="0">
                <a:solidFill>
                  <a:srgbClr val="000000"/>
                </a:solidFill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</a:rPr>
              <a:t>12</a:t>
            </a:r>
            <a:r>
              <a:rPr lang="en-US" dirty="0" smtClean="0">
                <a:solidFill>
                  <a:srgbClr val="000000"/>
                </a:solidFill>
              </a:rPr>
              <a:t>O</a:t>
            </a:r>
            <a:r>
              <a:rPr lang="en-US" baseline="-25000" dirty="0" smtClean="0">
                <a:solidFill>
                  <a:srgbClr val="000000"/>
                </a:solidFill>
              </a:rPr>
              <a:t>6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</a:rPr>
              <a:t> 2C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OH + 2CO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b="1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038600" y="39624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2-05-08 at 7.47.54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81599"/>
            <a:ext cx="9144000" cy="167640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105400" y="3962400"/>
            <a:ext cx="1143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Saponification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839200" cy="3886200"/>
          </a:xfrm>
        </p:spPr>
        <p:txBody>
          <a:bodyPr/>
          <a:lstStyle/>
          <a:p>
            <a:r>
              <a:rPr lang="en-US" dirty="0" smtClean="0"/>
              <a:t>Hydrolysis of fats using a base</a:t>
            </a:r>
          </a:p>
          <a:p>
            <a:r>
              <a:rPr lang="en-US" dirty="0" smtClean="0"/>
              <a:t>Produces soap and glycerol (alcohol)</a:t>
            </a:r>
          </a:p>
          <a:p>
            <a:r>
              <a:rPr lang="en-US" b="1" dirty="0" smtClean="0"/>
              <a:t>Identify soap as product and base as reactant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9144000" cy="396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3276600" y="50292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2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Polymerization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Formation of long-chain molecules (polymers) from small repeating subunits (monomers)</a:t>
            </a:r>
          </a:p>
          <a:p>
            <a:r>
              <a:rPr lang="en-US" dirty="0" smtClean="0"/>
              <a:t>Can be natural (proteins) or artificial (plastics)</a:t>
            </a:r>
          </a:p>
          <a:p>
            <a:pPr lvl="1"/>
            <a:r>
              <a:rPr lang="en-US" dirty="0" smtClean="0">
                <a:ea typeface="ＭＳ Ｐゴシック" pitchFamily="-105" charset="-128"/>
              </a:rPr>
              <a:t>starch – long chains of sugars</a:t>
            </a:r>
          </a:p>
          <a:p>
            <a:pPr lvl="1"/>
            <a:r>
              <a:rPr lang="en-US" dirty="0" smtClean="0">
                <a:ea typeface="ＭＳ Ｐゴシック" pitchFamily="-105" charset="-128"/>
              </a:rPr>
              <a:t>proteins – long chains of amino acids</a:t>
            </a:r>
          </a:p>
          <a:p>
            <a:pPr lvl="1"/>
            <a:r>
              <a:rPr lang="en-US" dirty="0" smtClean="0">
                <a:ea typeface="ＭＳ Ｐゴシック" pitchFamily="-105" charset="-128"/>
              </a:rPr>
              <a:t>cellulose – made of repeating units of sugar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 Polymerization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Adding small alkenes together by breaking the double bond, to create a large chain.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Identify by “n” which represents a large number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Ethene_polymeriz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7072" y="4419600"/>
            <a:ext cx="6275190" cy="224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Identify by repeating units (monomers) creating giant molecules </a:t>
            </a:r>
            <a:endParaRPr lang="en-US" sz="36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000" y="22098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C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19200" y="22098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C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rot="16200000">
            <a:off x="419100" y="29337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838200" y="2438400"/>
            <a:ext cx="381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rot="16200000" flipH="1" flipV="1">
            <a:off x="1257300" y="29337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609600" y="1981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1447800" y="1981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838200" y="2590800"/>
            <a:ext cx="381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590800" y="22098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C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429000" y="22098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C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6200000">
            <a:off x="2628900" y="29337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3048000" y="2438400"/>
            <a:ext cx="381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rot="16200000">
            <a:off x="3467100" y="29337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2819400" y="1981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3657600" y="1981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3048000" y="2590800"/>
            <a:ext cx="381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648200" y="22098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C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486400" y="22098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C</a:t>
            </a: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rot="16200000">
            <a:off x="4686300" y="29337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5105400" y="2438400"/>
            <a:ext cx="381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rot="16200000">
            <a:off x="5524500" y="29337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V="1">
            <a:off x="4876800" y="1981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 flipV="1">
            <a:off x="5715000" y="1981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5105400" y="2590800"/>
            <a:ext cx="381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1905000" y="2133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/>
              <a:t>+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3962400" y="2133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/>
              <a:t>+</a:t>
            </a:r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6172200" y="25146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381000" y="3276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monomer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590800" y="3276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monomer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4800600" y="3124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monomer</a:t>
            </a: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4495800" y="41910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C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3962400" y="41910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C</a:t>
            </a: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7620000" y="41910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C</a:t>
            </a: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5791200" y="41910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C</a:t>
            </a: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6324600" y="41910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C</a:t>
            </a: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8153400" y="41910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C</a:t>
            </a:r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4343400" y="4495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>
            <a:off x="5181600" y="4495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>
            <a:off x="6172200" y="4495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>
            <a:off x="6934200" y="4495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>
            <a:off x="8001000" y="4495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 flipV="1">
            <a:off x="6019800" y="4724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>
            <a:off x="3429000" y="4495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46"/>
          <p:cNvSpPr>
            <a:spLocks noChangeShapeType="1"/>
          </p:cNvSpPr>
          <p:nvPr/>
        </p:nvSpPr>
        <p:spPr bwMode="auto">
          <a:xfrm>
            <a:off x="4191000" y="3962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47"/>
          <p:cNvSpPr>
            <a:spLocks noChangeShapeType="1"/>
          </p:cNvSpPr>
          <p:nvPr/>
        </p:nvSpPr>
        <p:spPr bwMode="auto">
          <a:xfrm flipV="1">
            <a:off x="4724400" y="3962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Line 48"/>
          <p:cNvSpPr>
            <a:spLocks noChangeShapeType="1"/>
          </p:cNvSpPr>
          <p:nvPr/>
        </p:nvSpPr>
        <p:spPr bwMode="auto">
          <a:xfrm flipV="1">
            <a:off x="6019800" y="3962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49"/>
          <p:cNvSpPr>
            <a:spLocks noChangeShapeType="1"/>
          </p:cNvSpPr>
          <p:nvPr/>
        </p:nvSpPr>
        <p:spPr bwMode="auto">
          <a:xfrm flipV="1">
            <a:off x="6553200" y="3962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Line 50"/>
          <p:cNvSpPr>
            <a:spLocks noChangeShapeType="1"/>
          </p:cNvSpPr>
          <p:nvPr/>
        </p:nvSpPr>
        <p:spPr bwMode="auto">
          <a:xfrm flipV="1">
            <a:off x="7848600" y="3962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51"/>
          <p:cNvSpPr>
            <a:spLocks noChangeShapeType="1"/>
          </p:cNvSpPr>
          <p:nvPr/>
        </p:nvSpPr>
        <p:spPr bwMode="auto">
          <a:xfrm flipV="1">
            <a:off x="8382000" y="3962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52"/>
          <p:cNvSpPr>
            <a:spLocks noChangeShapeType="1"/>
          </p:cNvSpPr>
          <p:nvPr/>
        </p:nvSpPr>
        <p:spPr bwMode="auto">
          <a:xfrm>
            <a:off x="8763000" y="4495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53"/>
          <p:cNvSpPr>
            <a:spLocks noChangeShapeType="1"/>
          </p:cNvSpPr>
          <p:nvPr/>
        </p:nvSpPr>
        <p:spPr bwMode="auto">
          <a:xfrm flipV="1">
            <a:off x="8382000" y="4724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Line 54"/>
          <p:cNvSpPr>
            <a:spLocks noChangeShapeType="1"/>
          </p:cNvSpPr>
          <p:nvPr/>
        </p:nvSpPr>
        <p:spPr bwMode="auto">
          <a:xfrm flipV="1">
            <a:off x="7848600" y="4724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55"/>
          <p:cNvSpPr>
            <a:spLocks noChangeShapeType="1"/>
          </p:cNvSpPr>
          <p:nvPr/>
        </p:nvSpPr>
        <p:spPr bwMode="auto">
          <a:xfrm flipV="1">
            <a:off x="6553200" y="4724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 flipV="1">
            <a:off x="4724400" y="4724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57"/>
          <p:cNvSpPr>
            <a:spLocks noChangeShapeType="1"/>
          </p:cNvSpPr>
          <p:nvPr/>
        </p:nvSpPr>
        <p:spPr bwMode="auto">
          <a:xfrm flipV="1">
            <a:off x="4191000" y="4724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Text Box 58"/>
          <p:cNvSpPr txBox="1">
            <a:spLocks noChangeArrowheads="1"/>
          </p:cNvSpPr>
          <p:nvPr/>
        </p:nvSpPr>
        <p:spPr bwMode="auto">
          <a:xfrm>
            <a:off x="5943600" y="5334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polymer</a:t>
            </a:r>
          </a:p>
        </p:txBody>
      </p:sp>
      <p:sp>
        <p:nvSpPr>
          <p:cNvPr id="62" name="AutoShape 59"/>
          <p:cNvSpPr>
            <a:spLocks/>
          </p:cNvSpPr>
          <p:nvPr/>
        </p:nvSpPr>
        <p:spPr bwMode="auto">
          <a:xfrm rot="16200000">
            <a:off x="4305300" y="4838700"/>
            <a:ext cx="228600" cy="762000"/>
          </a:xfrm>
          <a:prstGeom prst="leftBrace">
            <a:avLst>
              <a:gd name="adj1" fmla="val 27778"/>
              <a:gd name="adj2" fmla="val 50000"/>
            </a:avLst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utoShape 60"/>
          <p:cNvSpPr>
            <a:spLocks/>
          </p:cNvSpPr>
          <p:nvPr/>
        </p:nvSpPr>
        <p:spPr bwMode="auto">
          <a:xfrm rot="16200000">
            <a:off x="6210300" y="4838700"/>
            <a:ext cx="228600" cy="762000"/>
          </a:xfrm>
          <a:prstGeom prst="leftBrace">
            <a:avLst>
              <a:gd name="adj1" fmla="val 27778"/>
              <a:gd name="adj2" fmla="val 50000"/>
            </a:avLst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61"/>
          <p:cNvSpPr>
            <a:spLocks/>
          </p:cNvSpPr>
          <p:nvPr/>
        </p:nvSpPr>
        <p:spPr bwMode="auto">
          <a:xfrm rot="16200000">
            <a:off x="7962900" y="4838700"/>
            <a:ext cx="228600" cy="762000"/>
          </a:xfrm>
          <a:prstGeom prst="leftBrace">
            <a:avLst>
              <a:gd name="adj1" fmla="val 27778"/>
              <a:gd name="adj2" fmla="val 50000"/>
            </a:avLst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AutoShape 62"/>
          <p:cNvSpPr>
            <a:spLocks/>
          </p:cNvSpPr>
          <p:nvPr/>
        </p:nvSpPr>
        <p:spPr bwMode="auto">
          <a:xfrm rot="5400000">
            <a:off x="7962900" y="3467100"/>
            <a:ext cx="228600" cy="762000"/>
          </a:xfrm>
          <a:prstGeom prst="leftBrace">
            <a:avLst>
              <a:gd name="adj1" fmla="val 27778"/>
              <a:gd name="adj2" fmla="val 50000"/>
            </a:avLst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AutoShape 63"/>
          <p:cNvSpPr>
            <a:spLocks/>
          </p:cNvSpPr>
          <p:nvPr/>
        </p:nvSpPr>
        <p:spPr bwMode="auto">
          <a:xfrm rot="5400000">
            <a:off x="4305300" y="3390900"/>
            <a:ext cx="228600" cy="762000"/>
          </a:xfrm>
          <a:prstGeom prst="leftBrace">
            <a:avLst>
              <a:gd name="adj1" fmla="val 27778"/>
              <a:gd name="adj2" fmla="val 50000"/>
            </a:avLst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AutoShape 64"/>
          <p:cNvSpPr>
            <a:spLocks/>
          </p:cNvSpPr>
          <p:nvPr/>
        </p:nvSpPr>
        <p:spPr bwMode="auto">
          <a:xfrm rot="5400000">
            <a:off x="6134100" y="3390900"/>
            <a:ext cx="228600" cy="762000"/>
          </a:xfrm>
          <a:prstGeom prst="leftBrace">
            <a:avLst>
              <a:gd name="adj1" fmla="val 27778"/>
              <a:gd name="adj2" fmla="val 50000"/>
            </a:avLst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Text Box 65"/>
          <p:cNvSpPr txBox="1">
            <a:spLocks noChangeArrowheads="1"/>
          </p:cNvSpPr>
          <p:nvPr/>
        </p:nvSpPr>
        <p:spPr bwMode="auto">
          <a:xfrm>
            <a:off x="457200" y="3886200"/>
            <a:ext cx="160020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3399"/>
                </a:solidFill>
              </a:rPr>
              <a:t>ethylene</a:t>
            </a:r>
          </a:p>
        </p:txBody>
      </p:sp>
      <p:sp>
        <p:nvSpPr>
          <p:cNvPr id="69" name="Text Box 66"/>
          <p:cNvSpPr txBox="1">
            <a:spLocks noChangeArrowheads="1"/>
          </p:cNvSpPr>
          <p:nvPr/>
        </p:nvSpPr>
        <p:spPr bwMode="auto">
          <a:xfrm>
            <a:off x="2286000" y="3733800"/>
            <a:ext cx="160020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3399"/>
                </a:solidFill>
              </a:rPr>
              <a:t>ethylene</a:t>
            </a:r>
          </a:p>
        </p:txBody>
      </p:sp>
      <p:sp>
        <p:nvSpPr>
          <p:cNvPr id="70" name="Text Box 67"/>
          <p:cNvSpPr txBox="1">
            <a:spLocks noChangeArrowheads="1"/>
          </p:cNvSpPr>
          <p:nvPr/>
        </p:nvSpPr>
        <p:spPr bwMode="auto">
          <a:xfrm>
            <a:off x="4572000" y="3429000"/>
            <a:ext cx="160020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3399"/>
                </a:solidFill>
              </a:rPr>
              <a:t>ethylene</a:t>
            </a:r>
          </a:p>
        </p:txBody>
      </p:sp>
      <p:sp>
        <p:nvSpPr>
          <p:cNvPr id="71" name="Text Box 68"/>
          <p:cNvSpPr txBox="1">
            <a:spLocks noChangeArrowheads="1"/>
          </p:cNvSpPr>
          <p:nvPr/>
        </p:nvSpPr>
        <p:spPr bwMode="auto">
          <a:xfrm>
            <a:off x="4495800" y="5867400"/>
            <a:ext cx="3505200" cy="6413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FF"/>
                </a:solidFill>
              </a:rPr>
              <a:t>polyethylene</a:t>
            </a:r>
          </a:p>
        </p:txBody>
      </p:sp>
    </p:spTree>
    <p:extLst>
      <p:ext uri="{BB962C8B-B14F-4D97-AF65-F5344CB8AC3E}">
        <p14:creationId xmlns:p14="http://schemas.microsoft.com/office/powerpoint/2010/main" val="113953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Condensation Polymerization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Joining 2 molecules by removing water </a:t>
            </a:r>
            <a:endParaRPr lang="en-US" dirty="0"/>
          </a:p>
        </p:txBody>
      </p:sp>
      <p:pic>
        <p:nvPicPr>
          <p:cNvPr id="1026" name="Picture 2" descr="http://upload.wikimedia.org/wikipedia/commons/thumb/6/6b/AminoacidCondensation.svg/576px-AminoacidCondens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9" y="2895600"/>
            <a:ext cx="851620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 vs. Condensation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ululu.in/images/clip_image002_0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32960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pages.ius.edu/DSPURLOC/C122/images/addpol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" y="3886200"/>
            <a:ext cx="4386017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QmyuqAJl3wY5N19pWrjNXu9gQl1X4qz2Lu1H2H_-C97HdYF_M52g:www.chemguide.co.uk/organicprops/amides/nylon66mak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432" y="4221955"/>
            <a:ext cx="4107548" cy="115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dirty="0" smtClean="0"/>
              <a:t>8. Cracking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848600" cy="479755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Breaking large hydrocarbons into smaller chains by heating them.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Fossil fuels </a:t>
            </a:r>
            <a:r>
              <a:rPr lang="en-US" sz="2800" dirty="0" smtClean="0"/>
              <a:t>are cracked into many components such as octane (gasoline) propane, etc.</a:t>
            </a:r>
            <a:endParaRPr lang="en-US" sz="2800" dirty="0"/>
          </a:p>
        </p:txBody>
      </p:sp>
      <p:pic>
        <p:nvPicPr>
          <p:cNvPr id="6" name="Picture 5" descr="crac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286371"/>
            <a:ext cx="6146800" cy="255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iki-images.enotes.com/thumb/0/0b/FCC_Chemistry.png/300px-FCC_Chemistr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09600"/>
            <a:ext cx="4343400" cy="4734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744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12482</TotalTime>
  <Words>1994</Words>
  <Application>Microsoft Office PowerPoint</Application>
  <PresentationFormat>On-screen Show (4:3)</PresentationFormat>
  <Paragraphs>699</Paragraphs>
  <Slides>101</Slides>
  <Notes>6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2" baseType="lpstr">
      <vt:lpstr>Default Design</vt:lpstr>
      <vt:lpstr>Unit 12 Organic Chemistry</vt:lpstr>
      <vt:lpstr>PowerPoint Presentation</vt:lpstr>
      <vt:lpstr>Organic Chemistry</vt:lpstr>
      <vt:lpstr>Properties of Carbon</vt:lpstr>
      <vt:lpstr>PowerPoint Presentation</vt:lpstr>
      <vt:lpstr>PowerPoint Presentation</vt:lpstr>
      <vt:lpstr>PowerPoint Presentation</vt:lpstr>
      <vt:lpstr>HYDROCARBONS</vt:lpstr>
      <vt:lpstr>HOMOLOGOUS SERIES</vt:lpstr>
      <vt:lpstr>1. SATURATED HYDROCARBONS</vt:lpstr>
      <vt:lpstr>ALKANES</vt:lpstr>
      <vt:lpstr>NAMING ALKANES</vt:lpstr>
      <vt:lpstr>Example: C5H12</vt:lpstr>
      <vt:lpstr>PRACTICE: Name  the following Alkanes</vt:lpstr>
      <vt:lpstr>2. UNSATURATED HYDROCARBONS</vt:lpstr>
      <vt:lpstr>ALKENES</vt:lpstr>
      <vt:lpstr>NAMING ALKENES</vt:lpstr>
      <vt:lpstr>EXAMPLE: C5H10</vt:lpstr>
      <vt:lpstr>PRACTICE: Name the following ALKENES</vt:lpstr>
      <vt:lpstr>ALKYNES</vt:lpstr>
      <vt:lpstr>NAMING ALKYNES</vt:lpstr>
      <vt:lpstr>Example:  C5H8</vt:lpstr>
      <vt:lpstr>Check your understanding and practice</vt:lpstr>
      <vt:lpstr>PowerPoint Presentation</vt:lpstr>
      <vt:lpstr>Types of Formulas</vt:lpstr>
      <vt:lpstr>Drawing Structural Formulas of Alkanes</vt:lpstr>
      <vt:lpstr>Example: Structural Formula for Methane</vt:lpstr>
      <vt:lpstr>Example: Structural and Condensed Structural Formula for Ethane</vt:lpstr>
      <vt:lpstr>Drawing Structural Formulas of Alkenes</vt:lpstr>
      <vt:lpstr>Example: ETHENE</vt:lpstr>
      <vt:lpstr>Example: PROPENE</vt:lpstr>
      <vt:lpstr>Example: BUTENE</vt:lpstr>
      <vt:lpstr>Check your understanding and practice</vt:lpstr>
      <vt:lpstr>PowerPoint Presentation</vt:lpstr>
      <vt:lpstr>Naming Branched Alkanes</vt:lpstr>
      <vt:lpstr>Locating the Parent Chain</vt:lpstr>
      <vt:lpstr>NAMING ALKYL GROUPS (Branches)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**Use prefixes if the same group appears more than once in the structure. </vt:lpstr>
      <vt:lpstr>Example: </vt:lpstr>
      <vt:lpstr>PowerPoint Presentation</vt:lpstr>
      <vt:lpstr>Example: </vt:lpstr>
      <vt:lpstr>PowerPoint Presentation</vt:lpstr>
      <vt:lpstr>PowerPoint Presentation</vt:lpstr>
      <vt:lpstr>ISOMERS</vt:lpstr>
      <vt:lpstr>Match the isomers:</vt:lpstr>
      <vt:lpstr>Drawing an isomer of an Alkane</vt:lpstr>
      <vt:lpstr>Example:  Draw an isomer of hexane</vt:lpstr>
      <vt:lpstr>Isomers of Alkenes/Alkynes</vt:lpstr>
      <vt:lpstr>Drawing an isomer of an alkene/alkyne </vt:lpstr>
      <vt:lpstr>Example: Draw an isomer of 1-pentene</vt:lpstr>
      <vt:lpstr> Which two compounds are isomers of each other? </vt:lpstr>
      <vt:lpstr>PowerPoint Presentation</vt:lpstr>
      <vt:lpstr>PowerPoint Presentation</vt:lpstr>
      <vt:lpstr>PowerPoint Presentation</vt:lpstr>
      <vt:lpstr>To Name or Draw substituted Hydrocarbons use Table R:</vt:lpstr>
      <vt:lpstr>Halides</vt:lpstr>
      <vt:lpstr>Example</vt:lpstr>
      <vt:lpstr>Example:</vt:lpstr>
      <vt:lpstr>Alcohol</vt:lpstr>
      <vt:lpstr>Example:</vt:lpstr>
      <vt:lpstr>Ether</vt:lpstr>
      <vt:lpstr>Example:</vt:lpstr>
      <vt:lpstr>Aldehyde</vt:lpstr>
      <vt:lpstr>Example:</vt:lpstr>
      <vt:lpstr>ketone</vt:lpstr>
      <vt:lpstr>Example:</vt:lpstr>
      <vt:lpstr>Organic Acids</vt:lpstr>
      <vt:lpstr>Example</vt:lpstr>
      <vt:lpstr>Ester</vt:lpstr>
      <vt:lpstr>Example:</vt:lpstr>
      <vt:lpstr>Amines</vt:lpstr>
      <vt:lpstr>Example: </vt:lpstr>
      <vt:lpstr>Amides</vt:lpstr>
      <vt:lpstr>Example:</vt:lpstr>
      <vt:lpstr>Properties of Organic Compounds</vt:lpstr>
      <vt:lpstr>PowerPoint Presentation</vt:lpstr>
      <vt:lpstr>PowerPoint Presentation</vt:lpstr>
      <vt:lpstr>PowerPoint Presentation</vt:lpstr>
      <vt:lpstr>1. Combustion</vt:lpstr>
      <vt:lpstr>PowerPoint Presentation</vt:lpstr>
      <vt:lpstr>2. Substitution</vt:lpstr>
      <vt:lpstr>Example:</vt:lpstr>
      <vt:lpstr>3. Addition</vt:lpstr>
      <vt:lpstr>Example: </vt:lpstr>
      <vt:lpstr>4. Esterification</vt:lpstr>
      <vt:lpstr>5. Fermentation</vt:lpstr>
      <vt:lpstr>6. Saponification</vt:lpstr>
      <vt:lpstr>7. Polymerization</vt:lpstr>
      <vt:lpstr>Addition Polymerization</vt:lpstr>
      <vt:lpstr>Identify by repeating units (monomers) creating giant molecules </vt:lpstr>
      <vt:lpstr>Condensation Polymerization</vt:lpstr>
      <vt:lpstr>Addition vs. Condensation</vt:lpstr>
      <vt:lpstr>8. Cracking</vt:lpstr>
      <vt:lpstr>PowerPoint Presentation</vt:lpstr>
      <vt:lpstr>Finding missing reactants &amp; products in organic rxns</vt:lpstr>
      <vt:lpstr>PowerPoint Presentation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Title</dc:title>
  <dc:creator>Martin</dc:creator>
  <cp:lastModifiedBy>Terri</cp:lastModifiedBy>
  <cp:revision>309</cp:revision>
  <dcterms:created xsi:type="dcterms:W3CDTF">2008-04-02T17:29:20Z</dcterms:created>
  <dcterms:modified xsi:type="dcterms:W3CDTF">2018-04-21T13:04:00Z</dcterms:modified>
</cp:coreProperties>
</file>